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352" r:id="rId3"/>
    <p:sldId id="466" r:id="rId4"/>
    <p:sldId id="465" r:id="rId5"/>
    <p:sldId id="435" r:id="rId6"/>
    <p:sldId id="467" r:id="rId7"/>
    <p:sldId id="439" r:id="rId8"/>
    <p:sldId id="402"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8170"/>
    <a:srgbClr val="959595"/>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76985" autoAdjust="0"/>
  </p:normalViewPr>
  <p:slideViewPr>
    <p:cSldViewPr snapToGrid="0">
      <p:cViewPr varScale="1">
        <p:scale>
          <a:sx n="93" d="100"/>
          <a:sy n="93" d="100"/>
        </p:scale>
        <p:origin x="2082"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2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1B262-1164-46B0-8A91-B3534C0C658F}" type="doc">
      <dgm:prSet loTypeId="urn:microsoft.com/office/officeart/2005/8/layout/vList5" loCatId="list" qsTypeId="urn:microsoft.com/office/officeart/2005/8/quickstyle/simple4" qsCatId="simple" csTypeId="urn:microsoft.com/office/officeart/2005/8/colors/colorful1" csCatId="colorful" phldr="1"/>
      <dgm:spPr/>
      <dgm:t>
        <a:bodyPr/>
        <a:lstStyle/>
        <a:p>
          <a:endParaRPr lang="en-CA"/>
        </a:p>
      </dgm:t>
    </dgm:pt>
    <dgm:pt modelId="{4790AE72-11F0-4366-870C-83D3C85BE535}">
      <dgm:prSet phldrT="[Text]"/>
      <dgm:spPr/>
      <dgm:t>
        <a:bodyPr/>
        <a:lstStyle/>
        <a:p>
          <a:r>
            <a:rPr lang="en-CA" dirty="0" smtClean="0"/>
            <a:t>Policy &amp; Planning Resources</a:t>
          </a:r>
          <a:endParaRPr lang="en-CA" dirty="0"/>
        </a:p>
      </dgm:t>
    </dgm:pt>
    <dgm:pt modelId="{0EFB605C-11A1-45CF-B51A-FD7450E5503D}" type="parTrans" cxnId="{75225C5D-73E4-427C-9D48-AE49F54AB7DC}">
      <dgm:prSet/>
      <dgm:spPr/>
      <dgm:t>
        <a:bodyPr/>
        <a:lstStyle/>
        <a:p>
          <a:endParaRPr lang="en-CA"/>
        </a:p>
      </dgm:t>
    </dgm:pt>
    <dgm:pt modelId="{D88EB22C-B886-4199-ACF0-709B828AE7FA}" type="sibTrans" cxnId="{75225C5D-73E4-427C-9D48-AE49F54AB7DC}">
      <dgm:prSet/>
      <dgm:spPr/>
      <dgm:t>
        <a:bodyPr/>
        <a:lstStyle/>
        <a:p>
          <a:endParaRPr lang="en-CA"/>
        </a:p>
      </dgm:t>
    </dgm:pt>
    <dgm:pt modelId="{7664035D-DA8B-4F5A-9F55-CC902D97CF1A}">
      <dgm:prSet phldrT="[Text]"/>
      <dgm:spPr/>
      <dgm:t>
        <a:bodyPr/>
        <a:lstStyle/>
        <a:p>
          <a:r>
            <a:rPr lang="en-CA" dirty="0" smtClean="0"/>
            <a:t>Tools &amp; Guidance</a:t>
          </a:r>
          <a:endParaRPr lang="en-CA" dirty="0"/>
        </a:p>
      </dgm:t>
    </dgm:pt>
    <dgm:pt modelId="{1981BCA8-E330-4E25-86AC-3F3F7FC0FCDE}" type="parTrans" cxnId="{28C08B4F-48BB-4B65-8184-E7044082B9D9}">
      <dgm:prSet/>
      <dgm:spPr/>
      <dgm:t>
        <a:bodyPr/>
        <a:lstStyle/>
        <a:p>
          <a:endParaRPr lang="en-CA"/>
        </a:p>
      </dgm:t>
    </dgm:pt>
    <dgm:pt modelId="{A7693B42-2919-4FB4-9CEC-C23D35CA06E4}" type="sibTrans" cxnId="{28C08B4F-48BB-4B65-8184-E7044082B9D9}">
      <dgm:prSet/>
      <dgm:spPr/>
      <dgm:t>
        <a:bodyPr/>
        <a:lstStyle/>
        <a:p>
          <a:endParaRPr lang="en-CA"/>
        </a:p>
      </dgm:t>
    </dgm:pt>
    <dgm:pt modelId="{370ACB27-BDF9-4A4E-A83A-21B935EAF86C}">
      <dgm:prSet phldrT="[Text]"/>
      <dgm:spPr/>
      <dgm:t>
        <a:bodyPr/>
        <a:lstStyle/>
        <a:p>
          <a:r>
            <a:rPr lang="en-CA" dirty="0" smtClean="0"/>
            <a:t>Highly Qualified Personnel</a:t>
          </a:r>
          <a:endParaRPr lang="en-CA" dirty="0"/>
        </a:p>
      </dgm:t>
    </dgm:pt>
    <dgm:pt modelId="{83BE01D4-E51D-4655-826E-46E3FEA19380}" type="parTrans" cxnId="{81B3EF66-CB36-4619-ABAA-78C36F615200}">
      <dgm:prSet/>
      <dgm:spPr/>
      <dgm:t>
        <a:bodyPr/>
        <a:lstStyle/>
        <a:p>
          <a:endParaRPr lang="en-CA"/>
        </a:p>
      </dgm:t>
    </dgm:pt>
    <dgm:pt modelId="{F714A855-9CAF-496E-97BA-FD2E2B21253E}" type="sibTrans" cxnId="{81B3EF66-CB36-4619-ABAA-78C36F615200}">
      <dgm:prSet/>
      <dgm:spPr/>
      <dgm:t>
        <a:bodyPr/>
        <a:lstStyle/>
        <a:p>
          <a:endParaRPr lang="en-CA"/>
        </a:p>
      </dgm:t>
    </dgm:pt>
    <dgm:pt modelId="{BCD63D18-ACAD-4C1C-A4AC-B58FCCCFA25C}">
      <dgm:prSet phldrT="[Text]"/>
      <dgm:spPr/>
      <dgm:t>
        <a:bodyPr/>
        <a:lstStyle/>
        <a:p>
          <a:r>
            <a:rPr lang="en-CA" dirty="0" smtClean="0"/>
            <a:t>Knowledge Dissemination</a:t>
          </a:r>
          <a:endParaRPr lang="en-CA" dirty="0"/>
        </a:p>
      </dgm:t>
    </dgm:pt>
    <dgm:pt modelId="{BA35DA47-EE7E-4E21-9453-230020330FA2}" type="parTrans" cxnId="{E9FF159D-AADA-418F-A56E-3A31C2DEBE2D}">
      <dgm:prSet/>
      <dgm:spPr/>
      <dgm:t>
        <a:bodyPr/>
        <a:lstStyle/>
        <a:p>
          <a:endParaRPr lang="en-CA"/>
        </a:p>
      </dgm:t>
    </dgm:pt>
    <dgm:pt modelId="{F95D3621-2CC6-4144-BE59-C6CA325156F2}" type="sibTrans" cxnId="{E9FF159D-AADA-418F-A56E-3A31C2DEBE2D}">
      <dgm:prSet/>
      <dgm:spPr/>
      <dgm:t>
        <a:bodyPr/>
        <a:lstStyle/>
        <a:p>
          <a:endParaRPr lang="en-CA"/>
        </a:p>
      </dgm:t>
    </dgm:pt>
    <dgm:pt modelId="{0DEE95D5-2EF2-489B-808A-E08C4C268C50}">
      <dgm:prSet phldrT="[Text]"/>
      <dgm:spPr/>
      <dgm:t>
        <a:bodyPr/>
        <a:lstStyle/>
        <a:p>
          <a:r>
            <a:rPr lang="en-CA" dirty="0" smtClean="0"/>
            <a:t>Enabling Technologies &amp; Systems</a:t>
          </a:r>
          <a:endParaRPr lang="en-CA" dirty="0"/>
        </a:p>
      </dgm:t>
    </dgm:pt>
    <dgm:pt modelId="{BE696286-95A1-46C3-81E7-BFEDAD8BBCF0}" type="parTrans" cxnId="{84C6634D-0799-451E-9358-F0C7296DB14D}">
      <dgm:prSet/>
      <dgm:spPr/>
      <dgm:t>
        <a:bodyPr/>
        <a:lstStyle/>
        <a:p>
          <a:endParaRPr lang="en-CA"/>
        </a:p>
      </dgm:t>
    </dgm:pt>
    <dgm:pt modelId="{8B0F4EB6-FCD6-4FE0-B062-DFACDB5C45BD}" type="sibTrans" cxnId="{84C6634D-0799-451E-9358-F0C7296DB14D}">
      <dgm:prSet/>
      <dgm:spPr/>
      <dgm:t>
        <a:bodyPr/>
        <a:lstStyle/>
        <a:p>
          <a:endParaRPr lang="en-CA"/>
        </a:p>
      </dgm:t>
    </dgm:pt>
    <dgm:pt modelId="{4DEF11A3-2CAB-4C53-8D8E-196900A19725}">
      <dgm:prSet/>
      <dgm:spPr/>
      <dgm:t>
        <a:bodyPr/>
        <a:lstStyle/>
        <a:p>
          <a:r>
            <a:rPr lang="en-CA" dirty="0" smtClean="0"/>
            <a:t>Codes, Standards, &amp; Certification</a:t>
          </a:r>
          <a:endParaRPr lang="en-CA" dirty="0"/>
        </a:p>
      </dgm:t>
    </dgm:pt>
    <dgm:pt modelId="{0CE2C793-D0F7-45C6-9335-320EA3EA49E6}" type="parTrans" cxnId="{E924F718-E70F-46FA-937F-B9144685D80A}">
      <dgm:prSet/>
      <dgm:spPr/>
      <dgm:t>
        <a:bodyPr/>
        <a:lstStyle/>
        <a:p>
          <a:endParaRPr lang="en-CA"/>
        </a:p>
      </dgm:t>
    </dgm:pt>
    <dgm:pt modelId="{8874274A-9AF3-4154-A358-42A0B8DDB57F}" type="sibTrans" cxnId="{E924F718-E70F-46FA-937F-B9144685D80A}">
      <dgm:prSet/>
      <dgm:spPr/>
      <dgm:t>
        <a:bodyPr/>
        <a:lstStyle/>
        <a:p>
          <a:endParaRPr lang="en-CA"/>
        </a:p>
      </dgm:t>
    </dgm:pt>
    <dgm:pt modelId="{88C3CEAB-86B4-454A-8179-BE47BBA3542A}">
      <dgm:prSet phldrT="[Text]"/>
      <dgm:spPr/>
      <dgm:t>
        <a:bodyPr/>
        <a:lstStyle/>
        <a:p>
          <a:r>
            <a:rPr lang="en-CA" dirty="0" smtClean="0"/>
            <a:t>Governance</a:t>
          </a:r>
          <a:endParaRPr lang="en-CA" dirty="0"/>
        </a:p>
      </dgm:t>
    </dgm:pt>
    <dgm:pt modelId="{AFE813D4-0B25-40D4-8BAE-0FB6D91CA686}" type="parTrans" cxnId="{5EA2EB79-331D-469D-8196-48811344009B}">
      <dgm:prSet/>
      <dgm:spPr/>
      <dgm:t>
        <a:bodyPr/>
        <a:lstStyle/>
        <a:p>
          <a:endParaRPr lang="en-CA"/>
        </a:p>
      </dgm:t>
    </dgm:pt>
    <dgm:pt modelId="{9E5DC49E-A957-4701-BC4D-88889151010E}" type="sibTrans" cxnId="{5EA2EB79-331D-469D-8196-48811344009B}">
      <dgm:prSet/>
      <dgm:spPr/>
      <dgm:t>
        <a:bodyPr/>
        <a:lstStyle/>
        <a:p>
          <a:endParaRPr lang="en-CA"/>
        </a:p>
      </dgm:t>
    </dgm:pt>
    <dgm:pt modelId="{FC049667-0D45-46C4-B525-868ED42F5A82}">
      <dgm:prSet phldrT="[Text]"/>
      <dgm:spPr/>
      <dgm:t>
        <a:bodyPr/>
        <a:lstStyle/>
        <a:p>
          <a:r>
            <a:rPr lang="en-CA" dirty="0" smtClean="0"/>
            <a:t>Training &amp; Education</a:t>
          </a:r>
          <a:endParaRPr lang="en-CA" dirty="0"/>
        </a:p>
      </dgm:t>
    </dgm:pt>
    <dgm:pt modelId="{B6CB98C8-6398-4F19-A255-752B5BF3F48D}" type="parTrans" cxnId="{C50C9A2E-0FF0-4779-AAE9-0D358BEF18FD}">
      <dgm:prSet/>
      <dgm:spPr/>
      <dgm:t>
        <a:bodyPr/>
        <a:lstStyle/>
        <a:p>
          <a:endParaRPr lang="en-CA"/>
        </a:p>
      </dgm:t>
    </dgm:pt>
    <dgm:pt modelId="{D7DBF1BC-DC05-461F-B2D8-9E396C25744A}" type="sibTrans" cxnId="{C50C9A2E-0FF0-4779-AAE9-0D358BEF18FD}">
      <dgm:prSet/>
      <dgm:spPr/>
      <dgm:t>
        <a:bodyPr/>
        <a:lstStyle/>
        <a:p>
          <a:endParaRPr lang="en-CA"/>
        </a:p>
      </dgm:t>
    </dgm:pt>
    <dgm:pt modelId="{3F54E4A2-0A82-4281-8CB9-6D7CAA597255}">
      <dgm:prSet/>
      <dgm:spPr/>
      <dgm:t>
        <a:bodyPr/>
        <a:lstStyle/>
        <a:p>
          <a:r>
            <a:rPr lang="en-CA" dirty="0" smtClean="0"/>
            <a:t>Research, Analysis, &amp; Testing</a:t>
          </a:r>
          <a:endParaRPr lang="en-CA" dirty="0"/>
        </a:p>
      </dgm:t>
    </dgm:pt>
    <dgm:pt modelId="{B2AF9B22-64A2-4B6F-B458-A40B7F09958A}" type="parTrans" cxnId="{2896AB7C-94C1-4E1C-ADAF-045490AF41F3}">
      <dgm:prSet/>
      <dgm:spPr/>
      <dgm:t>
        <a:bodyPr/>
        <a:lstStyle/>
        <a:p>
          <a:endParaRPr lang="en-US"/>
        </a:p>
      </dgm:t>
    </dgm:pt>
    <dgm:pt modelId="{1A86B71A-00FD-4CDF-83FE-9DB7F64A9FB1}" type="sibTrans" cxnId="{2896AB7C-94C1-4E1C-ADAF-045490AF41F3}">
      <dgm:prSet/>
      <dgm:spPr/>
      <dgm:t>
        <a:bodyPr/>
        <a:lstStyle/>
        <a:p>
          <a:endParaRPr lang="en-US"/>
        </a:p>
      </dgm:t>
    </dgm:pt>
    <dgm:pt modelId="{B15EE7A8-CBD4-4B72-B716-E14E933DDD44}" type="pres">
      <dgm:prSet presAssocID="{7211B262-1164-46B0-8A91-B3534C0C658F}" presName="Name0" presStyleCnt="0">
        <dgm:presLayoutVars>
          <dgm:dir/>
          <dgm:animLvl val="lvl"/>
          <dgm:resizeHandles val="exact"/>
        </dgm:presLayoutVars>
      </dgm:prSet>
      <dgm:spPr/>
      <dgm:t>
        <a:bodyPr/>
        <a:lstStyle/>
        <a:p>
          <a:endParaRPr lang="en-CA"/>
        </a:p>
      </dgm:t>
    </dgm:pt>
    <dgm:pt modelId="{2C95E8D7-5765-4AB3-8D2F-09355B5BD596}" type="pres">
      <dgm:prSet presAssocID="{370ACB27-BDF9-4A4E-A83A-21B935EAF86C}" presName="linNode" presStyleCnt="0"/>
      <dgm:spPr/>
      <dgm:t>
        <a:bodyPr/>
        <a:lstStyle/>
        <a:p>
          <a:endParaRPr lang="en-CA"/>
        </a:p>
      </dgm:t>
    </dgm:pt>
    <dgm:pt modelId="{1D7522EA-DC68-42B5-B446-9B3562D39F97}" type="pres">
      <dgm:prSet presAssocID="{370ACB27-BDF9-4A4E-A83A-21B935EAF86C}" presName="parentText" presStyleLbl="node1" presStyleIdx="0" presStyleCnt="3" custLinFactNeighborX="0" custLinFactNeighborY="-4554">
        <dgm:presLayoutVars>
          <dgm:chMax val="1"/>
          <dgm:bulletEnabled val="1"/>
        </dgm:presLayoutVars>
      </dgm:prSet>
      <dgm:spPr/>
      <dgm:t>
        <a:bodyPr/>
        <a:lstStyle/>
        <a:p>
          <a:endParaRPr lang="en-CA"/>
        </a:p>
      </dgm:t>
    </dgm:pt>
    <dgm:pt modelId="{88239CC0-49B1-4F8C-97EF-CC51E7028B02}" type="pres">
      <dgm:prSet presAssocID="{370ACB27-BDF9-4A4E-A83A-21B935EAF86C}" presName="descendantText" presStyleLbl="alignAccFollowNode1" presStyleIdx="0" presStyleCnt="3">
        <dgm:presLayoutVars>
          <dgm:bulletEnabled val="1"/>
        </dgm:presLayoutVars>
      </dgm:prSet>
      <dgm:spPr/>
      <dgm:t>
        <a:bodyPr/>
        <a:lstStyle/>
        <a:p>
          <a:endParaRPr lang="en-CA"/>
        </a:p>
      </dgm:t>
    </dgm:pt>
    <dgm:pt modelId="{C47BB17D-07A0-4337-B58C-98E2099DFDD7}" type="pres">
      <dgm:prSet presAssocID="{F714A855-9CAF-496E-97BA-FD2E2B21253E}" presName="sp" presStyleCnt="0"/>
      <dgm:spPr/>
      <dgm:t>
        <a:bodyPr/>
        <a:lstStyle/>
        <a:p>
          <a:endParaRPr lang="en-CA"/>
        </a:p>
      </dgm:t>
    </dgm:pt>
    <dgm:pt modelId="{A1950DDD-6D4A-4FA8-BE36-E43134E65994}" type="pres">
      <dgm:prSet presAssocID="{4790AE72-11F0-4366-870C-83D3C85BE535}" presName="linNode" presStyleCnt="0"/>
      <dgm:spPr/>
      <dgm:t>
        <a:bodyPr/>
        <a:lstStyle/>
        <a:p>
          <a:endParaRPr lang="en-CA"/>
        </a:p>
      </dgm:t>
    </dgm:pt>
    <dgm:pt modelId="{BB49AB27-0760-41AF-831D-6DD0DB130969}" type="pres">
      <dgm:prSet presAssocID="{4790AE72-11F0-4366-870C-83D3C85BE535}" presName="parentText" presStyleLbl="node1" presStyleIdx="1" presStyleCnt="3">
        <dgm:presLayoutVars>
          <dgm:chMax val="1"/>
          <dgm:bulletEnabled val="1"/>
        </dgm:presLayoutVars>
      </dgm:prSet>
      <dgm:spPr/>
      <dgm:t>
        <a:bodyPr/>
        <a:lstStyle/>
        <a:p>
          <a:endParaRPr lang="en-CA"/>
        </a:p>
      </dgm:t>
    </dgm:pt>
    <dgm:pt modelId="{430925AB-2222-47DE-A214-70E67A0C2F4B}" type="pres">
      <dgm:prSet presAssocID="{4790AE72-11F0-4366-870C-83D3C85BE535}" presName="descendantText" presStyleLbl="alignAccFollowNode1" presStyleIdx="1" presStyleCnt="3">
        <dgm:presLayoutVars>
          <dgm:bulletEnabled val="1"/>
        </dgm:presLayoutVars>
      </dgm:prSet>
      <dgm:spPr/>
      <dgm:t>
        <a:bodyPr/>
        <a:lstStyle/>
        <a:p>
          <a:endParaRPr lang="en-CA"/>
        </a:p>
      </dgm:t>
    </dgm:pt>
    <dgm:pt modelId="{5C1F379A-DAAF-45A4-AD8C-FBAED62DE656}" type="pres">
      <dgm:prSet presAssocID="{D88EB22C-B886-4199-ACF0-709B828AE7FA}" presName="sp" presStyleCnt="0"/>
      <dgm:spPr/>
      <dgm:t>
        <a:bodyPr/>
        <a:lstStyle/>
        <a:p>
          <a:endParaRPr lang="en-CA"/>
        </a:p>
      </dgm:t>
    </dgm:pt>
    <dgm:pt modelId="{79B017D0-46A9-4AB2-B1BF-1842D96DF1C5}" type="pres">
      <dgm:prSet presAssocID="{0DEE95D5-2EF2-489B-808A-E08C4C268C50}" presName="linNode" presStyleCnt="0"/>
      <dgm:spPr/>
      <dgm:t>
        <a:bodyPr/>
        <a:lstStyle/>
        <a:p>
          <a:endParaRPr lang="en-CA"/>
        </a:p>
      </dgm:t>
    </dgm:pt>
    <dgm:pt modelId="{EFBE0554-42E6-4272-968B-F7CAF8CD1C3B}" type="pres">
      <dgm:prSet presAssocID="{0DEE95D5-2EF2-489B-808A-E08C4C268C50}" presName="parentText" presStyleLbl="node1" presStyleIdx="2" presStyleCnt="3" custLinFactNeighborX="-3289" custLinFactNeighborY="152">
        <dgm:presLayoutVars>
          <dgm:chMax val="1"/>
          <dgm:bulletEnabled val="1"/>
        </dgm:presLayoutVars>
      </dgm:prSet>
      <dgm:spPr/>
      <dgm:t>
        <a:bodyPr/>
        <a:lstStyle/>
        <a:p>
          <a:endParaRPr lang="en-CA"/>
        </a:p>
      </dgm:t>
    </dgm:pt>
    <dgm:pt modelId="{38796537-3D19-4F73-A959-F9F2EE1051FD}" type="pres">
      <dgm:prSet presAssocID="{0DEE95D5-2EF2-489B-808A-E08C4C268C50}" presName="descendantText" presStyleLbl="alignAccFollowNode1" presStyleIdx="2" presStyleCnt="3" custLinFactNeighborX="7340" custLinFactNeighborY="-1506">
        <dgm:presLayoutVars>
          <dgm:bulletEnabled val="1"/>
        </dgm:presLayoutVars>
      </dgm:prSet>
      <dgm:spPr/>
      <dgm:t>
        <a:bodyPr/>
        <a:lstStyle/>
        <a:p>
          <a:endParaRPr lang="en-CA"/>
        </a:p>
      </dgm:t>
    </dgm:pt>
  </dgm:ptLst>
  <dgm:cxnLst>
    <dgm:cxn modelId="{84C6634D-0799-451E-9358-F0C7296DB14D}" srcId="{7211B262-1164-46B0-8A91-B3534C0C658F}" destId="{0DEE95D5-2EF2-489B-808A-E08C4C268C50}" srcOrd="2" destOrd="0" parTransId="{BE696286-95A1-46C3-81E7-BFEDAD8BBCF0}" sibTransId="{8B0F4EB6-FCD6-4FE0-B062-DFACDB5C45BD}"/>
    <dgm:cxn modelId="{E9FF159D-AADA-418F-A56E-3A31C2DEBE2D}" srcId="{370ACB27-BDF9-4A4E-A83A-21B935EAF86C}" destId="{BCD63D18-ACAD-4C1C-A4AC-B58FCCCFA25C}" srcOrd="0" destOrd="0" parTransId="{BA35DA47-EE7E-4E21-9453-230020330FA2}" sibTransId="{F95D3621-2CC6-4144-BE59-C6CA325156F2}"/>
    <dgm:cxn modelId="{5A35111D-2AD6-4913-B7DE-17C5E2047670}" type="presOf" srcId="{FC049667-0D45-46C4-B525-868ED42F5A82}" destId="{88239CC0-49B1-4F8C-97EF-CC51E7028B02}" srcOrd="0" destOrd="1" presId="urn:microsoft.com/office/officeart/2005/8/layout/vList5"/>
    <dgm:cxn modelId="{E924F718-E70F-46FA-937F-B9144685D80A}" srcId="{0DEE95D5-2EF2-489B-808A-E08C4C268C50}" destId="{4DEF11A3-2CAB-4C53-8D8E-196900A19725}" srcOrd="1" destOrd="0" parTransId="{0CE2C793-D0F7-45C6-9335-320EA3EA49E6}" sibTransId="{8874274A-9AF3-4154-A358-42A0B8DDB57F}"/>
    <dgm:cxn modelId="{E876AB36-AFED-4244-BE19-69DDEA67C607}" type="presOf" srcId="{7664035D-DA8B-4F5A-9F55-CC902D97CF1A}" destId="{430925AB-2222-47DE-A214-70E67A0C2F4B}" srcOrd="0" destOrd="0" presId="urn:microsoft.com/office/officeart/2005/8/layout/vList5"/>
    <dgm:cxn modelId="{454AFB76-8F8C-40E6-BD31-2C9A7EA72526}" type="presOf" srcId="{370ACB27-BDF9-4A4E-A83A-21B935EAF86C}" destId="{1D7522EA-DC68-42B5-B446-9B3562D39F97}" srcOrd="0" destOrd="0" presId="urn:microsoft.com/office/officeart/2005/8/layout/vList5"/>
    <dgm:cxn modelId="{75225C5D-73E4-427C-9D48-AE49F54AB7DC}" srcId="{7211B262-1164-46B0-8A91-B3534C0C658F}" destId="{4790AE72-11F0-4366-870C-83D3C85BE535}" srcOrd="1" destOrd="0" parTransId="{0EFB605C-11A1-45CF-B51A-FD7450E5503D}" sibTransId="{D88EB22C-B886-4199-ACF0-709B828AE7FA}"/>
    <dgm:cxn modelId="{C443029E-CCBE-4212-95A1-4873BA4B3DF8}" type="presOf" srcId="{88C3CEAB-86B4-454A-8179-BE47BBA3542A}" destId="{430925AB-2222-47DE-A214-70E67A0C2F4B}" srcOrd="0" destOrd="1" presId="urn:microsoft.com/office/officeart/2005/8/layout/vList5"/>
    <dgm:cxn modelId="{2074C951-A2F3-4ED3-B8B9-2C809F4726D2}" type="presOf" srcId="{BCD63D18-ACAD-4C1C-A4AC-B58FCCCFA25C}" destId="{88239CC0-49B1-4F8C-97EF-CC51E7028B02}" srcOrd="0" destOrd="0" presId="urn:microsoft.com/office/officeart/2005/8/layout/vList5"/>
    <dgm:cxn modelId="{C50C9A2E-0FF0-4779-AAE9-0D358BEF18FD}" srcId="{370ACB27-BDF9-4A4E-A83A-21B935EAF86C}" destId="{FC049667-0D45-46C4-B525-868ED42F5A82}" srcOrd="1" destOrd="0" parTransId="{B6CB98C8-6398-4F19-A255-752B5BF3F48D}" sibTransId="{D7DBF1BC-DC05-461F-B2D8-9E396C25744A}"/>
    <dgm:cxn modelId="{BAC29D0B-3AAC-4DAB-96C1-AA0F347389D8}" type="presOf" srcId="{4790AE72-11F0-4366-870C-83D3C85BE535}" destId="{BB49AB27-0760-41AF-831D-6DD0DB130969}" srcOrd="0" destOrd="0" presId="urn:microsoft.com/office/officeart/2005/8/layout/vList5"/>
    <dgm:cxn modelId="{2896AB7C-94C1-4E1C-ADAF-045490AF41F3}" srcId="{0DEE95D5-2EF2-489B-808A-E08C4C268C50}" destId="{3F54E4A2-0A82-4281-8CB9-6D7CAA597255}" srcOrd="0" destOrd="0" parTransId="{B2AF9B22-64A2-4B6F-B458-A40B7F09958A}" sibTransId="{1A86B71A-00FD-4CDF-83FE-9DB7F64A9FB1}"/>
    <dgm:cxn modelId="{5EA2EB79-331D-469D-8196-48811344009B}" srcId="{4790AE72-11F0-4366-870C-83D3C85BE535}" destId="{88C3CEAB-86B4-454A-8179-BE47BBA3542A}" srcOrd="1" destOrd="0" parTransId="{AFE813D4-0B25-40D4-8BAE-0FB6D91CA686}" sibTransId="{9E5DC49E-A957-4701-BC4D-88889151010E}"/>
    <dgm:cxn modelId="{836881E4-34A3-43A4-9BF9-199BB214B8EC}" type="presOf" srcId="{3F54E4A2-0A82-4281-8CB9-6D7CAA597255}" destId="{38796537-3D19-4F73-A959-F9F2EE1051FD}" srcOrd="0" destOrd="0" presId="urn:microsoft.com/office/officeart/2005/8/layout/vList5"/>
    <dgm:cxn modelId="{84E7BE9B-D3CD-46E2-A391-1F200430F3A9}" type="presOf" srcId="{0DEE95D5-2EF2-489B-808A-E08C4C268C50}" destId="{EFBE0554-42E6-4272-968B-F7CAF8CD1C3B}" srcOrd="0" destOrd="0" presId="urn:microsoft.com/office/officeart/2005/8/layout/vList5"/>
    <dgm:cxn modelId="{28C08B4F-48BB-4B65-8184-E7044082B9D9}" srcId="{4790AE72-11F0-4366-870C-83D3C85BE535}" destId="{7664035D-DA8B-4F5A-9F55-CC902D97CF1A}" srcOrd="0" destOrd="0" parTransId="{1981BCA8-E330-4E25-86AC-3F3F7FC0FCDE}" sibTransId="{A7693B42-2919-4FB4-9CEC-C23D35CA06E4}"/>
    <dgm:cxn modelId="{4977D437-9640-4938-91AC-767560D5B0BB}" type="presOf" srcId="{4DEF11A3-2CAB-4C53-8D8E-196900A19725}" destId="{38796537-3D19-4F73-A959-F9F2EE1051FD}" srcOrd="0" destOrd="1" presId="urn:microsoft.com/office/officeart/2005/8/layout/vList5"/>
    <dgm:cxn modelId="{81B3EF66-CB36-4619-ABAA-78C36F615200}" srcId="{7211B262-1164-46B0-8A91-B3534C0C658F}" destId="{370ACB27-BDF9-4A4E-A83A-21B935EAF86C}" srcOrd="0" destOrd="0" parTransId="{83BE01D4-E51D-4655-826E-46E3FEA19380}" sibTransId="{F714A855-9CAF-496E-97BA-FD2E2B21253E}"/>
    <dgm:cxn modelId="{BC7134A5-7B24-4D52-9CAF-B754202F9E50}" type="presOf" srcId="{7211B262-1164-46B0-8A91-B3534C0C658F}" destId="{B15EE7A8-CBD4-4B72-B716-E14E933DDD44}" srcOrd="0" destOrd="0" presId="urn:microsoft.com/office/officeart/2005/8/layout/vList5"/>
    <dgm:cxn modelId="{17F7F7C9-1BE3-4FBF-A69B-68D565300916}" type="presParOf" srcId="{B15EE7A8-CBD4-4B72-B716-E14E933DDD44}" destId="{2C95E8D7-5765-4AB3-8D2F-09355B5BD596}" srcOrd="0" destOrd="0" presId="urn:microsoft.com/office/officeart/2005/8/layout/vList5"/>
    <dgm:cxn modelId="{3AE26E86-09B2-40DC-9AA1-48EC7CEDF26A}" type="presParOf" srcId="{2C95E8D7-5765-4AB3-8D2F-09355B5BD596}" destId="{1D7522EA-DC68-42B5-B446-9B3562D39F97}" srcOrd="0" destOrd="0" presId="urn:microsoft.com/office/officeart/2005/8/layout/vList5"/>
    <dgm:cxn modelId="{948513A5-CFD5-4265-9122-5651D0A2A9B4}" type="presParOf" srcId="{2C95E8D7-5765-4AB3-8D2F-09355B5BD596}" destId="{88239CC0-49B1-4F8C-97EF-CC51E7028B02}" srcOrd="1" destOrd="0" presId="urn:microsoft.com/office/officeart/2005/8/layout/vList5"/>
    <dgm:cxn modelId="{404E79E1-2286-4558-A80F-4806CC9A3AD1}" type="presParOf" srcId="{B15EE7A8-CBD4-4B72-B716-E14E933DDD44}" destId="{C47BB17D-07A0-4337-B58C-98E2099DFDD7}" srcOrd="1" destOrd="0" presId="urn:microsoft.com/office/officeart/2005/8/layout/vList5"/>
    <dgm:cxn modelId="{D1E0497F-93C2-4035-8F9E-B650BBB224D7}" type="presParOf" srcId="{B15EE7A8-CBD4-4B72-B716-E14E933DDD44}" destId="{A1950DDD-6D4A-4FA8-BE36-E43134E65994}" srcOrd="2" destOrd="0" presId="urn:microsoft.com/office/officeart/2005/8/layout/vList5"/>
    <dgm:cxn modelId="{62E0344B-8F16-411F-8432-982284EDB7F1}" type="presParOf" srcId="{A1950DDD-6D4A-4FA8-BE36-E43134E65994}" destId="{BB49AB27-0760-41AF-831D-6DD0DB130969}" srcOrd="0" destOrd="0" presId="urn:microsoft.com/office/officeart/2005/8/layout/vList5"/>
    <dgm:cxn modelId="{2FD24FF5-642C-47F4-8B20-50D91E165A49}" type="presParOf" srcId="{A1950DDD-6D4A-4FA8-BE36-E43134E65994}" destId="{430925AB-2222-47DE-A214-70E67A0C2F4B}" srcOrd="1" destOrd="0" presId="urn:microsoft.com/office/officeart/2005/8/layout/vList5"/>
    <dgm:cxn modelId="{C060E676-BB2C-4335-B342-F074CDB7040E}" type="presParOf" srcId="{B15EE7A8-CBD4-4B72-B716-E14E933DDD44}" destId="{5C1F379A-DAAF-45A4-AD8C-FBAED62DE656}" srcOrd="3" destOrd="0" presId="urn:microsoft.com/office/officeart/2005/8/layout/vList5"/>
    <dgm:cxn modelId="{9D115B2F-8786-402E-A3D3-000478739953}" type="presParOf" srcId="{B15EE7A8-CBD4-4B72-B716-E14E933DDD44}" destId="{79B017D0-46A9-4AB2-B1BF-1842D96DF1C5}" srcOrd="4" destOrd="0" presId="urn:microsoft.com/office/officeart/2005/8/layout/vList5"/>
    <dgm:cxn modelId="{B981C8E2-3038-42EE-81D9-94E6E15D9F9F}" type="presParOf" srcId="{79B017D0-46A9-4AB2-B1BF-1842D96DF1C5}" destId="{EFBE0554-42E6-4272-968B-F7CAF8CD1C3B}" srcOrd="0" destOrd="0" presId="urn:microsoft.com/office/officeart/2005/8/layout/vList5"/>
    <dgm:cxn modelId="{022454DA-8C51-47DF-B64E-F5F34984A873}" type="presParOf" srcId="{79B017D0-46A9-4AB2-B1BF-1842D96DF1C5}" destId="{38796537-3D19-4F73-A959-F9F2EE1051F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39CC0-49B1-4F8C-97EF-CC51E7028B02}">
      <dsp:nvSpPr>
        <dsp:cNvPr id="0" name=""/>
        <dsp:cNvSpPr/>
      </dsp:nvSpPr>
      <dsp:spPr>
        <a:xfrm rot="5400000">
          <a:off x="3505728" y="-1386175"/>
          <a:ext cx="673082" cy="3616253"/>
        </a:xfrm>
        <a:prstGeom prst="round2Same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CA" sz="1700" kern="1200" dirty="0" smtClean="0"/>
            <a:t>Knowledge Dissemination</a:t>
          </a:r>
          <a:endParaRPr lang="en-CA" sz="1700" kern="1200" dirty="0"/>
        </a:p>
        <a:p>
          <a:pPr marL="171450" lvl="1" indent="-171450" algn="l" defTabSz="755650">
            <a:lnSpc>
              <a:spcPct val="90000"/>
            </a:lnSpc>
            <a:spcBef>
              <a:spcPct val="0"/>
            </a:spcBef>
            <a:spcAft>
              <a:spcPct val="15000"/>
            </a:spcAft>
            <a:buChar char="••"/>
          </a:pPr>
          <a:r>
            <a:rPr lang="en-CA" sz="1700" kern="1200" dirty="0" smtClean="0"/>
            <a:t>Training &amp; Education</a:t>
          </a:r>
          <a:endParaRPr lang="en-CA" sz="1700" kern="1200" dirty="0"/>
        </a:p>
      </dsp:txBody>
      <dsp:txXfrm rot="-5400000">
        <a:off x="2034143" y="118267"/>
        <a:ext cx="3583396" cy="607368"/>
      </dsp:txXfrm>
    </dsp:sp>
    <dsp:sp modelId="{1D7522EA-DC68-42B5-B446-9B3562D39F97}">
      <dsp:nvSpPr>
        <dsp:cNvPr id="0" name=""/>
        <dsp:cNvSpPr/>
      </dsp:nvSpPr>
      <dsp:spPr>
        <a:xfrm>
          <a:off x="0" y="0"/>
          <a:ext cx="2034142" cy="841353"/>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CA" sz="1600" kern="1200" dirty="0" smtClean="0"/>
            <a:t>Highly Qualified Personnel</a:t>
          </a:r>
          <a:endParaRPr lang="en-CA" sz="1600" kern="1200" dirty="0"/>
        </a:p>
      </dsp:txBody>
      <dsp:txXfrm>
        <a:off x="41071" y="41071"/>
        <a:ext cx="1952000" cy="759211"/>
      </dsp:txXfrm>
    </dsp:sp>
    <dsp:sp modelId="{430925AB-2222-47DE-A214-70E67A0C2F4B}">
      <dsp:nvSpPr>
        <dsp:cNvPr id="0" name=""/>
        <dsp:cNvSpPr/>
      </dsp:nvSpPr>
      <dsp:spPr>
        <a:xfrm rot="5400000">
          <a:off x="3505728" y="-502754"/>
          <a:ext cx="673082" cy="3616253"/>
        </a:xfrm>
        <a:prstGeom prst="round2Same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CA" sz="1700" kern="1200" dirty="0" smtClean="0"/>
            <a:t>Tools &amp; Guidance</a:t>
          </a:r>
          <a:endParaRPr lang="en-CA" sz="1700" kern="1200" dirty="0"/>
        </a:p>
        <a:p>
          <a:pPr marL="171450" lvl="1" indent="-171450" algn="l" defTabSz="755650">
            <a:lnSpc>
              <a:spcPct val="90000"/>
            </a:lnSpc>
            <a:spcBef>
              <a:spcPct val="0"/>
            </a:spcBef>
            <a:spcAft>
              <a:spcPct val="15000"/>
            </a:spcAft>
            <a:buChar char="••"/>
          </a:pPr>
          <a:r>
            <a:rPr lang="en-CA" sz="1700" kern="1200" dirty="0" smtClean="0"/>
            <a:t>Governance</a:t>
          </a:r>
          <a:endParaRPr lang="en-CA" sz="1700" kern="1200" dirty="0"/>
        </a:p>
      </dsp:txBody>
      <dsp:txXfrm rot="-5400000">
        <a:off x="2034143" y="1001688"/>
        <a:ext cx="3583396" cy="607368"/>
      </dsp:txXfrm>
    </dsp:sp>
    <dsp:sp modelId="{BB49AB27-0760-41AF-831D-6DD0DB130969}">
      <dsp:nvSpPr>
        <dsp:cNvPr id="0" name=""/>
        <dsp:cNvSpPr/>
      </dsp:nvSpPr>
      <dsp:spPr>
        <a:xfrm>
          <a:off x="0" y="884695"/>
          <a:ext cx="2034142" cy="84135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CA" sz="1600" kern="1200" dirty="0" smtClean="0"/>
            <a:t>Policy &amp; Planning Resources</a:t>
          </a:r>
          <a:endParaRPr lang="en-CA" sz="1600" kern="1200" dirty="0"/>
        </a:p>
      </dsp:txBody>
      <dsp:txXfrm>
        <a:off x="41071" y="925766"/>
        <a:ext cx="1952000" cy="759211"/>
      </dsp:txXfrm>
    </dsp:sp>
    <dsp:sp modelId="{38796537-3D19-4F73-A959-F9F2EE1051FD}">
      <dsp:nvSpPr>
        <dsp:cNvPr id="0" name=""/>
        <dsp:cNvSpPr/>
      </dsp:nvSpPr>
      <dsp:spPr>
        <a:xfrm rot="5400000">
          <a:off x="3505728" y="370529"/>
          <a:ext cx="673082" cy="3616253"/>
        </a:xfrm>
        <a:prstGeom prst="round2Same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CA" sz="1700" kern="1200" dirty="0" smtClean="0"/>
            <a:t>Research, Analysis, &amp; Testing</a:t>
          </a:r>
          <a:endParaRPr lang="en-CA" sz="1700" kern="1200" dirty="0"/>
        </a:p>
        <a:p>
          <a:pPr marL="171450" lvl="1" indent="-171450" algn="l" defTabSz="755650">
            <a:lnSpc>
              <a:spcPct val="90000"/>
            </a:lnSpc>
            <a:spcBef>
              <a:spcPct val="0"/>
            </a:spcBef>
            <a:spcAft>
              <a:spcPct val="15000"/>
            </a:spcAft>
            <a:buChar char="••"/>
          </a:pPr>
          <a:r>
            <a:rPr lang="en-CA" sz="1700" kern="1200" dirty="0" smtClean="0"/>
            <a:t>Codes, Standards, &amp; Certification</a:t>
          </a:r>
          <a:endParaRPr lang="en-CA" sz="1700" kern="1200" dirty="0"/>
        </a:p>
      </dsp:txBody>
      <dsp:txXfrm rot="-5400000">
        <a:off x="2034143" y="1874972"/>
        <a:ext cx="3583396" cy="607368"/>
      </dsp:txXfrm>
    </dsp:sp>
    <dsp:sp modelId="{EFBE0554-42E6-4272-968B-F7CAF8CD1C3B}">
      <dsp:nvSpPr>
        <dsp:cNvPr id="0" name=""/>
        <dsp:cNvSpPr/>
      </dsp:nvSpPr>
      <dsp:spPr>
        <a:xfrm>
          <a:off x="0" y="1769390"/>
          <a:ext cx="2034142" cy="841353"/>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CA" sz="1600" kern="1200" dirty="0" smtClean="0"/>
            <a:t>Enabling Technologies &amp; Systems</a:t>
          </a:r>
          <a:endParaRPr lang="en-CA" sz="1600" kern="1200" dirty="0"/>
        </a:p>
      </dsp:txBody>
      <dsp:txXfrm>
        <a:off x="41071" y="1810461"/>
        <a:ext cx="1952000" cy="75921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586B4E7F-DADD-4306-9355-73110755A1B2}" type="datetimeFigureOut">
              <a:rPr lang="en-CA" smtClean="0"/>
              <a:t>2018-05-18</a:t>
            </a:fld>
            <a:endParaRPr lang="en-CA"/>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84B4D27A-215C-48D8-BFF2-0D368ECB136F}" type="slidenum">
              <a:rPr lang="en-CA" smtClean="0"/>
              <a:t>‹#›</a:t>
            </a:fld>
            <a:endParaRPr lang="en-CA"/>
          </a:p>
        </p:txBody>
      </p:sp>
    </p:spTree>
    <p:extLst>
      <p:ext uri="{BB962C8B-B14F-4D97-AF65-F5344CB8AC3E}">
        <p14:creationId xmlns:p14="http://schemas.microsoft.com/office/powerpoint/2010/main" val="1341223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CA"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6B20B92-D6E1-44AC-A99B-D26F73ED3288}" type="datetimeFigureOut">
              <a:rPr lang="en-CA" smtClean="0"/>
              <a:t>2018-05-18</a:t>
            </a:fld>
            <a:endParaRPr lang="en-CA"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CA"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786F56A-0C3A-4944-A705-A7483014A51A}" type="slidenum">
              <a:rPr lang="en-CA" smtClean="0"/>
              <a:t>‹#›</a:t>
            </a:fld>
            <a:endParaRPr lang="en-CA" dirty="0"/>
          </a:p>
        </p:txBody>
      </p:sp>
    </p:spTree>
    <p:extLst>
      <p:ext uri="{BB962C8B-B14F-4D97-AF65-F5344CB8AC3E}">
        <p14:creationId xmlns:p14="http://schemas.microsoft.com/office/powerpoint/2010/main" val="124225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merriam-webster.com/dictionary/clearinghouse"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cordis.europa.eu/docs/projects/cnect/7/610737/080/deliverables/001-D361DigitalInfrastructure.pd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786F56A-0C3A-4944-A705-A7483014A51A}" type="slidenum">
              <a:rPr lang="en-CA" smtClean="0"/>
              <a:t>1</a:t>
            </a:fld>
            <a:endParaRPr lang="en-CA" dirty="0"/>
          </a:p>
        </p:txBody>
      </p:sp>
    </p:spTree>
    <p:extLst>
      <p:ext uri="{BB962C8B-B14F-4D97-AF65-F5344CB8AC3E}">
        <p14:creationId xmlns:p14="http://schemas.microsoft.com/office/powerpoint/2010/main" val="425546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A central agency for the collection, classification, and distribution especially of information; broadly </a:t>
            </a:r>
          </a:p>
          <a:p>
            <a:r>
              <a:rPr lang="en-US" u="sng" dirty="0">
                <a:hlinkClick r:id="rId3"/>
              </a:rPr>
              <a:t>https://www.merriam-webster.com/dictionary/clearinghouse</a:t>
            </a:r>
            <a:r>
              <a:rPr lang="en-US" dirty="0"/>
              <a:t> </a:t>
            </a:r>
          </a:p>
          <a:p>
            <a:r>
              <a:rPr lang="en-US" dirty="0"/>
              <a:t>Digital infrastructure – data/virtual</a:t>
            </a:r>
          </a:p>
          <a:p>
            <a:r>
              <a:rPr lang="en-US" dirty="0"/>
              <a:t>ICT infrastructure – physical, </a:t>
            </a:r>
          </a:p>
          <a:p>
            <a:r>
              <a:rPr lang="en-US" dirty="0"/>
              <a:t>The following definition summaries the concept of Digital Infrastructure: “static and dynamic digital representation of the physical world with which the automated vehicle will interact to operate. This includes sourcing, processing and information”.</a:t>
            </a:r>
          </a:p>
          <a:p>
            <a:r>
              <a:rPr lang="en-US" u="sng" dirty="0">
                <a:hlinkClick r:id="rId4"/>
              </a:rPr>
              <a:t>http://cordis.europa.eu/docs/projects/cnect/7/610737/080/deliverables/001-D361DigitalInfrastructure.pdf</a:t>
            </a:r>
            <a:r>
              <a:rPr lang="en-US" dirty="0"/>
              <a:t> </a:t>
            </a:r>
          </a:p>
          <a:p>
            <a:r>
              <a:rPr lang="en-US" dirty="0"/>
              <a:t> </a:t>
            </a:r>
          </a:p>
          <a:p>
            <a:pPr lvl="0"/>
            <a:r>
              <a:rPr lang="en-US" dirty="0"/>
              <a:t>establish a federal Centre of Expertise (CoE) on Connected and Automated Vehicles within Transport Canada</a:t>
            </a:r>
          </a:p>
          <a:p>
            <a:pPr lvl="0"/>
            <a:r>
              <a:rPr lang="en-US" dirty="0"/>
              <a:t>establish a CV/AV community of practice to guide and support P/T technical, cybersecurity and regulatory readiness</a:t>
            </a:r>
          </a:p>
          <a:p>
            <a:pPr lvl="0"/>
            <a:r>
              <a:rPr lang="en-US" dirty="0"/>
              <a:t>provide Grant &amp; Contribution funding to support:</a:t>
            </a:r>
          </a:p>
          <a:p>
            <a:pPr lvl="1"/>
            <a:r>
              <a:rPr lang="en-US" dirty="0"/>
              <a:t>research and studies to identify solutions to mitigate CV/AV technical, policy or regulatory issues; </a:t>
            </a:r>
          </a:p>
          <a:p>
            <a:pPr lvl="1"/>
            <a:r>
              <a:rPr lang="en-US" dirty="0"/>
              <a:t>the development of codes, standards, certifications and guidelines necessary to deploy CV/AV technologies in Canada; and,</a:t>
            </a:r>
          </a:p>
          <a:p>
            <a:pPr lvl="1"/>
            <a:r>
              <a:rPr lang="en-US" dirty="0"/>
              <a:t>research and testing activities to identify and begin to mitigate potential cybersecurity vulnerabilities. </a:t>
            </a:r>
          </a:p>
          <a:p>
            <a:endParaRPr lang="en-CA" dirty="0"/>
          </a:p>
        </p:txBody>
      </p:sp>
      <p:sp>
        <p:nvSpPr>
          <p:cNvPr id="4" name="Slide Number Placeholder 3"/>
          <p:cNvSpPr>
            <a:spLocks noGrp="1"/>
          </p:cNvSpPr>
          <p:nvPr>
            <p:ph type="sldNum" sz="quarter" idx="10"/>
          </p:nvPr>
        </p:nvSpPr>
        <p:spPr>
          <a:xfrm>
            <a:off x="3978132" y="8842030"/>
            <a:ext cx="3043343" cy="467071"/>
          </a:xfrm>
          <a:prstGeom prst="rect">
            <a:avLst/>
          </a:prstGeom>
        </p:spPr>
        <p:txBody>
          <a:bodyPr/>
          <a:lstStyle/>
          <a:p>
            <a:fld id="{2786F56A-0C3A-4944-A705-A7483014A51A}" type="slidenum">
              <a:rPr lang="en-CA" smtClean="0">
                <a:solidFill>
                  <a:prstClr val="black"/>
                </a:solidFill>
              </a:rPr>
              <a:pPr/>
              <a:t>2</a:t>
            </a:fld>
            <a:endParaRPr lang="en-CA" dirty="0">
              <a:solidFill>
                <a:prstClr val="black"/>
              </a:solidFill>
            </a:endParaRPr>
          </a:p>
        </p:txBody>
      </p:sp>
    </p:spTree>
    <p:extLst>
      <p:ext uri="{BB962C8B-B14F-4D97-AF65-F5344CB8AC3E}">
        <p14:creationId xmlns:p14="http://schemas.microsoft.com/office/powerpoint/2010/main" val="994133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examples</a:t>
            </a:r>
            <a:r>
              <a:rPr lang="en-US" baseline="0" dirty="0" smtClean="0"/>
              <a:t> of the work we are doing to address a few of these challenges</a:t>
            </a:r>
            <a:endParaRPr lang="en-US" dirty="0"/>
          </a:p>
        </p:txBody>
      </p:sp>
      <p:sp>
        <p:nvSpPr>
          <p:cNvPr id="4" name="Slide Number Placeholder 3"/>
          <p:cNvSpPr>
            <a:spLocks noGrp="1"/>
          </p:cNvSpPr>
          <p:nvPr>
            <p:ph type="sldNum" sz="quarter" idx="10"/>
          </p:nvPr>
        </p:nvSpPr>
        <p:spPr/>
        <p:txBody>
          <a:bodyPr/>
          <a:lstStyle/>
          <a:p>
            <a:fld id="{2786F56A-0C3A-4944-A705-A7483014A51A}" type="slidenum">
              <a:rPr lang="en-CA" smtClean="0"/>
              <a:t>3</a:t>
            </a:fld>
            <a:endParaRPr lang="en-CA" dirty="0"/>
          </a:p>
        </p:txBody>
      </p:sp>
    </p:spTree>
    <p:extLst>
      <p:ext uri="{BB962C8B-B14F-4D97-AF65-F5344CB8AC3E}">
        <p14:creationId xmlns:p14="http://schemas.microsoft.com/office/powerpoint/2010/main" val="478749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endParaRPr lang="en-CA" altLang="en-US" smtClean="0">
              <a:latin typeface="Chalkboard SE"/>
            </a:endParaRPr>
          </a:p>
          <a:p>
            <a:endParaRPr lang="en-CA" altLang="en-US" smtClean="0">
              <a:latin typeface="Chalkboard SE"/>
            </a:endParaRPr>
          </a:p>
          <a:p>
            <a:endParaRPr lang="en-CA" altLang="en-US" smtClean="0">
              <a:latin typeface="Chalkboard SE"/>
            </a:endParaRPr>
          </a:p>
        </p:txBody>
      </p:sp>
    </p:spTree>
    <p:extLst>
      <p:ext uri="{BB962C8B-B14F-4D97-AF65-F5344CB8AC3E}">
        <p14:creationId xmlns:p14="http://schemas.microsoft.com/office/powerpoint/2010/main" val="41713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2713" y="560388"/>
            <a:ext cx="4187825" cy="3141662"/>
          </a:xfrm>
        </p:spPr>
      </p:sp>
      <p:sp>
        <p:nvSpPr>
          <p:cNvPr id="3" name="Notes Placeholder 2"/>
          <p:cNvSpPr>
            <a:spLocks noGrp="1"/>
          </p:cNvSpPr>
          <p:nvPr>
            <p:ph type="body" idx="1"/>
          </p:nvPr>
        </p:nvSpPr>
        <p:spPr>
          <a:xfrm>
            <a:off x="702310" y="3916392"/>
            <a:ext cx="5618480" cy="4925638"/>
          </a:xfrm>
        </p:spPr>
        <p:txBody>
          <a:bodyPr>
            <a:normAutofit fontScale="92500"/>
          </a:bodyPr>
          <a:lstStyle/>
          <a:p>
            <a:r>
              <a:rPr lang="en-CA" sz="1200" kern="1200" dirty="0" smtClean="0">
                <a:solidFill>
                  <a:schemeClr val="tx1"/>
                </a:solidFill>
                <a:effectLst/>
                <a:latin typeface="+mn-lt"/>
                <a:ea typeface="+mn-ea"/>
                <a:cs typeface="+mn-cs"/>
              </a:rPr>
              <a:t>The ITS Architecture for Canada (Version 1.0) was initially developed in 2001 based on the then current Version 3.0 of the U.S. National ITS Architecture. It represented a significant step in the advancement in promoting the interoperability of ITS within Canada and across North America. The ITS Architecture for Canada was last revised in 2008 and is currently hosted by the Transportation Association of Canada (TAC). Last winter, TAC commissioned a study to assess a need for, and stakeholder interest in, updating the ITS Architecture for Canada (currently Version 2). Overall stakeholder response indicated a need for a Canadian ITS architecture that is aligned with the US ITS architecture, but work is needed to bring it up to date, make it more user friendly, and improve training resources.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Since 2008, the U.S. National ITS Architecture has been revised twice to version 7.1, and a separate architecture for CVs was developed - the Connected Vehicle Reference Implementation Architecture (CVRIA). The National ITS Architecture and CVRIA were recently merged into a single architecture, now called the </a:t>
            </a:r>
            <a:r>
              <a:rPr lang="en-CA" sz="1200" i="1" kern="1200" dirty="0" smtClean="0">
                <a:solidFill>
                  <a:schemeClr val="tx1"/>
                </a:solidFill>
                <a:effectLst/>
                <a:latin typeface="+mn-lt"/>
                <a:ea typeface="+mn-ea"/>
                <a:cs typeface="+mn-cs"/>
              </a:rPr>
              <a:t>Architecture Reference for Cooperative and Intelligent Transportation</a:t>
            </a:r>
            <a:r>
              <a:rPr lang="en-CA" sz="1200" kern="1200" dirty="0" smtClean="0">
                <a:solidFill>
                  <a:schemeClr val="tx1"/>
                </a:solidFill>
                <a:effectLst/>
                <a:latin typeface="+mn-lt"/>
                <a:ea typeface="+mn-ea"/>
                <a:cs typeface="+mn-cs"/>
              </a:rPr>
              <a:t> or </a:t>
            </a:r>
            <a:r>
              <a:rPr lang="en-CA" sz="1200" b="1" kern="1200" dirty="0" smtClean="0">
                <a:solidFill>
                  <a:schemeClr val="tx1"/>
                </a:solidFill>
                <a:effectLst/>
                <a:latin typeface="+mn-lt"/>
                <a:ea typeface="+mn-ea"/>
                <a:cs typeface="+mn-cs"/>
              </a:rPr>
              <a:t>ARC-IT version 8</a:t>
            </a:r>
            <a:r>
              <a:rPr lang="en-CA" sz="1200" kern="1200" dirty="0" smtClean="0">
                <a:solidFill>
                  <a:schemeClr val="tx1"/>
                </a:solidFill>
                <a:effectLst/>
                <a:latin typeface="+mn-lt"/>
                <a:ea typeface="+mn-ea"/>
                <a:cs typeface="+mn-cs"/>
              </a:rPr>
              <a:t>. USDOT is hosting two free public workshops – in July and August - to seek stakeholder feedback on the content and usability of ARC-IT version 8.</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2017 Stakeholder Outreach – Survey of Canadian Stakeholders</a:t>
            </a:r>
          </a:p>
          <a:p>
            <a:r>
              <a:rPr lang="en-US" sz="1200" kern="1200" dirty="0" smtClean="0">
                <a:solidFill>
                  <a:schemeClr val="tx1"/>
                </a:solidFill>
                <a:effectLst/>
                <a:latin typeface="+mn-lt"/>
                <a:ea typeface="+mn-ea"/>
                <a:cs typeface="+mn-cs"/>
              </a:rPr>
              <a:t>Responses showed interest for continued Architecture support</a:t>
            </a:r>
          </a:p>
          <a:p>
            <a:r>
              <a:rPr lang="en-US" sz="1200" kern="1200" dirty="0" smtClean="0">
                <a:solidFill>
                  <a:schemeClr val="tx1"/>
                </a:solidFill>
                <a:effectLst/>
                <a:latin typeface="+mn-lt"/>
                <a:ea typeface="+mn-ea"/>
                <a:cs typeface="+mn-cs"/>
              </a:rPr>
              <a:t>Considered:</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Need to support Canadian unique services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Need to support Canadian spelling</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Need for aligning with US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Frequency of updates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Governance model</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r>
            <a:br>
              <a:rPr lang="en-CA" sz="1200" kern="1200" dirty="0" smtClean="0">
                <a:solidFill>
                  <a:schemeClr val="tx1"/>
                </a:solidFill>
                <a:effectLst/>
                <a:latin typeface="+mn-lt"/>
                <a:ea typeface="+mn-ea"/>
                <a:cs typeface="+mn-cs"/>
              </a:rPr>
            </a:br>
            <a:endParaRPr lang="en-CA" dirty="0"/>
          </a:p>
        </p:txBody>
      </p:sp>
      <p:sp>
        <p:nvSpPr>
          <p:cNvPr id="4" name="Slide Number Placeholder 3"/>
          <p:cNvSpPr>
            <a:spLocks noGrp="1"/>
          </p:cNvSpPr>
          <p:nvPr>
            <p:ph type="sldNum" sz="quarter" idx="10"/>
          </p:nvPr>
        </p:nvSpPr>
        <p:spPr/>
        <p:txBody>
          <a:bodyPr/>
          <a:lstStyle/>
          <a:p>
            <a:fld id="{2786F56A-0C3A-4944-A705-A7483014A51A}" type="slidenum">
              <a:rPr lang="en-CA" smtClean="0"/>
              <a:t>5</a:t>
            </a:fld>
            <a:endParaRPr lang="en-CA" dirty="0"/>
          </a:p>
        </p:txBody>
      </p:sp>
    </p:spTree>
    <p:extLst>
      <p:ext uri="{BB962C8B-B14F-4D97-AF65-F5344CB8AC3E}">
        <p14:creationId xmlns:p14="http://schemas.microsoft.com/office/powerpoint/2010/main" val="725381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xfrm>
            <a:off x="702310" y="4480004"/>
            <a:ext cx="5618480" cy="4362026"/>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defRPr/>
            </a:pPr>
            <a:endParaRPr lang="en-US" altLang="en-US" i="1" dirty="0">
              <a:cs typeface="Helvetica" pitchFamily="34" charset="0"/>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17538">
              <a:defRPr sz="2400">
                <a:solidFill>
                  <a:schemeClr val="tx1"/>
                </a:solidFill>
                <a:latin typeface="Times New Roman" panose="02020603050405020304" pitchFamily="18" charset="0"/>
                <a:ea typeface="MS PGothic" panose="020B0600070205080204" pitchFamily="34" charset="-128"/>
              </a:defRPr>
            </a:lvl1pPr>
            <a:lvl2pPr marL="742950" indent="-285750" defTabSz="617538">
              <a:defRPr sz="2400">
                <a:solidFill>
                  <a:schemeClr val="tx1"/>
                </a:solidFill>
                <a:latin typeface="Times New Roman" panose="02020603050405020304" pitchFamily="18" charset="0"/>
                <a:ea typeface="MS PGothic" panose="020B0600070205080204" pitchFamily="34" charset="-128"/>
              </a:defRPr>
            </a:lvl2pPr>
            <a:lvl3pPr marL="1143000" indent="-228600" defTabSz="617538">
              <a:defRPr sz="2400">
                <a:solidFill>
                  <a:schemeClr val="tx1"/>
                </a:solidFill>
                <a:latin typeface="Times New Roman" panose="02020603050405020304" pitchFamily="18" charset="0"/>
                <a:ea typeface="MS PGothic" panose="020B0600070205080204" pitchFamily="34" charset="-128"/>
              </a:defRPr>
            </a:lvl3pPr>
            <a:lvl4pPr marL="1600200" indent="-228600" defTabSz="617538">
              <a:defRPr sz="2400">
                <a:solidFill>
                  <a:schemeClr val="tx1"/>
                </a:solidFill>
                <a:latin typeface="Times New Roman" panose="02020603050405020304" pitchFamily="18" charset="0"/>
                <a:ea typeface="MS PGothic" panose="020B0600070205080204" pitchFamily="34" charset="-128"/>
              </a:defRPr>
            </a:lvl4pPr>
            <a:lvl5pPr marL="2057400" indent="-228600" defTabSz="617538">
              <a:defRPr sz="2400">
                <a:solidFill>
                  <a:schemeClr val="tx1"/>
                </a:solidFill>
                <a:latin typeface="Times New Roman" panose="02020603050405020304" pitchFamily="18" charset="0"/>
                <a:ea typeface="MS PGothic" panose="020B0600070205080204" pitchFamily="34" charset="-128"/>
              </a:defRPr>
            </a:lvl5pPr>
            <a:lvl6pPr marL="2514600" indent="-228600" defTabSz="61753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61753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61753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61753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0FA4D1BC-1BDB-4EFE-8F12-E9A0898CEB46}" type="slidenum">
              <a:rPr lang="en-US" altLang="en-US" sz="800" smtClean="0"/>
              <a:pPr/>
              <a:t>6</a:t>
            </a:fld>
            <a:endParaRPr lang="en-US" altLang="en-US" sz="800" dirty="0"/>
          </a:p>
        </p:txBody>
      </p:sp>
    </p:spTree>
    <p:extLst>
      <p:ext uri="{BB962C8B-B14F-4D97-AF65-F5344CB8AC3E}">
        <p14:creationId xmlns:p14="http://schemas.microsoft.com/office/powerpoint/2010/main" val="1597180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80004"/>
            <a:ext cx="5618480" cy="4362026"/>
          </a:xfrm>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2786F56A-0C3A-4944-A705-A7483014A51A}" type="slidenum">
              <a:rPr lang="en-CA" smtClean="0"/>
              <a:t>7</a:t>
            </a:fld>
            <a:endParaRPr lang="en-CA" dirty="0"/>
          </a:p>
        </p:txBody>
      </p:sp>
    </p:spTree>
    <p:extLst>
      <p:ext uri="{BB962C8B-B14F-4D97-AF65-F5344CB8AC3E}">
        <p14:creationId xmlns:p14="http://schemas.microsoft.com/office/powerpoint/2010/main" val="181530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86F56A-0C3A-4944-A705-A7483014A51A}" type="slidenum">
              <a:rPr lang="en-CA" smtClean="0"/>
              <a:t>8</a:t>
            </a:fld>
            <a:endParaRPr lang="en-CA" dirty="0"/>
          </a:p>
        </p:txBody>
      </p:sp>
    </p:spTree>
    <p:extLst>
      <p:ext uri="{BB962C8B-B14F-4D97-AF65-F5344CB8AC3E}">
        <p14:creationId xmlns:p14="http://schemas.microsoft.com/office/powerpoint/2010/main" val="22794977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Footer Section" descr="cover_bottom.eps"/>
          <p:cNvPicPr>
            <a:picLocks noChangeAspect="1"/>
          </p:cNvPicPr>
          <p:nvPr userDrawn="1"/>
        </p:nvPicPr>
        <p:blipFill>
          <a:blip r:embed="rId2"/>
          <a:stretch>
            <a:fillRect/>
          </a:stretch>
        </p:blipFill>
        <p:spPr bwMode="auto">
          <a:xfrm>
            <a:off x="8087140" y="6438900"/>
            <a:ext cx="1056860" cy="419100"/>
          </a:xfrm>
          <a:prstGeom prst="rect">
            <a:avLst/>
          </a:prstGeom>
          <a:noFill/>
          <a:ln w="9525">
            <a:noFill/>
            <a:miter lim="800000"/>
            <a:headEnd/>
            <a:tailEnd/>
          </a:ln>
        </p:spPr>
      </p:pic>
      <p:pic>
        <p:nvPicPr>
          <p:cNvPr id="7" name="Background Image" descr="cover_picture.jpg"/>
          <p:cNvPicPr>
            <a:picLocks noChangeAspect="1"/>
          </p:cNvPicPr>
          <p:nvPr userDrawn="1"/>
        </p:nvPicPr>
        <p:blipFill>
          <a:blip r:embed="rId3"/>
          <a:stretch>
            <a:fillRect/>
          </a:stretch>
        </p:blipFill>
        <p:spPr bwMode="auto">
          <a:xfrm>
            <a:off x="0" y="3257550"/>
            <a:ext cx="9143999" cy="3219450"/>
          </a:xfrm>
          <a:prstGeom prst="rect">
            <a:avLst/>
          </a:prstGeom>
          <a:noFill/>
          <a:ln w="9525">
            <a:noFill/>
            <a:miter lim="800000"/>
            <a:headEnd/>
            <a:tailEnd/>
          </a:ln>
        </p:spPr>
      </p:pic>
      <p:sp>
        <p:nvSpPr>
          <p:cNvPr id="9" name="Title 1"/>
          <p:cNvSpPr>
            <a:spLocks noGrp="1"/>
          </p:cNvSpPr>
          <p:nvPr>
            <p:ph type="title" hasCustomPrompt="1"/>
          </p:nvPr>
        </p:nvSpPr>
        <p:spPr>
          <a:xfrm>
            <a:off x="467544" y="908720"/>
            <a:ext cx="7466400" cy="698376"/>
          </a:xfrm>
        </p:spPr>
        <p:txBody>
          <a:bodyPr anchor="t"/>
          <a:lstStyle>
            <a:lvl1pPr>
              <a:defRPr sz="4000" cap="none"/>
            </a:lvl1pPr>
          </a:lstStyle>
          <a:p>
            <a:r>
              <a:rPr lang="en-US" dirty="0" smtClean="0"/>
              <a:t>Title</a:t>
            </a:r>
            <a:endParaRPr lang="en-US" dirty="0"/>
          </a:p>
        </p:txBody>
      </p:sp>
      <p:sp>
        <p:nvSpPr>
          <p:cNvPr id="10" name="Rectangle 9"/>
          <p:cNvSpPr/>
          <p:nvPr userDrawn="1"/>
        </p:nvSpPr>
        <p:spPr>
          <a:xfrm>
            <a:off x="467544" y="2692067"/>
            <a:ext cx="8712968" cy="646331"/>
          </a:xfrm>
          <a:prstGeom prst="rect">
            <a:avLst/>
          </a:prstGeom>
        </p:spPr>
        <p:txBody>
          <a:bodyPr wrap="square">
            <a:spAutoFit/>
          </a:bodyPr>
          <a:lstStyle/>
          <a:p>
            <a:pPr algn="r" defTabSz="914400" eaLnBrk="0" hangingPunct="0"/>
            <a:r>
              <a:rPr lang="en-CA" sz="1800" b="1" dirty="0" smtClean="0">
                <a:solidFill>
                  <a:srgbClr val="16165D"/>
                </a:solidFill>
                <a:latin typeface="Calibri" pitchFamily="34" charset="0"/>
                <a:ea typeface="ＭＳ Ｐゴシック" pitchFamily="-110" charset="-128"/>
                <a:cs typeface="Calibri" pitchFamily="34" charset="0"/>
              </a:rPr>
              <a:t>Matt</a:t>
            </a:r>
            <a:r>
              <a:rPr lang="en-CA" sz="1800" b="1" baseline="0" dirty="0" smtClean="0">
                <a:solidFill>
                  <a:srgbClr val="16165D"/>
                </a:solidFill>
                <a:latin typeface="Calibri" pitchFamily="34" charset="0"/>
                <a:ea typeface="ＭＳ Ｐゴシック" pitchFamily="-110" charset="-128"/>
                <a:cs typeface="Calibri" pitchFamily="34" charset="0"/>
              </a:rPr>
              <a:t> Krech, P. Eng.</a:t>
            </a:r>
          </a:p>
          <a:p>
            <a:pPr algn="r" defTabSz="914400" eaLnBrk="0" hangingPunct="0"/>
            <a:r>
              <a:rPr lang="en-CA" sz="1800" b="1" baseline="0" dirty="0" smtClean="0">
                <a:solidFill>
                  <a:srgbClr val="16165D"/>
                </a:solidFill>
                <a:latin typeface="Calibri" pitchFamily="34" charset="0"/>
                <a:ea typeface="ＭＳ Ｐゴシック" pitchFamily="-110" charset="-128"/>
                <a:cs typeface="Calibri" pitchFamily="34" charset="0"/>
              </a:rPr>
              <a:t>Senior Program Engineer</a:t>
            </a:r>
            <a:endParaRPr lang="en-CA" sz="1800" b="1" dirty="0">
              <a:solidFill>
                <a:srgbClr val="16165D"/>
              </a:solidFill>
              <a:latin typeface="Calibri" pitchFamily="34" charset="0"/>
              <a:ea typeface="ＭＳ Ｐゴシック" pitchFamily="-110" charset="-128"/>
              <a:cs typeface="Calibri" pitchFamily="34" charset="0"/>
            </a:endParaRPr>
          </a:p>
        </p:txBody>
      </p:sp>
      <p:sp>
        <p:nvSpPr>
          <p:cNvPr id="11" name="Subtitle 1"/>
          <p:cNvSpPr>
            <a:spLocks noGrp="1"/>
          </p:cNvSpPr>
          <p:nvPr>
            <p:ph type="subTitle" idx="1" hasCustomPrompt="1"/>
          </p:nvPr>
        </p:nvSpPr>
        <p:spPr>
          <a:xfrm>
            <a:off x="467544" y="1794302"/>
            <a:ext cx="7488237" cy="986626"/>
          </a:xfrm>
        </p:spPr>
        <p:txBody>
          <a:bodyPr/>
          <a:lstStyle>
            <a:lvl1pPr marL="0" indent="0">
              <a:buNone/>
              <a:defRPr>
                <a:latin typeface="Helvetica" pitchFamily="34" charset="0"/>
              </a:defRPr>
            </a:lvl1pPr>
          </a:lstStyle>
          <a:p>
            <a:pPr algn="ctr">
              <a:spcBef>
                <a:spcPct val="0"/>
              </a:spcBef>
            </a:pPr>
            <a:r>
              <a:rPr lang="en-CA" sz="2000" b="1" dirty="0" smtClean="0">
                <a:solidFill>
                  <a:srgbClr val="006600"/>
                </a:solidFill>
                <a:latin typeface="Calibri" pitchFamily="34" charset="0"/>
                <a:cs typeface="Calibri" pitchFamily="34" charset="0"/>
              </a:rPr>
              <a:t>Sub-title</a:t>
            </a:r>
          </a:p>
          <a:p>
            <a:pPr algn="ctr">
              <a:spcBef>
                <a:spcPct val="0"/>
              </a:spcBef>
            </a:pPr>
            <a:endParaRPr lang="en-CA" sz="2000" b="1" dirty="0" smtClean="0">
              <a:solidFill>
                <a:srgbClr val="006600"/>
              </a:solidFill>
              <a:latin typeface="Calibri" pitchFamily="34" charset="0"/>
              <a:cs typeface="Calibri" pitchFamily="34" charset="0"/>
            </a:endParaRPr>
          </a:p>
          <a:p>
            <a:pPr algn="ctr">
              <a:spcBef>
                <a:spcPct val="0"/>
              </a:spcBef>
            </a:pPr>
            <a:r>
              <a:rPr lang="en-CA" sz="2000" b="1" dirty="0" smtClean="0">
                <a:solidFill>
                  <a:srgbClr val="006600"/>
                </a:solidFill>
                <a:latin typeface="Calibri" pitchFamily="34" charset="0"/>
                <a:cs typeface="Calibri" pitchFamily="34" charset="0"/>
              </a:rPr>
              <a:t>Date</a:t>
            </a:r>
          </a:p>
        </p:txBody>
      </p:sp>
      <p:sp>
        <p:nvSpPr>
          <p:cNvPr id="12" name="Footer Placeholder 4"/>
          <p:cNvSpPr>
            <a:spLocks noGrp="1"/>
          </p:cNvSpPr>
          <p:nvPr>
            <p:ph type="ftr" sz="quarter" idx="3"/>
          </p:nvPr>
        </p:nvSpPr>
        <p:spPr>
          <a:xfrm>
            <a:off x="213784" y="6553728"/>
            <a:ext cx="5890684" cy="227543"/>
          </a:xfrm>
          <a:prstGeom prst="rect">
            <a:avLst/>
          </a:prstGeom>
        </p:spPr>
        <p:txBody>
          <a:bodyPr/>
          <a:lstStyle>
            <a:lvl1pPr>
              <a:defRPr sz="1000">
                <a:solidFill>
                  <a:schemeClr val="bg1">
                    <a:lumMod val="50000"/>
                  </a:schemeClr>
                </a:solidFill>
              </a:defRPr>
            </a:lvl1pPr>
          </a:lstStyle>
          <a:p>
            <a:r>
              <a:rPr lang="en-US" smtClean="0"/>
              <a:t>RDIMS: 13996686</a:t>
            </a:r>
            <a:endParaRPr lang="en-CA" dirty="0"/>
          </a:p>
        </p:txBody>
      </p:sp>
    </p:spTree>
    <p:extLst>
      <p:ext uri="{BB962C8B-B14F-4D97-AF65-F5344CB8AC3E}">
        <p14:creationId xmlns:p14="http://schemas.microsoft.com/office/powerpoint/2010/main" val="303999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783" y="746126"/>
            <a:ext cx="7886700" cy="684741"/>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558800" y="1549401"/>
            <a:ext cx="7956550" cy="4627562"/>
          </a:xfrm>
        </p:spPr>
        <p:txBody>
          <a:bodyPr/>
          <a:lstStyle>
            <a:lvl1pPr>
              <a:lnSpc>
                <a:spcPct val="100000"/>
              </a:lnSpc>
              <a:spcBef>
                <a:spcPts val="900"/>
              </a:spcBef>
              <a:defRPr/>
            </a:lvl1pPr>
            <a:lvl2pPr>
              <a:lnSpc>
                <a:spcPct val="100000"/>
              </a:lnSpc>
              <a:spcBef>
                <a:spcPts val="900"/>
              </a:spcBef>
              <a:defRPr/>
            </a:lvl2pPr>
            <a:lvl3pPr>
              <a:lnSpc>
                <a:spcPct val="100000"/>
              </a:lnSpc>
              <a:spcBef>
                <a:spcPts val="900"/>
              </a:spcBef>
              <a:defRPr/>
            </a:lvl3pPr>
            <a:lvl4pPr>
              <a:lnSpc>
                <a:spcPct val="100000"/>
              </a:lnSpc>
              <a:spcBef>
                <a:spcPts val="900"/>
              </a:spcBef>
              <a:defRPr/>
            </a:lvl4pPr>
            <a:lvl5pPr>
              <a:lnSpc>
                <a:spcPct val="100000"/>
              </a:lnSpc>
              <a:spcBef>
                <a:spcPts val="9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213783" y="6493933"/>
            <a:ext cx="5901267" cy="227543"/>
          </a:xfrm>
          <a:prstGeom prst="rect">
            <a:avLst/>
          </a:prstGeom>
        </p:spPr>
        <p:txBody>
          <a:bodyPr/>
          <a:lstStyle>
            <a:lvl1pPr>
              <a:defRPr sz="1000">
                <a:solidFill>
                  <a:schemeClr val="bg1">
                    <a:lumMod val="50000"/>
                  </a:schemeClr>
                </a:solidFill>
              </a:defRPr>
            </a:lvl1pPr>
          </a:lstStyle>
          <a:p>
            <a:r>
              <a:rPr lang="en-US" smtClean="0"/>
              <a:t>RDIMS: 13996686</a:t>
            </a:r>
            <a:endParaRPr lang="en-CA" dirty="0"/>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FCB6313E-7DDC-4E3A-AD06-DC5451428688}" type="slidenum">
              <a:rPr lang="en-CA" smtClean="0"/>
              <a:pPr/>
              <a:t>‹#›</a:t>
            </a:fld>
            <a:endParaRPr lang="en-CA" dirty="0"/>
          </a:p>
        </p:txBody>
      </p:sp>
    </p:spTree>
    <p:extLst>
      <p:ext uri="{BB962C8B-B14F-4D97-AF65-F5344CB8AC3E}">
        <p14:creationId xmlns:p14="http://schemas.microsoft.com/office/powerpoint/2010/main" val="42055320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213783" y="6493933"/>
            <a:ext cx="5901267" cy="227543"/>
          </a:xfrm>
          <a:prstGeom prst="rect">
            <a:avLst/>
          </a:prstGeom>
        </p:spPr>
        <p:txBody>
          <a:bodyPr/>
          <a:lstStyle>
            <a:lvl1pPr>
              <a:defRPr sz="1000">
                <a:solidFill>
                  <a:schemeClr val="bg1">
                    <a:lumMod val="50000"/>
                  </a:schemeClr>
                </a:solidFill>
              </a:defRPr>
            </a:lvl1pPr>
          </a:lstStyle>
          <a:p>
            <a:r>
              <a:rPr lang="en-US" smtClean="0"/>
              <a:t>RDIMS: 13996686</a:t>
            </a:r>
            <a:endParaRPr lang="en-CA" dirty="0"/>
          </a:p>
        </p:txBody>
      </p:sp>
      <p:sp>
        <p:nvSpPr>
          <p:cNvPr id="11" name="Slide Number Placeholder 5"/>
          <p:cNvSpPr>
            <a:spLocks noGrp="1"/>
          </p:cNvSpPr>
          <p:nvPr>
            <p:ph type="sldNum" sz="quarter" idx="12"/>
          </p:nvPr>
        </p:nvSpPr>
        <p:spPr>
          <a:xfrm>
            <a:off x="6457950" y="6493933"/>
            <a:ext cx="2057400" cy="227543"/>
          </a:xfrm>
        </p:spPr>
        <p:txBody>
          <a:bodyPr/>
          <a:lstStyle>
            <a:lvl1pPr>
              <a:defRPr>
                <a:solidFill>
                  <a:schemeClr val="bg1">
                    <a:lumMod val="50000"/>
                  </a:schemeClr>
                </a:solidFill>
              </a:defRPr>
            </a:lvl1pPr>
          </a:lstStyle>
          <a:p>
            <a:fld id="{FCB6313E-7DDC-4E3A-AD06-DC5451428688}" type="slidenum">
              <a:rPr lang="en-CA" smtClean="0"/>
              <a:pPr/>
              <a:t>‹#›</a:t>
            </a:fld>
            <a:endParaRPr lang="en-CA" dirty="0"/>
          </a:p>
        </p:txBody>
      </p:sp>
      <p:sp>
        <p:nvSpPr>
          <p:cNvPr id="12" name="Title 1"/>
          <p:cNvSpPr>
            <a:spLocks noGrp="1"/>
          </p:cNvSpPr>
          <p:nvPr>
            <p:ph type="title"/>
          </p:nvPr>
        </p:nvSpPr>
        <p:spPr>
          <a:xfrm>
            <a:off x="213783" y="746126"/>
            <a:ext cx="7886700" cy="684741"/>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4651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213783" y="6493933"/>
            <a:ext cx="5901267" cy="227543"/>
          </a:xfrm>
          <a:prstGeom prst="rect">
            <a:avLst/>
          </a:prstGeom>
        </p:spPr>
        <p:txBody>
          <a:bodyPr/>
          <a:lstStyle>
            <a:lvl1pPr>
              <a:defRPr sz="1000">
                <a:solidFill>
                  <a:schemeClr val="bg1">
                    <a:lumMod val="50000"/>
                  </a:schemeClr>
                </a:solidFill>
              </a:defRPr>
            </a:lvl1pPr>
          </a:lstStyle>
          <a:p>
            <a:r>
              <a:rPr lang="en-US" smtClean="0"/>
              <a:t>RDIMS: 13996686</a:t>
            </a:r>
            <a:endParaRPr lang="en-CA" dirty="0"/>
          </a:p>
        </p:txBody>
      </p:sp>
      <p:sp>
        <p:nvSpPr>
          <p:cNvPr id="11" name="Slide Number Placeholder 5"/>
          <p:cNvSpPr>
            <a:spLocks noGrp="1"/>
          </p:cNvSpPr>
          <p:nvPr>
            <p:ph type="sldNum" sz="quarter" idx="12"/>
          </p:nvPr>
        </p:nvSpPr>
        <p:spPr>
          <a:xfrm>
            <a:off x="6457950" y="6493933"/>
            <a:ext cx="2057400" cy="227543"/>
          </a:xfrm>
        </p:spPr>
        <p:txBody>
          <a:bodyPr/>
          <a:lstStyle>
            <a:lvl1pPr>
              <a:defRPr>
                <a:solidFill>
                  <a:schemeClr val="bg1">
                    <a:lumMod val="50000"/>
                  </a:schemeClr>
                </a:solidFill>
              </a:defRPr>
            </a:lvl1pPr>
          </a:lstStyle>
          <a:p>
            <a:fld id="{FCB6313E-7DDC-4E3A-AD06-DC5451428688}" type="slidenum">
              <a:rPr lang="en-CA" smtClean="0"/>
              <a:pPr/>
              <a:t>‹#›</a:t>
            </a:fld>
            <a:endParaRPr lang="en-CA" dirty="0"/>
          </a:p>
        </p:txBody>
      </p:sp>
      <p:sp>
        <p:nvSpPr>
          <p:cNvPr id="12" name="Title 1"/>
          <p:cNvSpPr>
            <a:spLocks noGrp="1"/>
          </p:cNvSpPr>
          <p:nvPr>
            <p:ph type="title"/>
          </p:nvPr>
        </p:nvSpPr>
        <p:spPr>
          <a:xfrm>
            <a:off x="213783" y="746126"/>
            <a:ext cx="7886700" cy="684741"/>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794735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213783" y="6493933"/>
            <a:ext cx="5901267" cy="227543"/>
          </a:xfrm>
          <a:prstGeom prst="rect">
            <a:avLst/>
          </a:prstGeom>
        </p:spPr>
        <p:txBody>
          <a:bodyPr/>
          <a:lstStyle>
            <a:lvl1pPr>
              <a:defRPr sz="1000">
                <a:solidFill>
                  <a:schemeClr val="bg1">
                    <a:lumMod val="50000"/>
                  </a:schemeClr>
                </a:solidFill>
              </a:defRPr>
            </a:lvl1pPr>
          </a:lstStyle>
          <a:p>
            <a:r>
              <a:rPr lang="en-US" smtClean="0"/>
              <a:t>RDIMS: 13996686</a:t>
            </a:r>
            <a:endParaRPr lang="en-CA" dirty="0"/>
          </a:p>
        </p:txBody>
      </p:sp>
      <p:sp>
        <p:nvSpPr>
          <p:cNvPr id="8" name="Slide Number Placeholder 5"/>
          <p:cNvSpPr>
            <a:spLocks noGrp="1"/>
          </p:cNvSpPr>
          <p:nvPr>
            <p:ph type="sldNum" sz="quarter" idx="12"/>
          </p:nvPr>
        </p:nvSpPr>
        <p:spPr>
          <a:xfrm>
            <a:off x="6457950" y="6493933"/>
            <a:ext cx="2057400" cy="227543"/>
          </a:xfrm>
        </p:spPr>
        <p:txBody>
          <a:bodyPr/>
          <a:lstStyle>
            <a:lvl1pPr>
              <a:defRPr>
                <a:solidFill>
                  <a:schemeClr val="bg1">
                    <a:lumMod val="50000"/>
                  </a:schemeClr>
                </a:solidFill>
              </a:defRPr>
            </a:lvl1pPr>
          </a:lstStyle>
          <a:p>
            <a:fld id="{FCB6313E-7DDC-4E3A-AD06-DC5451428688}" type="slidenum">
              <a:rPr lang="en-CA" smtClean="0"/>
              <a:pPr/>
              <a:t>‹#›</a:t>
            </a:fld>
            <a:endParaRPr lang="en-CA" dirty="0"/>
          </a:p>
        </p:txBody>
      </p:sp>
    </p:spTree>
    <p:extLst>
      <p:ext uri="{BB962C8B-B14F-4D97-AF65-F5344CB8AC3E}">
        <p14:creationId xmlns:p14="http://schemas.microsoft.com/office/powerpoint/2010/main" val="2635486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602162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27564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2209799"/>
            <a:ext cx="7886700" cy="3967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847417" y="6493932"/>
            <a:ext cx="2057400" cy="227543"/>
          </a:xfrm>
          <a:prstGeom prst="rect">
            <a:avLst/>
          </a:prstGeom>
        </p:spPr>
        <p:txBody>
          <a:bodyPr vert="horz" lIns="91440" tIns="45720" rIns="91440" bIns="45720" rtlCol="0" anchor="ctr"/>
          <a:lstStyle>
            <a:lvl1pPr algn="r">
              <a:defRPr sz="1000">
                <a:solidFill>
                  <a:schemeClr val="tx1">
                    <a:tint val="75000"/>
                  </a:schemeClr>
                </a:solidFill>
              </a:defRPr>
            </a:lvl1pPr>
          </a:lstStyle>
          <a:p>
            <a:fld id="{FCB6313E-7DDC-4E3A-AD06-DC5451428688}" type="slidenum">
              <a:rPr lang="en-CA" smtClean="0"/>
              <a:pPr/>
              <a:t>‹#›</a:t>
            </a:fld>
            <a:endParaRPr lang="en-CA" dirty="0"/>
          </a:p>
        </p:txBody>
      </p:sp>
      <p:pic>
        <p:nvPicPr>
          <p:cNvPr id="7" name="Header Section" descr="basic_top.eps"/>
          <p:cNvPicPr>
            <a:picLocks noChangeAspect="1"/>
          </p:cNvPicPr>
          <p:nvPr userDrawn="1"/>
        </p:nvPicPr>
        <p:blipFill>
          <a:blip r:embed="rId9"/>
          <a:stretch>
            <a:fillRect/>
          </a:stretch>
        </p:blipFill>
        <p:spPr bwMode="auto">
          <a:xfrm>
            <a:off x="0" y="794"/>
            <a:ext cx="9144000" cy="771525"/>
          </a:xfrm>
          <a:prstGeom prst="rect">
            <a:avLst/>
          </a:prstGeom>
          <a:noFill/>
          <a:ln w="9525">
            <a:noFill/>
            <a:miter lim="800000"/>
            <a:headEnd/>
            <a:tailEnd/>
          </a:ln>
        </p:spPr>
      </p:pic>
      <p:sp>
        <p:nvSpPr>
          <p:cNvPr id="8" name="Rectangle 2"/>
          <p:cNvSpPr>
            <a:spLocks noGrp="1" noChangeArrowheads="1"/>
          </p:cNvSpPr>
          <p:nvPr>
            <p:ph type="title"/>
          </p:nvPr>
        </p:nvSpPr>
        <p:spPr bwMode="auto">
          <a:xfrm>
            <a:off x="685800" y="990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l" rtl="0" eaLnBrk="0" fontAlgn="base" hangingPunct="0">
              <a:spcBef>
                <a:spcPct val="0"/>
              </a:spcBef>
              <a:spcAft>
                <a:spcPct val="0"/>
              </a:spcAft>
            </a:pPr>
            <a:r>
              <a:rPr lang="en-US" dirty="0" smtClean="0"/>
              <a:t>Click to edit Master title style</a:t>
            </a:r>
          </a:p>
        </p:txBody>
      </p:sp>
      <p:sp>
        <p:nvSpPr>
          <p:cNvPr id="11" name="Footer Placeholder 4"/>
          <p:cNvSpPr>
            <a:spLocks noGrp="1"/>
          </p:cNvSpPr>
          <p:nvPr>
            <p:ph type="ftr" sz="quarter" idx="3"/>
          </p:nvPr>
        </p:nvSpPr>
        <p:spPr>
          <a:xfrm>
            <a:off x="213783" y="6493933"/>
            <a:ext cx="5901267" cy="227543"/>
          </a:xfrm>
          <a:prstGeom prst="rect">
            <a:avLst/>
          </a:prstGeom>
        </p:spPr>
        <p:txBody>
          <a:bodyPr/>
          <a:lstStyle>
            <a:lvl1pPr>
              <a:defRPr sz="1400"/>
            </a:lvl1pPr>
          </a:lstStyle>
          <a:p>
            <a:r>
              <a:rPr lang="en-US" smtClean="0"/>
              <a:t>RDIMS: 13996686</a:t>
            </a:r>
            <a:endParaRPr lang="en-CA" dirty="0"/>
          </a:p>
        </p:txBody>
      </p:sp>
    </p:spTree>
    <p:extLst>
      <p:ext uri="{BB962C8B-B14F-4D97-AF65-F5344CB8AC3E}">
        <p14:creationId xmlns:p14="http://schemas.microsoft.com/office/powerpoint/2010/main" val="902023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72" r:id="rId5"/>
    <p:sldLayoutId id="2147483668" r:id="rId6"/>
    <p:sldLayoutId id="2147483674" r:id="rId7"/>
  </p:sldLayoutIdLst>
  <p:hf sldNum="0" hdr="0" dt="0"/>
  <p:txStyles>
    <p:titleStyle>
      <a:lvl1pPr algn="l" defTabSz="914400" rtl="0" eaLnBrk="1" latinLnBrk="0" hangingPunct="1">
        <a:lnSpc>
          <a:spcPct val="90000"/>
        </a:lnSpc>
        <a:spcBef>
          <a:spcPct val="0"/>
        </a:spcBef>
        <a:buNone/>
        <a:defRPr lang="en-US" sz="3600" b="1" kern="1200" cap="none" baseline="0" dirty="0" smtClean="0">
          <a:solidFill>
            <a:srgbClr val="16165D"/>
          </a:solidFill>
          <a:latin typeface="Helvetica"/>
          <a:ea typeface="ＭＳ Ｐゴシック" pitchFamily="-11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3533"/>
            <a:ext cx="7772400" cy="1134534"/>
          </a:xfrm>
        </p:spPr>
        <p:txBody>
          <a:bodyPr>
            <a:noAutofit/>
          </a:bodyPr>
          <a:lstStyle/>
          <a:p>
            <a:pPr algn="ctr"/>
            <a:r>
              <a:rPr lang="en-US" sz="2800" dirty="0" smtClean="0">
                <a:latin typeface="+mn-lt"/>
              </a:rPr>
              <a:t/>
            </a:r>
            <a:br>
              <a:rPr lang="en-US" sz="2800" dirty="0" smtClean="0">
                <a:latin typeface="+mn-lt"/>
              </a:rPr>
            </a:br>
            <a:r>
              <a:rPr lang="en-US" sz="2600" dirty="0" smtClean="0">
                <a:latin typeface="+mn-lt"/>
              </a:rPr>
              <a:t>Overview of TC’s Program to Advance Connectivity and Automation in the Transportation System (ACATS)</a:t>
            </a:r>
            <a:endParaRPr lang="en-CA" sz="2600" dirty="0">
              <a:latin typeface="+mn-lt"/>
            </a:endParaRPr>
          </a:p>
        </p:txBody>
      </p:sp>
      <p:sp>
        <p:nvSpPr>
          <p:cNvPr id="6" name="Footer Placeholder 5"/>
          <p:cNvSpPr>
            <a:spLocks noGrp="1"/>
          </p:cNvSpPr>
          <p:nvPr>
            <p:ph type="ftr" sz="quarter" idx="3"/>
          </p:nvPr>
        </p:nvSpPr>
        <p:spPr/>
        <p:txBody>
          <a:bodyPr/>
          <a:lstStyle/>
          <a:p>
            <a:r>
              <a:rPr lang="en-US" dirty="0" smtClean="0"/>
              <a:t>RDIMS: 13996686</a:t>
            </a:r>
            <a:endParaRPr lang="en-CA" dirty="0"/>
          </a:p>
        </p:txBody>
      </p:sp>
      <p:sp>
        <p:nvSpPr>
          <p:cNvPr id="9" name="Subtitle 1"/>
          <p:cNvSpPr txBox="1">
            <a:spLocks/>
          </p:cNvSpPr>
          <p:nvPr/>
        </p:nvSpPr>
        <p:spPr>
          <a:xfrm>
            <a:off x="619944" y="1853568"/>
            <a:ext cx="7488237" cy="98662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Helvetica"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ct val="0"/>
              </a:spcBef>
            </a:pPr>
            <a:endParaRPr lang="en-CA" sz="2000" b="1" dirty="0" smtClean="0">
              <a:solidFill>
                <a:srgbClr val="006600"/>
              </a:solidFill>
              <a:latin typeface="+mn-lt"/>
              <a:cs typeface="Calibri" pitchFamily="34" charset="0"/>
            </a:endParaRPr>
          </a:p>
          <a:p>
            <a:pPr algn="ctr">
              <a:spcBef>
                <a:spcPct val="0"/>
              </a:spcBef>
            </a:pPr>
            <a:r>
              <a:rPr lang="en-CA" sz="2000" b="1" dirty="0" smtClean="0">
                <a:solidFill>
                  <a:srgbClr val="006600"/>
                </a:solidFill>
                <a:latin typeface="+mn-lt"/>
                <a:cs typeface="Calibri" pitchFamily="34" charset="0"/>
              </a:rPr>
              <a:t>Ottawa AV Innovation ‘201’</a:t>
            </a:r>
            <a:endParaRPr lang="en-CA" sz="2000" b="1" dirty="0" smtClean="0">
              <a:solidFill>
                <a:srgbClr val="006600"/>
              </a:solidFill>
              <a:latin typeface="+mn-lt"/>
              <a:cs typeface="Calibri" pitchFamily="34" charset="0"/>
            </a:endParaRPr>
          </a:p>
          <a:p>
            <a:pPr algn="ctr">
              <a:spcBef>
                <a:spcPct val="0"/>
              </a:spcBef>
            </a:pPr>
            <a:r>
              <a:rPr lang="en-CA" sz="2000" b="1" dirty="0" smtClean="0">
                <a:solidFill>
                  <a:srgbClr val="006600"/>
                </a:solidFill>
                <a:latin typeface="+mn-lt"/>
                <a:cs typeface="Calibri" pitchFamily="34" charset="0"/>
              </a:rPr>
              <a:t>May 22, 2018</a:t>
            </a:r>
          </a:p>
        </p:txBody>
      </p:sp>
    </p:spTree>
    <p:extLst>
      <p:ext uri="{BB962C8B-B14F-4D97-AF65-F5344CB8AC3E}">
        <p14:creationId xmlns:p14="http://schemas.microsoft.com/office/powerpoint/2010/main" val="374002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val="3869234889"/>
              </p:ext>
            </p:extLst>
          </p:nvPr>
        </p:nvGraphicFramePr>
        <p:xfrm>
          <a:off x="3066221" y="3264070"/>
          <a:ext cx="5650396" cy="2610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angle 14"/>
          <p:cNvSpPr/>
          <p:nvPr/>
        </p:nvSpPr>
        <p:spPr>
          <a:xfrm>
            <a:off x="496957" y="2699811"/>
            <a:ext cx="8219660" cy="504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defTabSz="914400" eaLnBrk="1" fontAlgn="auto" hangingPunct="1">
              <a:spcBef>
                <a:spcPts val="0"/>
              </a:spcBef>
              <a:spcAft>
                <a:spcPts val="0"/>
              </a:spcAft>
            </a:pPr>
            <a:r>
              <a:rPr lang="en-CA" sz="2400" dirty="0">
                <a:solidFill>
                  <a:prstClr val="white"/>
                </a:solidFill>
              </a:rPr>
              <a:t>Information Clearinghouse</a:t>
            </a:r>
          </a:p>
        </p:txBody>
      </p:sp>
      <p:sp>
        <p:nvSpPr>
          <p:cNvPr id="11" name="Rounded Rectangle 10"/>
          <p:cNvSpPr/>
          <p:nvPr/>
        </p:nvSpPr>
        <p:spPr>
          <a:xfrm>
            <a:off x="495667" y="3264070"/>
            <a:ext cx="540000" cy="26106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eaLnBrk="1" fontAlgn="auto" hangingPunct="1">
              <a:spcBef>
                <a:spcPts val="0"/>
              </a:spcBef>
              <a:spcAft>
                <a:spcPts val="0"/>
              </a:spcAft>
            </a:pPr>
            <a:r>
              <a:rPr lang="en-CA" sz="2100" dirty="0">
                <a:solidFill>
                  <a:prstClr val="white"/>
                </a:solidFill>
              </a:rPr>
              <a:t>Connectivity</a:t>
            </a:r>
          </a:p>
        </p:txBody>
      </p:sp>
      <p:sp>
        <p:nvSpPr>
          <p:cNvPr id="16" name="Rounded Rectangle 15"/>
          <p:cNvSpPr/>
          <p:nvPr/>
        </p:nvSpPr>
        <p:spPr>
          <a:xfrm>
            <a:off x="1159462" y="3264070"/>
            <a:ext cx="540000" cy="26106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eaLnBrk="1" fontAlgn="auto" hangingPunct="1">
              <a:spcBef>
                <a:spcPts val="0"/>
              </a:spcBef>
              <a:spcAft>
                <a:spcPts val="0"/>
              </a:spcAft>
            </a:pPr>
            <a:r>
              <a:rPr lang="en-CA" sz="2100" dirty="0">
                <a:solidFill>
                  <a:prstClr val="white"/>
                </a:solidFill>
              </a:rPr>
              <a:t>Automation</a:t>
            </a:r>
          </a:p>
        </p:txBody>
      </p:sp>
      <p:sp>
        <p:nvSpPr>
          <p:cNvPr id="13" name="Rounded Rectangle 12"/>
          <p:cNvSpPr/>
          <p:nvPr/>
        </p:nvSpPr>
        <p:spPr>
          <a:xfrm>
            <a:off x="1777331" y="3264070"/>
            <a:ext cx="540000" cy="261068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eaLnBrk="1" fontAlgn="auto" hangingPunct="1">
              <a:spcBef>
                <a:spcPts val="0"/>
              </a:spcBef>
              <a:spcAft>
                <a:spcPts val="0"/>
              </a:spcAft>
            </a:pPr>
            <a:r>
              <a:rPr lang="en-CA" sz="2100" dirty="0">
                <a:solidFill>
                  <a:prstClr val="white"/>
                </a:solidFill>
              </a:rPr>
              <a:t>Cybersecurity</a:t>
            </a:r>
          </a:p>
        </p:txBody>
      </p:sp>
      <p:sp>
        <p:nvSpPr>
          <p:cNvPr id="17" name="Rounded Rectangle 16"/>
          <p:cNvSpPr/>
          <p:nvPr/>
        </p:nvSpPr>
        <p:spPr>
          <a:xfrm>
            <a:off x="2415823" y="3264069"/>
            <a:ext cx="540000" cy="261068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eaLnBrk="1" fontAlgn="auto" hangingPunct="1">
              <a:spcBef>
                <a:spcPts val="0"/>
              </a:spcBef>
              <a:spcAft>
                <a:spcPts val="0"/>
              </a:spcAft>
            </a:pPr>
            <a:r>
              <a:rPr lang="en-CA" sz="2200" dirty="0">
                <a:solidFill>
                  <a:prstClr val="white"/>
                </a:solidFill>
              </a:rPr>
              <a:t>Digital </a:t>
            </a:r>
            <a:r>
              <a:rPr lang="en-CA" sz="2000" dirty="0">
                <a:solidFill>
                  <a:prstClr val="white"/>
                </a:solidFill>
              </a:rPr>
              <a:t>Infrastructure</a:t>
            </a:r>
            <a:endParaRPr lang="en-CA" sz="2200" dirty="0">
              <a:solidFill>
                <a:prstClr val="white"/>
              </a:solidFill>
            </a:endParaRPr>
          </a:p>
        </p:txBody>
      </p:sp>
      <p:sp>
        <p:nvSpPr>
          <p:cNvPr id="12" name="Rectangle 11"/>
          <p:cNvSpPr/>
          <p:nvPr/>
        </p:nvSpPr>
        <p:spPr>
          <a:xfrm>
            <a:off x="495667" y="5957944"/>
            <a:ext cx="8219660" cy="504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defTabSz="914400" eaLnBrk="1" fontAlgn="auto" hangingPunct="1">
              <a:spcBef>
                <a:spcPts val="0"/>
              </a:spcBef>
              <a:spcAft>
                <a:spcPts val="0"/>
              </a:spcAft>
            </a:pPr>
            <a:r>
              <a:rPr lang="en-CA" sz="2400" dirty="0">
                <a:solidFill>
                  <a:prstClr val="white"/>
                </a:solidFill>
              </a:rPr>
              <a:t>Capacity Building</a:t>
            </a:r>
          </a:p>
        </p:txBody>
      </p:sp>
      <p:sp>
        <p:nvSpPr>
          <p:cNvPr id="18" name="Isosceles Triangle 17"/>
          <p:cNvSpPr/>
          <p:nvPr/>
        </p:nvSpPr>
        <p:spPr>
          <a:xfrm>
            <a:off x="496957" y="1340768"/>
            <a:ext cx="8219660" cy="1301680"/>
          </a:xfrm>
          <a:prstGeom prst="triangle">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bIns="108000" rtlCol="0" anchor="ctr" anchorCtr="0"/>
          <a:lstStyle/>
          <a:p>
            <a:pPr algn="ctr" defTabSz="914400" eaLnBrk="1" fontAlgn="auto" hangingPunct="1">
              <a:spcBef>
                <a:spcPts val="0"/>
              </a:spcBef>
              <a:spcAft>
                <a:spcPts val="0"/>
              </a:spcAft>
            </a:pPr>
            <a:r>
              <a:rPr lang="en-CA" sz="1600" b="1" dirty="0">
                <a:solidFill>
                  <a:prstClr val="white"/>
                </a:solidFill>
              </a:rPr>
              <a:t>Preparing Canada for the Safe and Secure Deployment of Connectivity and Automation in Road Transportation</a:t>
            </a:r>
          </a:p>
        </p:txBody>
      </p:sp>
      <p:sp>
        <p:nvSpPr>
          <p:cNvPr id="5" name="Title 4"/>
          <p:cNvSpPr>
            <a:spLocks noGrp="1"/>
          </p:cNvSpPr>
          <p:nvPr>
            <p:ph type="title"/>
          </p:nvPr>
        </p:nvSpPr>
        <p:spPr>
          <a:xfrm>
            <a:off x="213783" y="620688"/>
            <a:ext cx="7886700" cy="684741"/>
          </a:xfrm>
        </p:spPr>
        <p:txBody>
          <a:bodyPr/>
          <a:lstStyle/>
          <a:p>
            <a:r>
              <a:rPr lang="en-US" altLang="en-US" sz="2800" kern="0" dirty="0" smtClean="0">
                <a:latin typeface="+mn-lt"/>
                <a:cs typeface="Helvetica" pitchFamily="34" charset="0"/>
                <a:sym typeface="Helvetica Light"/>
              </a:rPr>
              <a:t>ACATS</a:t>
            </a:r>
            <a:r>
              <a:rPr lang="en-US" altLang="en-US" sz="2800" kern="0" dirty="0">
                <a:latin typeface="+mn-lt"/>
                <a:cs typeface="Helvetica" pitchFamily="34" charset="0"/>
                <a:sym typeface="Helvetica Light"/>
              </a:rPr>
              <a:t> </a:t>
            </a:r>
            <a:r>
              <a:rPr lang="en-US" altLang="en-US" sz="2800" kern="0" dirty="0" smtClean="0">
                <a:latin typeface="+mn-lt"/>
                <a:cs typeface="Helvetica" pitchFamily="34" charset="0"/>
                <a:sym typeface="Helvetica Light"/>
              </a:rPr>
              <a:t>Program Overview</a:t>
            </a:r>
            <a:endParaRPr lang="en-CA" sz="2800" dirty="0">
              <a:latin typeface="+mn-lt"/>
            </a:endParaRPr>
          </a:p>
        </p:txBody>
      </p:sp>
      <p:sp>
        <p:nvSpPr>
          <p:cNvPr id="2" name="Footer Placeholder 1"/>
          <p:cNvSpPr>
            <a:spLocks noGrp="1"/>
          </p:cNvSpPr>
          <p:nvPr>
            <p:ph type="ftr" sz="quarter" idx="11"/>
          </p:nvPr>
        </p:nvSpPr>
        <p:spPr/>
        <p:txBody>
          <a:bodyPr/>
          <a:lstStyle/>
          <a:p>
            <a:r>
              <a:rPr lang="en-US" smtClean="0"/>
              <a:t>RDIMS: 13996686</a:t>
            </a:r>
            <a:endParaRPr lang="en-CA" dirty="0"/>
          </a:p>
        </p:txBody>
      </p:sp>
    </p:spTree>
    <p:extLst>
      <p:ext uri="{BB962C8B-B14F-4D97-AF65-F5344CB8AC3E}">
        <p14:creationId xmlns:p14="http://schemas.microsoft.com/office/powerpoint/2010/main" val="2891688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5" grpId="0" animBg="1"/>
      <p:bldP spid="11" grpId="0" animBg="1"/>
      <p:bldP spid="16" grpId="0" animBg="1"/>
      <p:bldP spid="13" grpId="0" animBg="1"/>
      <p:bldP spid="17" grpId="0" animBg="1"/>
      <p:bldP spid="12"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962" y="1278875"/>
            <a:ext cx="7772400" cy="1143000"/>
          </a:xfrm>
        </p:spPr>
        <p:txBody>
          <a:bodyPr/>
          <a:lstStyle/>
          <a:p>
            <a:pPr algn="ctr"/>
            <a:r>
              <a:rPr lang="en-CA" dirty="0" smtClean="0"/>
              <a:t>Key Priority Areas</a:t>
            </a:r>
            <a:endParaRPr lang="en-CA" dirty="0"/>
          </a:p>
        </p:txBody>
      </p:sp>
    </p:spTree>
    <p:extLst>
      <p:ext uri="{BB962C8B-B14F-4D97-AF65-F5344CB8AC3E}">
        <p14:creationId xmlns:p14="http://schemas.microsoft.com/office/powerpoint/2010/main" val="1718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 descr="basic_to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91440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
        <p:nvSpPr>
          <p:cNvPr id="59395" name="Rectangle 3"/>
          <p:cNvSpPr>
            <a:spLocks noGrp="1" noChangeArrowheads="1"/>
          </p:cNvSpPr>
          <p:nvPr>
            <p:ph type="body" idx="1"/>
          </p:nvPr>
        </p:nvSpPr>
        <p:spPr>
          <a:xfrm>
            <a:off x="304800" y="1492250"/>
            <a:ext cx="8548688" cy="5062538"/>
          </a:xfrm>
        </p:spPr>
        <p:txBody>
          <a:bodyPr lIns="88896" tIns="50798" rIns="88896" bIns="50798">
            <a:normAutofit lnSpcReduction="10000"/>
          </a:bodyPr>
          <a:lstStyle/>
          <a:p>
            <a:pPr marL="0" lvl="1" indent="0" defTabSz="912813">
              <a:spcBef>
                <a:spcPts val="1200"/>
              </a:spcBef>
              <a:spcAft>
                <a:spcPts val="0"/>
              </a:spcAft>
              <a:buClr>
                <a:srgbClr val="000000"/>
              </a:buClr>
              <a:buFontTx/>
              <a:buNone/>
              <a:defRPr/>
            </a:pPr>
            <a:r>
              <a:rPr lang="en-US" sz="1800" dirty="0" smtClean="0">
                <a:ea typeface="MS PGothic" pitchFamily="34" charset="-128"/>
                <a:cs typeface="Helvetica" panose="020B0604020202020204" pitchFamily="34" charset="0"/>
                <a:sym typeface="Helvetica" pitchFamily="34" charset="0"/>
              </a:rPr>
              <a:t>Every CV transmits a BSM 10 times/sec with position, speed and heading, while other CVs in proximity “listen” for, and analyze, each incoming BSM to assess possible crash threats and issuing driver warnings as needed.</a:t>
            </a:r>
          </a:p>
          <a:p>
            <a:pPr marL="344488" lvl="1" indent="-227013" defTabSz="912813">
              <a:spcBef>
                <a:spcPts val="900"/>
              </a:spcBef>
              <a:buClr>
                <a:srgbClr val="000000"/>
              </a:buClr>
              <a:buFont typeface="Arial" panose="020B0604020202020204" pitchFamily="34" charset="0"/>
              <a:buChar char="•"/>
              <a:tabLst>
                <a:tab pos="344488" algn="l"/>
              </a:tabLst>
              <a:defRPr/>
            </a:pPr>
            <a:r>
              <a:rPr lang="en-US" sz="1800" dirty="0" smtClean="0">
                <a:ea typeface="MS PGothic" pitchFamily="34" charset="-128"/>
                <a:cs typeface="Helvetica" panose="020B0604020202020204" pitchFamily="34" charset="0"/>
                <a:sym typeface="Helvetica" pitchFamily="34" charset="0"/>
              </a:rPr>
              <a:t>Each BSM must be </a:t>
            </a:r>
            <a:r>
              <a:rPr lang="en-US" sz="1800" b="1" i="1" dirty="0" smtClean="0">
                <a:ea typeface="MS PGothic" pitchFamily="34" charset="-128"/>
                <a:cs typeface="Helvetica" panose="020B0604020202020204" pitchFamily="34" charset="0"/>
                <a:sym typeface="Helvetica" pitchFamily="34" charset="0"/>
              </a:rPr>
              <a:t>trusted</a:t>
            </a:r>
            <a:r>
              <a:rPr lang="en-US" sz="1800" dirty="0" smtClean="0">
                <a:ea typeface="MS PGothic" pitchFamily="34" charset="-128"/>
                <a:cs typeface="Helvetica" panose="020B0604020202020204" pitchFamily="34" charset="0"/>
                <a:sym typeface="Helvetica" pitchFamily="34" charset="0"/>
              </a:rPr>
              <a:t> for system to work.</a:t>
            </a:r>
          </a:p>
          <a:p>
            <a:pPr marL="344488" lvl="1" indent="-227013" defTabSz="912813">
              <a:spcBef>
                <a:spcPts val="900"/>
              </a:spcBef>
              <a:buClr>
                <a:srgbClr val="000000"/>
              </a:buClr>
              <a:buFont typeface="Arial" panose="020B0604020202020204" pitchFamily="34" charset="0"/>
              <a:buChar char="•"/>
              <a:tabLst>
                <a:tab pos="344488" algn="l"/>
              </a:tabLst>
              <a:defRPr/>
            </a:pPr>
            <a:r>
              <a:rPr lang="en-US" sz="1800" dirty="0" smtClean="0">
                <a:ea typeface="MS PGothic" pitchFamily="34" charset="-128"/>
                <a:cs typeface="Helvetica" panose="020B0604020202020204" pitchFamily="34" charset="0"/>
                <a:sym typeface="Helvetica" pitchFamily="34" charset="0"/>
              </a:rPr>
              <a:t>SCMS is designed to ensure :</a:t>
            </a:r>
          </a:p>
          <a:p>
            <a:pPr marL="1144588" lvl="3" indent="-288925">
              <a:spcBef>
                <a:spcPts val="300"/>
              </a:spcBef>
              <a:buClr>
                <a:srgbClr val="000000"/>
              </a:buClr>
              <a:buFont typeface="Courier New" panose="02070309020205020404" pitchFamily="49" charset="0"/>
              <a:buChar char="o"/>
              <a:tabLst>
                <a:tab pos="625475" algn="l"/>
              </a:tabLst>
              <a:defRPr/>
            </a:pPr>
            <a:r>
              <a:rPr lang="en-US" sz="1600" b="1" i="1" dirty="0" smtClean="0">
                <a:cs typeface="Helvetica" panose="020B0604020202020204" pitchFamily="34" charset="0"/>
                <a:sym typeface="Helvetica" pitchFamily="34" charset="0"/>
              </a:rPr>
              <a:t>BSM authenticity </a:t>
            </a:r>
            <a:r>
              <a:rPr lang="en-US" sz="1600" dirty="0" smtClean="0">
                <a:cs typeface="Helvetica" panose="020B0604020202020204" pitchFamily="34" charset="0"/>
                <a:sym typeface="Helvetica" pitchFamily="34" charset="0"/>
              </a:rPr>
              <a:t>– received from a device authorized to participate in CV system</a:t>
            </a:r>
          </a:p>
          <a:p>
            <a:pPr marL="1144588" lvl="3" indent="-288925">
              <a:spcBef>
                <a:spcPts val="300"/>
              </a:spcBef>
              <a:buClr>
                <a:srgbClr val="000000"/>
              </a:buClr>
              <a:buFont typeface="Courier New" panose="02070309020205020404" pitchFamily="49" charset="0"/>
              <a:buChar char="o"/>
              <a:tabLst>
                <a:tab pos="625475" algn="l"/>
              </a:tabLst>
              <a:defRPr/>
            </a:pPr>
            <a:r>
              <a:rPr lang="en-US" sz="1600" b="1" i="1" dirty="0" smtClean="0">
                <a:cs typeface="Helvetica" panose="020B0604020202020204" pitchFamily="34" charset="0"/>
                <a:sym typeface="Helvetica" pitchFamily="34" charset="0"/>
              </a:rPr>
              <a:t>BSM integrity </a:t>
            </a:r>
            <a:r>
              <a:rPr lang="en-US" sz="1600" dirty="0" smtClean="0">
                <a:cs typeface="Helvetica" panose="020B0604020202020204" pitchFamily="34" charset="0"/>
                <a:sym typeface="Helvetica" pitchFamily="34" charset="0"/>
              </a:rPr>
              <a:t>– message was not altered in transit</a:t>
            </a:r>
          </a:p>
          <a:p>
            <a:pPr marL="1144588" lvl="3" indent="-288925">
              <a:spcBef>
                <a:spcPts val="300"/>
              </a:spcBef>
              <a:buClr>
                <a:srgbClr val="000000"/>
              </a:buClr>
              <a:buFont typeface="Courier New" panose="02070309020205020404" pitchFamily="49" charset="0"/>
              <a:buChar char="o"/>
              <a:tabLst>
                <a:tab pos="625475" algn="l"/>
              </a:tabLst>
              <a:defRPr/>
            </a:pPr>
            <a:endParaRPr lang="en-US" sz="1600" dirty="0" smtClean="0">
              <a:cs typeface="Helvetica" panose="020B0604020202020204" pitchFamily="34" charset="0"/>
              <a:sym typeface="Helvetica" pitchFamily="34" charset="0"/>
            </a:endParaRPr>
          </a:p>
          <a:p>
            <a:pPr marL="344488" lvl="1" indent="-227013" defTabSz="912813">
              <a:spcBef>
                <a:spcPts val="900"/>
              </a:spcBef>
              <a:buClr>
                <a:srgbClr val="000000"/>
              </a:buClr>
              <a:buFont typeface="Arial" panose="020B0604020202020204" pitchFamily="34" charset="0"/>
              <a:buChar char="•"/>
              <a:tabLst>
                <a:tab pos="344488" algn="l"/>
              </a:tabLst>
              <a:defRPr/>
            </a:pPr>
            <a:r>
              <a:rPr lang="en-US" sz="1800" dirty="0" smtClean="0">
                <a:ea typeface="MS PGothic" pitchFamily="34" charset="-128"/>
                <a:cs typeface="Helvetica" panose="020B0604020202020204" pitchFamily="34" charset="0"/>
                <a:sym typeface="Helvetica" pitchFamily="34" charset="0"/>
              </a:rPr>
              <a:t>System must be able to </a:t>
            </a:r>
            <a:r>
              <a:rPr lang="en-US" sz="1800" b="1" i="1" dirty="0" smtClean="0">
                <a:ea typeface="MS PGothic" pitchFamily="34" charset="-128"/>
                <a:cs typeface="Helvetica" panose="020B0604020202020204" pitchFamily="34" charset="0"/>
                <a:sym typeface="Helvetica" pitchFamily="34" charset="0"/>
              </a:rPr>
              <a:t>blacklist</a:t>
            </a:r>
            <a:r>
              <a:rPr lang="en-US" sz="1800" dirty="0" smtClean="0">
                <a:ea typeface="MS PGothic" pitchFamily="34" charset="-128"/>
                <a:cs typeface="Helvetica" panose="020B0604020202020204" pitchFamily="34" charset="0"/>
                <a:sym typeface="Helvetica" pitchFamily="34" charset="0"/>
              </a:rPr>
              <a:t> bad actors (e.g., defective equipment or malicious behavior).</a:t>
            </a:r>
          </a:p>
          <a:p>
            <a:pPr marL="344488" lvl="1" indent="-227013" defTabSz="912813">
              <a:spcBef>
                <a:spcPts val="900"/>
              </a:spcBef>
              <a:buClr>
                <a:srgbClr val="000000"/>
              </a:buClr>
              <a:buFont typeface="Arial" panose="020B0604020202020204" pitchFamily="34" charset="0"/>
              <a:buChar char="•"/>
              <a:tabLst>
                <a:tab pos="344488" algn="l"/>
              </a:tabLst>
              <a:defRPr/>
            </a:pPr>
            <a:r>
              <a:rPr lang="en-US" sz="1800" dirty="0" smtClean="0">
                <a:ea typeface="MS PGothic" pitchFamily="34" charset="-128"/>
                <a:cs typeface="Helvetica" panose="020B0604020202020204" pitchFamily="34" charset="0"/>
                <a:sym typeface="Helvetica" pitchFamily="34" charset="0"/>
              </a:rPr>
              <a:t>System must not compromise </a:t>
            </a:r>
            <a:r>
              <a:rPr lang="en-US" sz="1800" b="1" i="1" dirty="0" smtClean="0">
                <a:ea typeface="MS PGothic" pitchFamily="34" charset="-128"/>
                <a:cs typeface="Helvetica" panose="020B0604020202020204" pitchFamily="34" charset="0"/>
                <a:sym typeface="Helvetica" pitchFamily="34" charset="0"/>
              </a:rPr>
              <a:t>end user</a:t>
            </a:r>
            <a:r>
              <a:rPr lang="en-US" sz="1800" dirty="0" smtClean="0">
                <a:ea typeface="MS PGothic" pitchFamily="34" charset="-128"/>
                <a:cs typeface="Helvetica" panose="020B0604020202020204" pitchFamily="34" charset="0"/>
                <a:sym typeface="Helvetica" pitchFamily="34" charset="0"/>
              </a:rPr>
              <a:t> </a:t>
            </a:r>
            <a:r>
              <a:rPr lang="en-US" sz="1800" b="1" i="1" dirty="0" smtClean="0">
                <a:ea typeface="MS PGothic" pitchFamily="34" charset="-128"/>
                <a:cs typeface="Helvetica" panose="020B0604020202020204" pitchFamily="34" charset="0"/>
                <a:sym typeface="Helvetica" pitchFamily="34" charset="0"/>
              </a:rPr>
              <a:t>privacy</a:t>
            </a:r>
            <a:r>
              <a:rPr lang="en-US" sz="1800" dirty="0" smtClean="0">
                <a:ea typeface="MS PGothic" pitchFamily="34" charset="-128"/>
                <a:cs typeface="Helvetica" panose="020B0604020202020204" pitchFamily="34" charset="0"/>
                <a:sym typeface="Helvetica" pitchFamily="34" charset="0"/>
              </a:rPr>
              <a:t>, (i.e., p</a:t>
            </a:r>
            <a:r>
              <a:rPr lang="en-US" sz="1800" dirty="0" smtClean="0">
                <a:cs typeface="Helvetica" panose="020B0604020202020204" pitchFamily="34" charset="0"/>
                <a:sym typeface="Helvetica" pitchFamily="34" charset="0"/>
              </a:rPr>
              <a:t>revent collection of information that could directly or indirectly identify a person or vehicle or allow trips to be tracked).</a:t>
            </a:r>
          </a:p>
          <a:p>
            <a:pPr marL="344488" lvl="1" indent="-227013" defTabSz="912813">
              <a:spcBef>
                <a:spcPts val="900"/>
              </a:spcBef>
              <a:buClr>
                <a:srgbClr val="000000"/>
              </a:buClr>
              <a:buFont typeface="Arial" panose="020B0604020202020204" pitchFamily="34" charset="0"/>
              <a:buChar char="•"/>
              <a:tabLst>
                <a:tab pos="344488" algn="l"/>
              </a:tabLst>
              <a:defRPr/>
            </a:pPr>
            <a:r>
              <a:rPr lang="en-US" sz="1800" dirty="0" smtClean="0">
                <a:ea typeface="MS PGothic" pitchFamily="34" charset="-128"/>
                <a:cs typeface="Helvetica" panose="020B0604020202020204" pitchFamily="34" charset="0"/>
                <a:sym typeface="Helvetica" pitchFamily="34" charset="0"/>
              </a:rPr>
              <a:t>The solution must be </a:t>
            </a:r>
            <a:r>
              <a:rPr lang="en-US" sz="1800" b="1" i="1" dirty="0" smtClean="0">
                <a:ea typeface="MS PGothic" pitchFamily="34" charset="-128"/>
                <a:cs typeface="Helvetica" panose="020B0604020202020204" pitchFamily="34" charset="0"/>
                <a:sym typeface="Helvetica" pitchFamily="34" charset="0"/>
              </a:rPr>
              <a:t>scalable</a:t>
            </a:r>
            <a:r>
              <a:rPr lang="en-US" sz="1800" dirty="0" smtClean="0">
                <a:ea typeface="MS PGothic" pitchFamily="34" charset="-128"/>
                <a:cs typeface="Helvetica" panose="020B0604020202020204" pitchFamily="34" charset="0"/>
                <a:sym typeface="Helvetica" pitchFamily="34" charset="0"/>
              </a:rPr>
              <a:t> (e.g., up to 400M users), </a:t>
            </a:r>
            <a:r>
              <a:rPr lang="en-US" sz="1800" b="1" i="1" dirty="0" smtClean="0">
                <a:ea typeface="MS PGothic" pitchFamily="34" charset="-128"/>
                <a:cs typeface="Helvetica" panose="020B0604020202020204" pitchFamily="34" charset="0"/>
                <a:sym typeface="Helvetica" pitchFamily="34" charset="0"/>
              </a:rPr>
              <a:t>extensible</a:t>
            </a:r>
            <a:r>
              <a:rPr lang="en-US" sz="1800" dirty="0" smtClean="0">
                <a:ea typeface="MS PGothic" pitchFamily="34" charset="-128"/>
                <a:cs typeface="Helvetica" panose="020B0604020202020204" pitchFamily="34" charset="0"/>
                <a:sym typeface="Helvetica" pitchFamily="34" charset="0"/>
              </a:rPr>
              <a:t> to all possible devices types and applications, and allow for </a:t>
            </a:r>
            <a:r>
              <a:rPr lang="en-US" sz="1800" b="1" i="1" dirty="0" smtClean="0">
                <a:ea typeface="MS PGothic" pitchFamily="34" charset="-128"/>
                <a:cs typeface="Helvetica" panose="020B0604020202020204" pitchFamily="34" charset="0"/>
                <a:sym typeface="Helvetica" pitchFamily="34" charset="0"/>
              </a:rPr>
              <a:t>interoperability</a:t>
            </a:r>
            <a:r>
              <a:rPr lang="en-US" sz="1800" dirty="0" smtClean="0">
                <a:ea typeface="MS PGothic" pitchFamily="34" charset="-128"/>
                <a:cs typeface="Helvetica" panose="020B0604020202020204" pitchFamily="34" charset="0"/>
                <a:sym typeface="Helvetica" pitchFamily="34" charset="0"/>
              </a:rPr>
              <a:t>.</a:t>
            </a:r>
          </a:p>
          <a:p>
            <a:pPr marL="344488" lvl="1" indent="-227013" defTabSz="912813">
              <a:spcBef>
                <a:spcPts val="900"/>
              </a:spcBef>
              <a:buClr>
                <a:srgbClr val="000000"/>
              </a:buClr>
              <a:buFont typeface="Arial" panose="020B0604020202020204" pitchFamily="34" charset="0"/>
              <a:buChar char="•"/>
              <a:tabLst>
                <a:tab pos="344488" algn="l"/>
              </a:tabLst>
              <a:defRPr/>
            </a:pPr>
            <a:r>
              <a:rPr lang="en-US" sz="1800" dirty="0" smtClean="0">
                <a:ea typeface="MS PGothic" pitchFamily="34" charset="-128"/>
                <a:cs typeface="Helvetica" panose="020B0604020202020204" pitchFamily="34" charset="0"/>
                <a:sym typeface="Helvetica" pitchFamily="34" charset="0"/>
              </a:rPr>
              <a:t>The solution must be </a:t>
            </a:r>
            <a:r>
              <a:rPr lang="en-US" sz="1800" b="1" i="1" dirty="0" smtClean="0">
                <a:ea typeface="MS PGothic" pitchFamily="34" charset="-128"/>
                <a:cs typeface="Helvetica" panose="020B0604020202020204" pitchFamily="34" charset="0"/>
                <a:sym typeface="Helvetica" pitchFamily="34" charset="0"/>
              </a:rPr>
              <a:t>financially sustainable</a:t>
            </a:r>
            <a:r>
              <a:rPr lang="en-US" sz="1800" dirty="0" smtClean="0">
                <a:ea typeface="MS PGothic" pitchFamily="34" charset="-128"/>
                <a:cs typeface="Helvetica" panose="020B0604020202020204" pitchFamily="34" charset="0"/>
                <a:sym typeface="Helvetica" pitchFamily="34" charset="0"/>
              </a:rPr>
              <a:t>.</a:t>
            </a:r>
          </a:p>
        </p:txBody>
      </p:sp>
      <p:sp>
        <p:nvSpPr>
          <p:cNvPr id="55300" name="Title 1"/>
          <p:cNvSpPr>
            <a:spLocks noGrp="1"/>
          </p:cNvSpPr>
          <p:nvPr>
            <p:ph type="title"/>
          </p:nvPr>
        </p:nvSpPr>
        <p:spPr>
          <a:xfrm>
            <a:off x="323850" y="619125"/>
            <a:ext cx="7772400" cy="750888"/>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en-US" sz="2800" kern="0" dirty="0" smtClean="0">
                <a:latin typeface="+mn-lt"/>
                <a:ea typeface="+mj-ea"/>
                <a:cs typeface="Helvetica" pitchFamily="34" charset="0"/>
                <a:sym typeface="Helvetica Light"/>
              </a:rPr>
              <a:t>Security </a:t>
            </a:r>
            <a:r>
              <a:rPr lang="en-US" altLang="en-US" sz="2800" kern="0" dirty="0">
                <a:latin typeface="+mn-lt"/>
                <a:ea typeface="+mj-ea"/>
                <a:cs typeface="Helvetica" pitchFamily="34" charset="0"/>
                <a:sym typeface="Helvetica Light"/>
              </a:rPr>
              <a:t>Credential Management </a:t>
            </a:r>
            <a:r>
              <a:rPr lang="en-US" altLang="en-US" sz="2800" kern="0" dirty="0" smtClean="0">
                <a:latin typeface="+mn-lt"/>
                <a:ea typeface="+mj-ea"/>
                <a:cs typeface="Helvetica" pitchFamily="34" charset="0"/>
                <a:sym typeface="Helvetica Light"/>
              </a:rPr>
              <a:t>System  </a:t>
            </a:r>
            <a:r>
              <a:rPr lang="en-US" altLang="en-US" sz="2800" kern="0" dirty="0">
                <a:latin typeface="+mn-lt"/>
                <a:ea typeface="+mj-ea"/>
                <a:cs typeface="Helvetica" pitchFamily="34" charset="0"/>
                <a:sym typeface="Helvetica Light"/>
              </a:rPr>
              <a:t>(SCMS</a:t>
            </a:r>
            <a:r>
              <a:rPr lang="en-US" altLang="en-US" sz="2800" kern="0" dirty="0" smtClean="0">
                <a:latin typeface="+mn-lt"/>
                <a:ea typeface="+mj-ea"/>
                <a:cs typeface="Helvetica" pitchFamily="34" charset="0"/>
                <a:sym typeface="Helvetica Light"/>
              </a:rPr>
              <a:t>) – Functionality </a:t>
            </a:r>
            <a:endParaRPr lang="en-US" altLang="en-US" sz="2800" kern="0" dirty="0">
              <a:latin typeface="+mn-lt"/>
              <a:ea typeface="+mj-ea"/>
              <a:cs typeface="Helvetica" pitchFamily="34" charset="0"/>
              <a:sym typeface="Helvetica Light"/>
            </a:endParaRPr>
          </a:p>
        </p:txBody>
      </p:sp>
      <p:sp>
        <p:nvSpPr>
          <p:cNvPr id="2" name="Footer Placeholder 1"/>
          <p:cNvSpPr>
            <a:spLocks noGrp="1"/>
          </p:cNvSpPr>
          <p:nvPr>
            <p:ph type="ftr" sz="quarter" idx="11"/>
          </p:nvPr>
        </p:nvSpPr>
        <p:spPr/>
        <p:txBody>
          <a:bodyPr/>
          <a:lstStyle/>
          <a:p>
            <a:r>
              <a:rPr lang="en-US" smtClean="0"/>
              <a:t>RDIMS: 13996686</a:t>
            </a:r>
            <a:endParaRPr lang="en-CA" dirty="0"/>
          </a:p>
        </p:txBody>
      </p:sp>
    </p:spTree>
    <p:extLst>
      <p:ext uri="{BB962C8B-B14F-4D97-AF65-F5344CB8AC3E}">
        <p14:creationId xmlns:p14="http://schemas.microsoft.com/office/powerpoint/2010/main" val="12542037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dirty="0" smtClean="0">
                <a:latin typeface="+mn-lt"/>
              </a:rPr>
              <a:t>Interoperability - ITS Architecture</a:t>
            </a:r>
            <a:endParaRPr lang="en-CA" sz="2800" dirty="0">
              <a:latin typeface="+mn-lt"/>
            </a:endParaRPr>
          </a:p>
        </p:txBody>
      </p:sp>
      <p:sp>
        <p:nvSpPr>
          <p:cNvPr id="3" name="Content Placeholder 2"/>
          <p:cNvSpPr>
            <a:spLocks noGrp="1"/>
          </p:cNvSpPr>
          <p:nvPr>
            <p:ph idx="1"/>
          </p:nvPr>
        </p:nvSpPr>
        <p:spPr>
          <a:xfrm>
            <a:off x="558801" y="1632525"/>
            <a:ext cx="5556250" cy="3590002"/>
          </a:xfrm>
        </p:spPr>
        <p:txBody>
          <a:bodyPr>
            <a:normAutofit/>
          </a:bodyPr>
          <a:lstStyle/>
          <a:p>
            <a:pPr>
              <a:spcBef>
                <a:spcPts val="600"/>
              </a:spcBef>
            </a:pPr>
            <a:r>
              <a:rPr lang="en-CA" sz="1800" dirty="0" smtClean="0"/>
              <a:t>A </a:t>
            </a:r>
            <a:r>
              <a:rPr lang="en-CA" sz="1800" dirty="0"/>
              <a:t>common framework for planning, defining, and integrating ITS </a:t>
            </a:r>
            <a:r>
              <a:rPr lang="en-CA" sz="1800" dirty="0" smtClean="0"/>
              <a:t>deployments</a:t>
            </a:r>
          </a:p>
          <a:p>
            <a:pPr>
              <a:spcBef>
                <a:spcPts val="600"/>
              </a:spcBef>
            </a:pPr>
            <a:r>
              <a:rPr lang="en-US" sz="1800" dirty="0" smtClean="0"/>
              <a:t>Will be essential for V2I</a:t>
            </a:r>
          </a:p>
          <a:p>
            <a:pPr>
              <a:spcBef>
                <a:spcPts val="600"/>
              </a:spcBef>
            </a:pPr>
            <a:r>
              <a:rPr lang="en-US" sz="1800" dirty="0" smtClean="0"/>
              <a:t>ITS Architecture for Canada</a:t>
            </a:r>
          </a:p>
          <a:p>
            <a:pPr lvl="1">
              <a:spcBef>
                <a:spcPts val="600"/>
              </a:spcBef>
              <a:buFont typeface="Courier New" panose="02070309020205020404" pitchFamily="49" charset="0"/>
              <a:buChar char="o"/>
            </a:pPr>
            <a:r>
              <a:rPr lang="en-US" sz="1800" dirty="0" smtClean="0"/>
              <a:t>Version </a:t>
            </a:r>
            <a:r>
              <a:rPr lang="en-US" sz="1800" dirty="0"/>
              <a:t>1.0 developed in 2001 based on version 3.0 of the U.S. National ITS Architecture</a:t>
            </a:r>
          </a:p>
          <a:p>
            <a:pPr lvl="1">
              <a:spcBef>
                <a:spcPts val="600"/>
              </a:spcBef>
              <a:buFont typeface="Courier New" panose="02070309020205020404" pitchFamily="49" charset="0"/>
              <a:buChar char="o"/>
            </a:pPr>
            <a:r>
              <a:rPr lang="en-US" sz="1800" dirty="0"/>
              <a:t>Version 2.0 released in 2008, aligned with U.S. version 6.1</a:t>
            </a:r>
          </a:p>
          <a:p>
            <a:pPr lvl="1">
              <a:spcBef>
                <a:spcPts val="600"/>
              </a:spcBef>
              <a:buFont typeface="Courier New" panose="02070309020205020404" pitchFamily="49" charset="0"/>
              <a:buChar char="o"/>
            </a:pPr>
            <a:r>
              <a:rPr lang="en-CA" sz="1800" dirty="0" smtClean="0"/>
              <a:t>No longer fully aligned with US architecture</a:t>
            </a:r>
            <a:endParaRPr lang="en-CA" sz="1800" dirty="0"/>
          </a:p>
          <a:p>
            <a:endParaRPr lang="en-CA" sz="1800" dirty="0"/>
          </a:p>
        </p:txBody>
      </p:sp>
      <p:pic>
        <p:nvPicPr>
          <p:cNvPr id="7" name="Picture 6"/>
          <p:cNvPicPr>
            <a:picLocks noChangeAspect="1"/>
          </p:cNvPicPr>
          <p:nvPr/>
        </p:nvPicPr>
        <p:blipFill rotWithShape="1">
          <a:blip r:embed="rId3"/>
          <a:srcRect t="2403"/>
          <a:stretch/>
        </p:blipFill>
        <p:spPr>
          <a:xfrm>
            <a:off x="5953538" y="1934641"/>
            <a:ext cx="3190462" cy="1993511"/>
          </a:xfrm>
          <a:prstGeom prst="rect">
            <a:avLst/>
          </a:prstGeom>
        </p:spPr>
      </p:pic>
      <p:sp>
        <p:nvSpPr>
          <p:cNvPr id="8" name="TextBox 7"/>
          <p:cNvSpPr txBox="1"/>
          <p:nvPr/>
        </p:nvSpPr>
        <p:spPr>
          <a:xfrm>
            <a:off x="7057837" y="3839289"/>
            <a:ext cx="1846980" cy="246221"/>
          </a:xfrm>
          <a:prstGeom prst="rect">
            <a:avLst/>
          </a:prstGeom>
          <a:noFill/>
        </p:spPr>
        <p:txBody>
          <a:bodyPr wrap="none" rtlCol="0">
            <a:spAutoFit/>
          </a:bodyPr>
          <a:lstStyle/>
          <a:p>
            <a:r>
              <a:rPr lang="en-CA" sz="1000" dirty="0" smtClean="0">
                <a:solidFill>
                  <a:schemeClr val="bg1">
                    <a:lumMod val="50000"/>
                  </a:schemeClr>
                </a:solidFill>
              </a:rPr>
              <a:t>Image credit: Geoff Knapp, WSP</a:t>
            </a:r>
            <a:endParaRPr lang="en-CA" sz="1000" dirty="0">
              <a:solidFill>
                <a:schemeClr val="bg1">
                  <a:lumMod val="50000"/>
                </a:schemeClr>
              </a:solidFill>
            </a:endParaRPr>
          </a:p>
        </p:txBody>
      </p:sp>
      <p:sp>
        <p:nvSpPr>
          <p:cNvPr id="9" name="Content Placeholder 2"/>
          <p:cNvSpPr txBox="1">
            <a:spLocks/>
          </p:cNvSpPr>
          <p:nvPr/>
        </p:nvSpPr>
        <p:spPr>
          <a:xfrm>
            <a:off x="567854" y="5038191"/>
            <a:ext cx="7947891" cy="120253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9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1800" dirty="0" smtClean="0"/>
              <a:t>2017 TAC Stakeholder Outreach – </a:t>
            </a:r>
            <a:r>
              <a:rPr lang="en-CA" sz="1800" dirty="0" smtClean="0"/>
              <a:t>Survey of Canadian Stakeholders</a:t>
            </a:r>
          </a:p>
          <a:p>
            <a:pPr lvl="1">
              <a:spcBef>
                <a:spcPts val="600"/>
              </a:spcBef>
              <a:buFont typeface="Courier New" panose="02070309020205020404" pitchFamily="49" charset="0"/>
              <a:buChar char="o"/>
            </a:pPr>
            <a:r>
              <a:rPr lang="en-CA" sz="1800" dirty="0" smtClean="0"/>
              <a:t>Responses showed interest for continued Architecture support</a:t>
            </a:r>
          </a:p>
          <a:p>
            <a:endParaRPr lang="en-CA" sz="1800" dirty="0"/>
          </a:p>
        </p:txBody>
      </p:sp>
      <p:sp>
        <p:nvSpPr>
          <p:cNvPr id="4" name="Footer Placeholder 3"/>
          <p:cNvSpPr>
            <a:spLocks noGrp="1"/>
          </p:cNvSpPr>
          <p:nvPr>
            <p:ph type="ftr" sz="quarter" idx="11"/>
          </p:nvPr>
        </p:nvSpPr>
        <p:spPr/>
        <p:txBody>
          <a:bodyPr/>
          <a:lstStyle/>
          <a:p>
            <a:r>
              <a:rPr lang="en-US" smtClean="0"/>
              <a:t>RDIMS: 13996686</a:t>
            </a:r>
            <a:endParaRPr lang="en-CA" dirty="0"/>
          </a:p>
        </p:txBody>
      </p:sp>
    </p:spTree>
    <p:extLst>
      <p:ext uri="{BB962C8B-B14F-4D97-AF65-F5344CB8AC3E}">
        <p14:creationId xmlns:p14="http://schemas.microsoft.com/office/powerpoint/2010/main" val="1150077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3"/>
          <p:cNvSpPr>
            <a:spLocks noGrp="1"/>
          </p:cNvSpPr>
          <p:nvPr>
            <p:ph type="title"/>
          </p:nvPr>
        </p:nvSpPr>
        <p:spPr>
          <a:xfrm>
            <a:off x="457200" y="739775"/>
            <a:ext cx="8229600" cy="638175"/>
          </a:xfrm>
          <a:noFill/>
          <a:ln w="9525">
            <a:noFill/>
            <a:miter lim="800000"/>
            <a:headEnd/>
            <a:tailEnd/>
          </a:ln>
          <a:effectLst/>
        </p:spPr>
        <p:txBody>
          <a:bodyPr vert="horz" wrap="square" lIns="91440" tIns="45720" rIns="91440" bIns="45720" numCol="1" anchor="ctr" anchorCtr="0" compatLnSpc="1">
            <a:prstTxWarp prst="textNoShape">
              <a:avLst/>
            </a:prstTxWarp>
            <a:normAutofit/>
          </a:bodyPr>
          <a:lstStyle/>
          <a:p>
            <a:r>
              <a:rPr lang="en-CA" altLang="en-US" dirty="0" smtClean="0"/>
              <a:t>Other Work at Transport Canada</a:t>
            </a:r>
            <a:endParaRPr lang="en-CA" altLang="en-US" dirty="0"/>
          </a:p>
        </p:txBody>
      </p:sp>
      <p:sp>
        <p:nvSpPr>
          <p:cNvPr id="71683" name="Content Placeholder 4"/>
          <p:cNvSpPr>
            <a:spLocks noGrp="1"/>
          </p:cNvSpPr>
          <p:nvPr>
            <p:ph idx="1"/>
          </p:nvPr>
        </p:nvSpPr>
        <p:spPr>
          <a:xfrm>
            <a:off x="457200" y="1604010"/>
            <a:ext cx="6118261" cy="4889923"/>
          </a:xfrm>
        </p:spPr>
        <p:txBody>
          <a:bodyPr>
            <a:normAutofit lnSpcReduction="10000"/>
          </a:bodyPr>
          <a:lstStyle/>
          <a:p>
            <a:pPr>
              <a:spcBef>
                <a:spcPts val="0"/>
              </a:spcBef>
              <a:spcAft>
                <a:spcPts val="1200"/>
              </a:spcAft>
            </a:pPr>
            <a:r>
              <a:rPr lang="en-CA" altLang="en-US" sz="2000" dirty="0" smtClean="0">
                <a:cs typeface="Helvetica" pitchFamily="34" charset="0"/>
              </a:rPr>
              <a:t>Monitor </a:t>
            </a:r>
            <a:r>
              <a:rPr lang="en-CA" altLang="en-US" sz="2000" dirty="0">
                <a:cs typeface="Helvetica" pitchFamily="34" charset="0"/>
              </a:rPr>
              <a:t>vehicle technology and assess the performance and potential benefits of crash avoidance systems for Canadians e.g. </a:t>
            </a:r>
            <a:r>
              <a:rPr lang="en-CA" altLang="en-US" sz="2000" b="1" dirty="0">
                <a:cs typeface="Helvetica" pitchFamily="34" charset="0"/>
              </a:rPr>
              <a:t>Automatic Emergency </a:t>
            </a:r>
            <a:r>
              <a:rPr lang="en-CA" altLang="en-US" sz="2000" b="1" dirty="0" smtClean="0">
                <a:cs typeface="Helvetica" pitchFamily="34" charset="0"/>
              </a:rPr>
              <a:t>Braking</a:t>
            </a:r>
          </a:p>
          <a:p>
            <a:pPr>
              <a:spcBef>
                <a:spcPts val="0"/>
              </a:spcBef>
              <a:spcAft>
                <a:spcPts val="1200"/>
              </a:spcAft>
            </a:pPr>
            <a:r>
              <a:rPr lang="en-CA" altLang="en-US" sz="2000" dirty="0">
                <a:cs typeface="Helvetica" pitchFamily="34" charset="0"/>
              </a:rPr>
              <a:t>Conduct research to identify and address human factors needs in motor vehicle </a:t>
            </a:r>
            <a:r>
              <a:rPr lang="en-CA" altLang="en-US" sz="2000" dirty="0" smtClean="0">
                <a:cs typeface="Helvetica" pitchFamily="34" charset="0"/>
              </a:rPr>
              <a:t>safety</a:t>
            </a:r>
            <a:endParaRPr lang="en-CA" altLang="en-US" sz="2000" b="1" dirty="0" smtClean="0">
              <a:cs typeface="Helvetica" pitchFamily="34" charset="0"/>
            </a:endParaRPr>
          </a:p>
          <a:p>
            <a:pPr>
              <a:spcBef>
                <a:spcPts val="0"/>
              </a:spcBef>
              <a:spcAft>
                <a:spcPts val="1200"/>
              </a:spcAft>
            </a:pPr>
            <a:endParaRPr lang="en-CA" altLang="en-US" sz="2000" b="1" dirty="0" smtClean="0">
              <a:cs typeface="Helvetica" pitchFamily="34" charset="0"/>
            </a:endParaRPr>
          </a:p>
          <a:p>
            <a:pPr>
              <a:spcBef>
                <a:spcPts val="0"/>
              </a:spcBef>
              <a:spcAft>
                <a:spcPts val="1200"/>
              </a:spcAft>
            </a:pPr>
            <a:r>
              <a:rPr lang="en-CA" altLang="en-US" sz="2000" dirty="0" smtClean="0">
                <a:cs typeface="Helvetica" pitchFamily="34" charset="0"/>
              </a:rPr>
              <a:t>Guidelines under development:</a:t>
            </a:r>
          </a:p>
          <a:p>
            <a:pPr lvl="1" indent="0">
              <a:spcBef>
                <a:spcPts val="0"/>
              </a:spcBef>
              <a:spcAft>
                <a:spcPts val="1200"/>
              </a:spcAft>
            </a:pPr>
            <a:r>
              <a:rPr lang="en-CA" altLang="en-US" sz="1800" dirty="0" smtClean="0">
                <a:cs typeface="Helvetica" pitchFamily="34" charset="0"/>
              </a:rPr>
              <a:t> HAV testing guidelines for trial organizations</a:t>
            </a:r>
          </a:p>
          <a:p>
            <a:pPr lvl="1" indent="0">
              <a:spcBef>
                <a:spcPts val="0"/>
              </a:spcBef>
              <a:spcAft>
                <a:spcPts val="1200"/>
              </a:spcAft>
            </a:pPr>
            <a:r>
              <a:rPr lang="en-CA" altLang="en-US" sz="1800" dirty="0" smtClean="0">
                <a:cs typeface="Helvetica" pitchFamily="34" charset="0"/>
              </a:rPr>
              <a:t> Canadian jurisdictional guidelines for safe testing and deployment</a:t>
            </a:r>
          </a:p>
          <a:p>
            <a:pPr lvl="1" indent="0">
              <a:spcBef>
                <a:spcPts val="0"/>
              </a:spcBef>
              <a:spcAft>
                <a:spcPts val="1200"/>
              </a:spcAft>
              <a:buNone/>
            </a:pPr>
            <a:endParaRPr lang="en-CA" altLang="en-US" sz="1800" dirty="0" smtClean="0">
              <a:cs typeface="Helvetica" pitchFamily="34" charset="0"/>
            </a:endParaRPr>
          </a:p>
          <a:p>
            <a:pPr>
              <a:spcBef>
                <a:spcPts val="0"/>
              </a:spcBef>
              <a:spcAft>
                <a:spcPts val="1200"/>
              </a:spcAft>
            </a:pPr>
            <a:r>
              <a:rPr lang="en-CA" altLang="en-US" sz="2000" dirty="0" smtClean="0">
                <a:cs typeface="Helvetica" pitchFamily="34" charset="0"/>
              </a:rPr>
              <a:t>Amendments to Motor Vehicle Safety Act</a:t>
            </a:r>
          </a:p>
          <a:p>
            <a:pPr marL="0" indent="0">
              <a:spcBef>
                <a:spcPts val="0"/>
              </a:spcBef>
              <a:spcAft>
                <a:spcPts val="1200"/>
              </a:spcAft>
              <a:buNone/>
            </a:pPr>
            <a:endParaRPr lang="en-CA" altLang="en-US" sz="2000" dirty="0" smtClean="0">
              <a:cs typeface="Helvetica" pitchFamily="34" charset="0"/>
            </a:endParaRPr>
          </a:p>
          <a:p>
            <a:pPr>
              <a:spcBef>
                <a:spcPts val="0"/>
              </a:spcBef>
              <a:spcAft>
                <a:spcPts val="1200"/>
              </a:spcAft>
            </a:pPr>
            <a:endParaRPr lang="en-CA" altLang="en-US" sz="2000" dirty="0" smtClean="0">
              <a:cs typeface="Helvetica" pitchFamily="34" charset="0"/>
            </a:endParaRPr>
          </a:p>
          <a:p>
            <a:pPr>
              <a:spcBef>
                <a:spcPts val="0"/>
              </a:spcBef>
              <a:spcAft>
                <a:spcPts val="1200"/>
              </a:spcAft>
            </a:pPr>
            <a:endParaRPr lang="en-CA" altLang="en-US" sz="1600" dirty="0">
              <a:cs typeface="Helvetica" pitchFamily="34" charset="0"/>
            </a:endParaRPr>
          </a:p>
          <a:p>
            <a:pPr>
              <a:spcBef>
                <a:spcPts val="1200"/>
              </a:spcBef>
              <a:spcAft>
                <a:spcPts val="1200"/>
              </a:spcAft>
            </a:pPr>
            <a:endParaRPr lang="en-CA" altLang="en-US" sz="2000" dirty="0">
              <a:cs typeface="Helvetica" pitchFamily="34" charset="0"/>
            </a:endParaRPr>
          </a:p>
        </p:txBody>
      </p:sp>
      <p:sp>
        <p:nvSpPr>
          <p:cNvPr id="2" name="Footer Placeholder 1"/>
          <p:cNvSpPr>
            <a:spLocks noGrp="1"/>
          </p:cNvSpPr>
          <p:nvPr>
            <p:ph type="ftr" sz="quarter" idx="11"/>
          </p:nvPr>
        </p:nvSpPr>
        <p:spPr/>
        <p:txBody>
          <a:bodyPr/>
          <a:lstStyle/>
          <a:p>
            <a:r>
              <a:rPr lang="en-CA" smtClean="0"/>
              <a:t>RDIMS: 13996686</a:t>
            </a:r>
            <a:endParaRPr lang="en-CA" dirty="0"/>
          </a:p>
        </p:txBody>
      </p:sp>
      <p:pic>
        <p:nvPicPr>
          <p:cNvPr id="71686" name="Picture 2" descr="As a red car approaches the rear of a black car that is stopped at an intersection, graphic shows that first, the driver of the red car is warned that there is a possible collision. If the driver takes no action and gets closer to the stopped car, the system activates the brakes automatically."/>
          <p:cNvPicPr>
            <a:picLocks noChangeAspect="1" noChangeArrowheads="1"/>
          </p:cNvPicPr>
          <p:nvPr/>
        </p:nvPicPr>
        <p:blipFill>
          <a:blip r:embed="rId3" cstate="print">
            <a:extLst>
              <a:ext uri="{28A0092B-C50C-407E-A947-70E740481C1C}">
                <a14:useLocalDpi xmlns:a14="http://schemas.microsoft.com/office/drawing/2010/main" val="0"/>
              </a:ext>
            </a:extLst>
          </a:blip>
          <a:srcRect t="13782" r="21370"/>
          <a:stretch>
            <a:fillRect/>
          </a:stretch>
        </p:blipFill>
        <p:spPr bwMode="auto">
          <a:xfrm>
            <a:off x="6469206" y="1824947"/>
            <a:ext cx="2403475"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 xmlns:a16="http://schemas.microsoft.com/office/drawing/2014/main" id="{57159A31-DFFB-47EB-837F-052F9E7160AC}"/>
              </a:ext>
            </a:extLst>
          </p:cNvPr>
          <p:cNvPicPr>
            <a:picLocks noChangeAspect="1"/>
          </p:cNvPicPr>
          <p:nvPr/>
        </p:nvPicPr>
        <p:blipFill>
          <a:blip r:embed="rId4"/>
          <a:stretch>
            <a:fillRect/>
          </a:stretch>
        </p:blipFill>
        <p:spPr>
          <a:xfrm>
            <a:off x="6019215" y="5200969"/>
            <a:ext cx="2971800" cy="790575"/>
          </a:xfrm>
          <a:prstGeom prst="rect">
            <a:avLst/>
          </a:prstGeom>
        </p:spPr>
      </p:pic>
    </p:spTree>
    <p:extLst>
      <p:ext uri="{BB962C8B-B14F-4D97-AF65-F5344CB8AC3E}">
        <p14:creationId xmlns:p14="http://schemas.microsoft.com/office/powerpoint/2010/main" val="421386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83" y="681779"/>
            <a:ext cx="7886700" cy="684741"/>
          </a:xfrm>
        </p:spPr>
        <p:txBody>
          <a:bodyPr/>
          <a:lstStyle/>
          <a:p>
            <a:r>
              <a:rPr lang="en-CA" sz="2800" dirty="0" smtClean="0">
                <a:latin typeface="+mn-lt"/>
              </a:rPr>
              <a:t>Final Thoughts</a:t>
            </a:r>
            <a:endParaRPr lang="en-CA" sz="2800" dirty="0">
              <a:latin typeface="+mn-lt"/>
            </a:endParaRPr>
          </a:p>
        </p:txBody>
      </p:sp>
      <p:sp>
        <p:nvSpPr>
          <p:cNvPr id="3" name="Content Placeholder 2"/>
          <p:cNvSpPr>
            <a:spLocks noGrp="1"/>
          </p:cNvSpPr>
          <p:nvPr>
            <p:ph idx="1"/>
          </p:nvPr>
        </p:nvSpPr>
        <p:spPr>
          <a:xfrm>
            <a:off x="510117" y="1366520"/>
            <a:ext cx="7956550" cy="5491480"/>
          </a:xfrm>
        </p:spPr>
        <p:txBody>
          <a:bodyPr>
            <a:normAutofit/>
          </a:bodyPr>
          <a:lstStyle/>
          <a:p>
            <a:r>
              <a:rPr lang="en-CA" dirty="0" smtClean="0"/>
              <a:t>Connected and automated vehicles have many benefits to offer Canadians:</a:t>
            </a:r>
          </a:p>
          <a:p>
            <a:pPr lvl="1">
              <a:buFont typeface="Courier New" panose="02070309020205020404" pitchFamily="49" charset="0"/>
              <a:buChar char="o"/>
            </a:pPr>
            <a:r>
              <a:rPr lang="en-CA" sz="2000" dirty="0" smtClean="0"/>
              <a:t>Safety</a:t>
            </a:r>
            <a:endParaRPr lang="en-CA" sz="2000" dirty="0"/>
          </a:p>
          <a:p>
            <a:pPr lvl="1">
              <a:buFont typeface="Courier New" panose="02070309020205020404" pitchFamily="49" charset="0"/>
              <a:buChar char="o"/>
            </a:pPr>
            <a:r>
              <a:rPr lang="en-CA" sz="2000" dirty="0" smtClean="0"/>
              <a:t>Mobility/Quality of Life</a:t>
            </a:r>
          </a:p>
          <a:p>
            <a:pPr lvl="1">
              <a:buFont typeface="Courier New" panose="02070309020205020404" pitchFamily="49" charset="0"/>
              <a:buChar char="o"/>
            </a:pPr>
            <a:r>
              <a:rPr lang="en-CA" sz="2000" dirty="0" smtClean="0"/>
              <a:t>Transportation System </a:t>
            </a:r>
            <a:r>
              <a:rPr lang="en-CA" sz="2000" dirty="0"/>
              <a:t>E</a:t>
            </a:r>
            <a:r>
              <a:rPr lang="en-CA" sz="2000" dirty="0" smtClean="0"/>
              <a:t>fficiency</a:t>
            </a:r>
          </a:p>
          <a:p>
            <a:pPr lvl="1">
              <a:buFont typeface="Courier New" panose="02070309020205020404" pitchFamily="49" charset="0"/>
              <a:buChar char="o"/>
            </a:pPr>
            <a:r>
              <a:rPr lang="en-CA" sz="2000" dirty="0" smtClean="0"/>
              <a:t>Economic Stimulation</a:t>
            </a:r>
          </a:p>
          <a:p>
            <a:pPr lvl="1">
              <a:buFont typeface="Courier New" panose="02070309020205020404" pitchFamily="49" charset="0"/>
              <a:buChar char="o"/>
            </a:pPr>
            <a:endParaRPr lang="en-CA" sz="2800" dirty="0"/>
          </a:p>
          <a:p>
            <a:r>
              <a:rPr lang="en-US" dirty="0"/>
              <a:t>Interdependency </a:t>
            </a:r>
            <a:r>
              <a:rPr lang="en-US" dirty="0" smtClean="0"/>
              <a:t>of </a:t>
            </a:r>
            <a:r>
              <a:rPr lang="en-US" dirty="0"/>
              <a:t>vehicles and </a:t>
            </a:r>
            <a:r>
              <a:rPr lang="en-US" dirty="0" smtClean="0"/>
              <a:t>infrastructure</a:t>
            </a:r>
            <a:endParaRPr lang="en-CA" dirty="0" smtClean="0"/>
          </a:p>
          <a:p>
            <a:r>
              <a:rPr lang="en-CA" dirty="0" smtClean="0"/>
              <a:t>To capitalize we must work together to ensure safe and effective deployment solutions for Canadians </a:t>
            </a:r>
            <a:endParaRPr lang="en-CA" sz="1400" dirty="0" smtClean="0"/>
          </a:p>
        </p:txBody>
      </p:sp>
      <p:sp>
        <p:nvSpPr>
          <p:cNvPr id="4" name="Footer Placeholder 3"/>
          <p:cNvSpPr>
            <a:spLocks noGrp="1"/>
          </p:cNvSpPr>
          <p:nvPr>
            <p:ph type="ftr" sz="quarter" idx="11"/>
          </p:nvPr>
        </p:nvSpPr>
        <p:spPr/>
        <p:txBody>
          <a:bodyPr/>
          <a:lstStyle/>
          <a:p>
            <a:r>
              <a:rPr lang="en-US" smtClean="0"/>
              <a:t>RDIMS: 13996686</a:t>
            </a:r>
            <a:endParaRPr lang="en-CA" dirty="0"/>
          </a:p>
        </p:txBody>
      </p:sp>
    </p:spTree>
    <p:extLst>
      <p:ext uri="{BB962C8B-B14F-4D97-AF65-F5344CB8AC3E}">
        <p14:creationId xmlns:p14="http://schemas.microsoft.com/office/powerpoint/2010/main" val="2952501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910681" y="1549912"/>
            <a:ext cx="3322638" cy="9350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a:bodyPr>
          <a:lstStyle>
            <a:lvl1pPr algn="l" defTabSz="914400" rtl="0" eaLnBrk="1" latinLnBrk="0" hangingPunct="1">
              <a:lnSpc>
                <a:spcPct val="90000"/>
              </a:lnSpc>
              <a:spcBef>
                <a:spcPct val="0"/>
              </a:spcBef>
              <a:buNone/>
              <a:defRPr lang="en-US" sz="3600" b="1" kern="1200" cap="none" baseline="0" dirty="0" smtClean="0">
                <a:solidFill>
                  <a:srgbClr val="16165D"/>
                </a:solidFill>
                <a:latin typeface="Helvetica"/>
                <a:ea typeface="ＭＳ Ｐゴシック" pitchFamily="-110" charset="-128"/>
                <a:cs typeface="+mj-cs"/>
              </a:defRPr>
            </a:lvl1pPr>
          </a:lstStyle>
          <a:p>
            <a:r>
              <a:rPr lang="en-CA" sz="4400" dirty="0" smtClean="0">
                <a:solidFill>
                  <a:srgbClr val="002060"/>
                </a:solidFill>
                <a:latin typeface="+mn-lt"/>
              </a:rPr>
              <a:t>Thank</a:t>
            </a:r>
            <a:r>
              <a:rPr lang="en-CA" sz="5400" dirty="0" smtClean="0">
                <a:solidFill>
                  <a:srgbClr val="002060"/>
                </a:solidFill>
                <a:latin typeface="+mn-lt"/>
              </a:rPr>
              <a:t> </a:t>
            </a:r>
            <a:r>
              <a:rPr lang="en-CA" sz="4400" dirty="0" smtClean="0">
                <a:solidFill>
                  <a:srgbClr val="002060"/>
                </a:solidFill>
                <a:latin typeface="+mn-lt"/>
              </a:rPr>
              <a:t>You</a:t>
            </a:r>
            <a:endParaRPr lang="en-CA" sz="4400" dirty="0">
              <a:solidFill>
                <a:srgbClr val="002060"/>
              </a:solidFill>
              <a:latin typeface="+mn-lt"/>
            </a:endParaRPr>
          </a:p>
        </p:txBody>
      </p:sp>
      <p:sp>
        <p:nvSpPr>
          <p:cNvPr id="7" name="Content Placeholder 3"/>
          <p:cNvSpPr txBox="1">
            <a:spLocks/>
          </p:cNvSpPr>
          <p:nvPr/>
        </p:nvSpPr>
        <p:spPr>
          <a:xfrm>
            <a:off x="1403350" y="2924175"/>
            <a:ext cx="6337300" cy="330845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9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1800"/>
              </a:spcBef>
              <a:buFontTx/>
              <a:buNone/>
            </a:pPr>
            <a:r>
              <a:rPr lang="en-US" sz="2600" dirty="0" smtClean="0"/>
              <a:t>For more information, please contact:</a:t>
            </a:r>
          </a:p>
          <a:p>
            <a:pPr algn="ctr">
              <a:spcBef>
                <a:spcPts val="1800"/>
              </a:spcBef>
              <a:buFontTx/>
              <a:buNone/>
            </a:pPr>
            <a:endParaRPr lang="en-CA" sz="100" dirty="0" smtClean="0"/>
          </a:p>
          <a:p>
            <a:pPr algn="ctr">
              <a:spcBef>
                <a:spcPct val="0"/>
              </a:spcBef>
              <a:buFontTx/>
              <a:buNone/>
            </a:pPr>
            <a:r>
              <a:rPr lang="en-CA" sz="2600" b="1" dirty="0" smtClean="0">
                <a:solidFill>
                  <a:srgbClr val="002060"/>
                </a:solidFill>
              </a:rPr>
              <a:t>Matt Krech, P. Eng.</a:t>
            </a:r>
            <a:endParaRPr lang="en-CA" b="1" dirty="0"/>
          </a:p>
          <a:p>
            <a:pPr algn="ctr">
              <a:spcBef>
                <a:spcPct val="0"/>
              </a:spcBef>
              <a:buFontTx/>
              <a:buNone/>
            </a:pPr>
            <a:r>
              <a:rPr lang="en-CA" sz="1800" dirty="0" smtClean="0"/>
              <a:t>Senior Program Engineer</a:t>
            </a:r>
          </a:p>
          <a:p>
            <a:pPr algn="ctr">
              <a:spcBef>
                <a:spcPct val="0"/>
              </a:spcBef>
              <a:buFontTx/>
              <a:buNone/>
            </a:pPr>
            <a:r>
              <a:rPr lang="en-CA" sz="1800" dirty="0" smtClean="0"/>
              <a:t>Program to Advance Connectivity and Automation in the Transportation System (ACATS),</a:t>
            </a:r>
          </a:p>
          <a:p>
            <a:pPr algn="ctr">
              <a:spcBef>
                <a:spcPct val="0"/>
              </a:spcBef>
              <a:buFontTx/>
              <a:buNone/>
            </a:pPr>
            <a:r>
              <a:rPr lang="en-CA" sz="1800" dirty="0" smtClean="0"/>
              <a:t>Transport Canada, </a:t>
            </a:r>
          </a:p>
          <a:p>
            <a:pPr algn="ctr">
              <a:spcBef>
                <a:spcPct val="0"/>
              </a:spcBef>
              <a:buFontTx/>
              <a:buNone/>
            </a:pPr>
            <a:r>
              <a:rPr lang="en-CA" sz="1800" dirty="0" smtClean="0"/>
              <a:t>Place de Ville, Tower C</a:t>
            </a:r>
          </a:p>
          <a:p>
            <a:pPr algn="ctr">
              <a:spcBef>
                <a:spcPct val="0"/>
              </a:spcBef>
              <a:buFontTx/>
              <a:buNone/>
            </a:pPr>
            <a:r>
              <a:rPr lang="en-CA" sz="1800" dirty="0" smtClean="0"/>
              <a:t>Ottawa, Ont. K1A 0N5</a:t>
            </a:r>
          </a:p>
          <a:p>
            <a:pPr algn="ctr">
              <a:spcBef>
                <a:spcPct val="0"/>
              </a:spcBef>
              <a:buFontTx/>
              <a:buNone/>
            </a:pPr>
            <a:endParaRPr lang="en-CA" sz="1800" dirty="0" smtClean="0"/>
          </a:p>
          <a:p>
            <a:pPr algn="ctr">
              <a:spcBef>
                <a:spcPct val="0"/>
              </a:spcBef>
              <a:buFontTx/>
              <a:buNone/>
            </a:pPr>
            <a:r>
              <a:rPr lang="en-CA" sz="1800" dirty="0" smtClean="0"/>
              <a:t>Tel: (613) 991-3419</a:t>
            </a:r>
          </a:p>
          <a:p>
            <a:pPr algn="ctr">
              <a:spcBef>
                <a:spcPct val="0"/>
              </a:spcBef>
              <a:buFontTx/>
              <a:buNone/>
            </a:pPr>
            <a:r>
              <a:rPr lang="en-CA" sz="1800" dirty="0">
                <a:solidFill>
                  <a:srgbClr val="002060"/>
                </a:solidFill>
              </a:rPr>
              <a:t>m</a:t>
            </a:r>
            <a:r>
              <a:rPr lang="en-CA" sz="1800" dirty="0" smtClean="0">
                <a:solidFill>
                  <a:srgbClr val="002060"/>
                </a:solidFill>
              </a:rPr>
              <a:t>atthew.krech@tc.gc.ca</a:t>
            </a:r>
          </a:p>
          <a:p>
            <a:pPr algn="ctr">
              <a:spcBef>
                <a:spcPct val="0"/>
              </a:spcBef>
              <a:buFontTx/>
              <a:buNone/>
            </a:pPr>
            <a:endParaRPr lang="en-CA" sz="1800" dirty="0" smtClean="0">
              <a:solidFill>
                <a:srgbClr val="002060"/>
              </a:solidFill>
            </a:endParaRPr>
          </a:p>
        </p:txBody>
      </p:sp>
      <p:sp>
        <p:nvSpPr>
          <p:cNvPr id="2" name="Footer Placeholder 1"/>
          <p:cNvSpPr>
            <a:spLocks noGrp="1"/>
          </p:cNvSpPr>
          <p:nvPr>
            <p:ph type="ftr" sz="quarter" idx="11"/>
          </p:nvPr>
        </p:nvSpPr>
        <p:spPr/>
        <p:txBody>
          <a:bodyPr/>
          <a:lstStyle/>
          <a:p>
            <a:r>
              <a:rPr lang="en-US" smtClean="0"/>
              <a:t>RDIMS: 13996686</a:t>
            </a:r>
            <a:endParaRPr lang="en-CA" dirty="0"/>
          </a:p>
        </p:txBody>
      </p:sp>
    </p:spTree>
    <p:extLst>
      <p:ext uri="{BB962C8B-B14F-4D97-AF65-F5344CB8AC3E}">
        <p14:creationId xmlns:p14="http://schemas.microsoft.com/office/powerpoint/2010/main" val="3349588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7451</TotalTime>
  <Words>873</Words>
  <Application>Microsoft Office PowerPoint</Application>
  <PresentationFormat>On-screen Show (4:3)</PresentationFormat>
  <Paragraphs>118</Paragraphs>
  <Slides>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MS PGothic</vt:lpstr>
      <vt:lpstr>MS PGothic</vt:lpstr>
      <vt:lpstr>Arial</vt:lpstr>
      <vt:lpstr>Calibri</vt:lpstr>
      <vt:lpstr>Chalkboard SE</vt:lpstr>
      <vt:lpstr>Courier New</vt:lpstr>
      <vt:lpstr>Helvetica</vt:lpstr>
      <vt:lpstr>Helvetica Light</vt:lpstr>
      <vt:lpstr>Times New Roman</vt:lpstr>
      <vt:lpstr>Office Theme</vt:lpstr>
      <vt:lpstr> Overview of TC’s Program to Advance Connectivity and Automation in the Transportation System (ACATS)</vt:lpstr>
      <vt:lpstr>ACATS Program Overview</vt:lpstr>
      <vt:lpstr>Key Priority Areas</vt:lpstr>
      <vt:lpstr>Security Credential Management System  (SCMS) – Functionality </vt:lpstr>
      <vt:lpstr>Interoperability - ITS Architecture</vt:lpstr>
      <vt:lpstr>Other Work at Transport Canada</vt:lpstr>
      <vt:lpstr>Final Thoughts</vt:lpstr>
      <vt:lpstr>PowerPoint Presentation</vt:lpstr>
    </vt:vector>
  </TitlesOfParts>
  <Company>Transport Canada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Moshi, Ken</dc:creator>
  <cp:lastModifiedBy>Krech, Matthew</cp:lastModifiedBy>
  <cp:revision>494</cp:revision>
  <cp:lastPrinted>2018-05-18T17:55:20Z</cp:lastPrinted>
  <dcterms:created xsi:type="dcterms:W3CDTF">2017-07-10T17:50:34Z</dcterms:created>
  <dcterms:modified xsi:type="dcterms:W3CDTF">2018-05-18T18:42:32Z</dcterms:modified>
</cp:coreProperties>
</file>