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82" r:id="rId2"/>
    <p:sldId id="288" r:id="rId3"/>
    <p:sldId id="289" r:id="rId4"/>
    <p:sldId id="286" r:id="rId5"/>
    <p:sldId id="285" r:id="rId6"/>
    <p:sldId id="283" r:id="rId7"/>
    <p:sldId id="287" r:id="rId8"/>
    <p:sldId id="290" r:id="rId9"/>
    <p:sldId id="291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AE71"/>
    <a:srgbClr val="99CC33"/>
    <a:srgbClr val="03515E"/>
    <a:srgbClr val="00A8AA"/>
    <a:srgbClr val="3B2490"/>
    <a:srgbClr val="712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32" autoAdjust="0"/>
    <p:restoredTop sz="65468" autoAdjust="0"/>
  </p:normalViewPr>
  <p:slideViewPr>
    <p:cSldViewPr snapToGrid="0" snapToObjects="1">
      <p:cViewPr varScale="1">
        <p:scale>
          <a:sx n="55" d="100"/>
          <a:sy n="55" d="100"/>
        </p:scale>
        <p:origin x="2237" y="3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D8BD1-0B53-496C-ABA9-809C3AD97551}" type="datetimeFigureOut">
              <a:rPr lang="fr-CA" smtClean="0"/>
              <a:t>2018-05-22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60A59-A0E2-4477-8C5D-A5D098932808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05128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43909-BB0C-DB4A-9AB6-D2F700D57AFE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E634E-C0FD-B44E-8E89-63948FFEF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4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E634E-C0FD-B44E-8E89-63948FFEF3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23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E634E-C0FD-B44E-8E89-63948FFEF3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69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E634E-C0FD-B44E-8E89-63948FFEF3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01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049ED-5D3C-41CB-8526-4E85FA5B71E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719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049ED-5D3C-41CB-8526-4E85FA5B71E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10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049ED-5D3C-41CB-8526-4E85FA5B71E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56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1049ED-5D3C-41CB-8526-4E85FA5B71E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683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Creative%20Services%20Montreal/Cundari_Clients/CITE%20COLLEGIALE/CITEO006/01-Montage/02-IMAGES/frame_ppt.jpg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A516-A018-4052-9DDF-ABB02AE7FB50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2BD8-ED6C-4FDE-91DD-3FEE5D24B8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1668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A516-A018-4052-9DDF-ABB02AE7FB50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2BD8-ED6C-4FDE-91DD-3FEE5D24B8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6642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A516-A018-4052-9DDF-ABB02AE7FB50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2BD8-ED6C-4FDE-91DD-3FEE5D24B8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0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ame_ppt.jpg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1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A516-A018-4052-9DDF-ABB02AE7FB50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2BD8-ED6C-4FDE-91DD-3FEE5D24B8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532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A516-A018-4052-9DDF-ABB02AE7FB50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2BD8-ED6C-4FDE-91DD-3FEE5D24B8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230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A516-A018-4052-9DDF-ABB02AE7FB50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2BD8-ED6C-4FDE-91DD-3FEE5D24B8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563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A516-A018-4052-9DDF-ABB02AE7FB50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2BD8-ED6C-4FDE-91DD-3FEE5D24B8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07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A516-A018-4052-9DDF-ABB02AE7FB50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2BD8-ED6C-4FDE-91DD-3FEE5D24B8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359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A516-A018-4052-9DDF-ABB02AE7FB50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2BD8-ED6C-4FDE-91DD-3FEE5D24B8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235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A516-A018-4052-9DDF-ABB02AE7FB50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2BD8-ED6C-4FDE-91DD-3FEE5D24B8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737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A516-A018-4052-9DDF-ABB02AE7FB50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2BD8-ED6C-4FDE-91DD-3FEE5D24B8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9638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8A516-A018-4052-9DDF-ABB02AE7FB50}" type="datetimeFigureOut">
              <a:rPr lang="en-CA" smtClean="0"/>
              <a:t>2018-05-22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02BD8-ED6C-4FDE-91DD-3FEE5D24B80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084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localhost/Volumes/Creative%20Services%20Montreal/Cundari_Clients/CITE%20COLLEGIALE/CITEO006/01-Montage/02-IMAGES/frame_ppt.jpg" TargetMode="External"/><Relationship Id="rId3" Type="http://schemas.openxmlformats.org/officeDocument/2006/relationships/tags" Target="../tags/tag3.xml"/><Relationship Id="rId7" Type="http://schemas.openxmlformats.org/officeDocument/2006/relationships/image" Target="../media/image2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9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6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7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hyperlink" Target="https://research.collegelacite.ca/hom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ame_ppt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ZoneTexte 1"/>
          <p:cNvSpPr txBox="1"/>
          <p:nvPr>
            <p:custDataLst>
              <p:tags r:id="rId2"/>
            </p:custDataLst>
          </p:nvPr>
        </p:nvSpPr>
        <p:spPr>
          <a:xfrm>
            <a:off x="1489571" y="620688"/>
            <a:ext cx="616489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Ottawa AV Innovation at </a:t>
            </a:r>
            <a:r>
              <a:rPr lang="fr-CA" sz="3600" b="1" dirty="0" err="1" smtClean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Work</a:t>
            </a:r>
            <a:r>
              <a:rPr lang="fr-CA" sz="3600" b="1" dirty="0" smtClean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fr-CA" sz="3600" b="1" dirty="0" err="1" smtClean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Research</a:t>
            </a:r>
            <a:r>
              <a:rPr lang="fr-CA" sz="3600" b="1" dirty="0" smtClean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 Leadership</a:t>
            </a:r>
          </a:p>
          <a:p>
            <a:pPr algn="ctr"/>
            <a:r>
              <a:rPr lang="fr-CA" sz="2800" b="1" dirty="0" smtClean="0">
                <a:solidFill>
                  <a:schemeClr val="bg1"/>
                </a:solidFill>
                <a:ea typeface="Roboto" pitchFamily="2" charset="0"/>
                <a:cs typeface="Arial" panose="020B0604020202020204" pitchFamily="34" charset="0"/>
              </a:rPr>
              <a:t>May 22, 2018 </a:t>
            </a:r>
          </a:p>
          <a:p>
            <a:pPr algn="ctr"/>
            <a:r>
              <a:rPr lang="fr-CA" sz="4800" dirty="0" smtClean="0">
                <a:solidFill>
                  <a:schemeClr val="bg1"/>
                </a:solidFill>
                <a:ea typeface="Roboto" pitchFamily="2" charset="0"/>
              </a:rPr>
              <a:t>La Cité</a:t>
            </a:r>
            <a:endParaRPr lang="fr-CA" sz="4800" dirty="0">
              <a:solidFill>
                <a:schemeClr val="bg1"/>
              </a:solidFill>
              <a:ea typeface="Roboto" pitchFamily="2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" y="3457330"/>
            <a:ext cx="3588890" cy="2721792"/>
          </a:xfrm>
          <a:prstGeom prst="rect">
            <a:avLst/>
          </a:prstGeom>
          <a:ln w="57150">
            <a:solidFill>
              <a:srgbClr val="00A15E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2394000" y="2282146"/>
            <a:ext cx="4356000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6"/>
          <p:cNvSpPr>
            <a:spLocks noGrp="1"/>
          </p:cNvSpPr>
          <p:nvPr>
            <p:ph type="ftr" sz="quarter" idx="4294967295"/>
            <p:custDataLst>
              <p:tags r:id="rId4"/>
            </p:custDataLst>
          </p:nvPr>
        </p:nvSpPr>
        <p:spPr>
          <a:xfrm>
            <a:off x="0" y="6356350"/>
            <a:ext cx="2895600" cy="365125"/>
          </a:xfrm>
          <a:prstGeom prst="rect">
            <a:avLst/>
          </a:prstGeom>
        </p:spPr>
        <p:txBody>
          <a:bodyPr/>
          <a:lstStyle/>
          <a:p>
            <a:fld id="{8938BCDB-C1DB-4660-B705-2ECA02FED60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5" t="59921" r="3859" b="11512"/>
          <a:stretch/>
        </p:blipFill>
        <p:spPr>
          <a:xfrm>
            <a:off x="426366" y="3733281"/>
            <a:ext cx="8131203" cy="2763345"/>
          </a:xfrm>
          <a:prstGeom prst="rect">
            <a:avLst/>
          </a:prstGeom>
        </p:spPr>
      </p:pic>
      <p:pic>
        <p:nvPicPr>
          <p:cNvPr id="2050" name="Picture 2" descr="Campus d'Ottawa (campus principal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1"/>
          <a:stretch/>
        </p:blipFill>
        <p:spPr bwMode="auto">
          <a:xfrm>
            <a:off x="155575" y="3140765"/>
            <a:ext cx="2876550" cy="161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5575" y="4108506"/>
            <a:ext cx="2757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cap="all" dirty="0">
                <a:solidFill>
                  <a:schemeClr val="bg1"/>
                </a:solidFill>
                <a:latin typeface="Roboto"/>
              </a:rPr>
              <a:t>LE CAMPUS PRINCIPAL DE LA CITÉ</a:t>
            </a:r>
            <a:endParaRPr lang="fr-CA" b="0" i="0" cap="all" dirty="0">
              <a:solidFill>
                <a:schemeClr val="bg1"/>
              </a:solidFill>
              <a:effectLst/>
              <a:latin typeface="Roboto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34176" y="4754837"/>
            <a:ext cx="59674" cy="1407424"/>
          </a:xfrm>
          <a:prstGeom prst="straightConnector1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ampus d'Alfr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101" y="2506304"/>
            <a:ext cx="2411340" cy="160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39384" y="3330475"/>
            <a:ext cx="1632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cap="all" dirty="0">
                <a:solidFill>
                  <a:schemeClr val="bg1"/>
                </a:solidFill>
                <a:latin typeface="Roboto"/>
              </a:rPr>
              <a:t>LA CITÉ À ALFRED</a:t>
            </a:r>
            <a:endParaRPr lang="fr-CA" b="0" i="0" cap="all" dirty="0">
              <a:solidFill>
                <a:schemeClr val="bg1"/>
              </a:solidFill>
              <a:effectLst/>
              <a:latin typeface="Roboto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266517" y="3890944"/>
            <a:ext cx="99951" cy="932427"/>
          </a:xfrm>
          <a:prstGeom prst="straightConnector1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Centre des mÃ©tiers Minto, Campus Alphonse-Desjardi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911" y="2324543"/>
            <a:ext cx="2180409" cy="148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468911" y="3044402"/>
            <a:ext cx="2363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600" cap="all" dirty="0">
                <a:solidFill>
                  <a:schemeClr val="bg1"/>
                </a:solidFill>
                <a:latin typeface="Roboto"/>
              </a:rPr>
              <a:t>CAMPUS ALPHONSE-DESJARDINS, ORLÉANS</a:t>
            </a:r>
            <a:endParaRPr lang="fr-CA" sz="1600" b="0" i="0" cap="all" dirty="0">
              <a:solidFill>
                <a:schemeClr val="bg1"/>
              </a:solidFill>
              <a:effectLst/>
              <a:latin typeface="Roboto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793155" y="3837172"/>
            <a:ext cx="760101" cy="1651061"/>
          </a:xfrm>
          <a:prstGeom prst="straightConnector1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 descr="Campus de Hawkesbu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118" y="2236558"/>
            <a:ext cx="2052335" cy="13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7787971" y="3610036"/>
            <a:ext cx="99951" cy="932427"/>
          </a:xfrm>
          <a:prstGeom prst="straightConnector1">
            <a:avLst/>
          </a:prstGeom>
          <a:ln w="571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871440" y="2951328"/>
            <a:ext cx="1919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cap="all" dirty="0">
                <a:solidFill>
                  <a:schemeClr val="bg1"/>
                </a:solidFill>
                <a:latin typeface="Roboto"/>
              </a:rPr>
              <a:t>CAMPUS DE HAWKESBURY</a:t>
            </a:r>
            <a:endParaRPr lang="fr-CA" b="0" i="0" cap="all" dirty="0">
              <a:solidFill>
                <a:schemeClr val="bg1"/>
              </a:solidFill>
              <a:effectLst/>
              <a:latin typeface="Roboto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36023" y="54864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600" b="1" dirty="0">
              <a:solidFill>
                <a:srgbClr val="008000"/>
              </a:solidFill>
              <a:latin typeface="Calibri" panose="020F0502020204030204" pitchFamily="34" charset="0"/>
              <a:cs typeface="Impac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486" y="235852"/>
            <a:ext cx="83649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Creating autonomous systems and capacity in Eastern Ontario and Western Québec</a:t>
            </a:r>
          </a:p>
        </p:txBody>
      </p:sp>
    </p:spTree>
    <p:extLst>
      <p:ext uri="{BB962C8B-B14F-4D97-AF65-F5344CB8AC3E}">
        <p14:creationId xmlns:p14="http://schemas.microsoft.com/office/powerpoint/2010/main" val="2835158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6017" y="228601"/>
            <a:ext cx="5038209" cy="372054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028" name="Picture 4" descr="tra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704" y="1611543"/>
            <a:ext cx="2150305" cy="144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john deere washington po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5906">
            <a:off x="5028752" y="539459"/>
            <a:ext cx="3400425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04" y="5049079"/>
            <a:ext cx="2150305" cy="1612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9" r="26377"/>
          <a:stretch/>
        </p:blipFill>
        <p:spPr>
          <a:xfrm>
            <a:off x="5893171" y="3245378"/>
            <a:ext cx="2155838" cy="16996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1304" y="593165"/>
            <a:ext cx="2531166" cy="2680123"/>
          </a:xfrm>
          <a:prstGeom prst="ellipse">
            <a:avLst/>
          </a:prstGeom>
          <a:solidFill>
            <a:schemeClr val="tx2">
              <a:lumMod val="20000"/>
              <a:lumOff val="8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Oval 9"/>
          <p:cNvSpPr/>
          <p:nvPr/>
        </p:nvSpPr>
        <p:spPr>
          <a:xfrm>
            <a:off x="2096946" y="623112"/>
            <a:ext cx="2531166" cy="2680123"/>
          </a:xfrm>
          <a:prstGeom prst="ellipse">
            <a:avLst/>
          </a:prstGeom>
          <a:solidFill>
            <a:schemeClr val="accent3">
              <a:lumMod val="40000"/>
              <a:lumOff val="6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Oval 3"/>
          <p:cNvSpPr/>
          <p:nvPr/>
        </p:nvSpPr>
        <p:spPr>
          <a:xfrm>
            <a:off x="1028146" y="1178339"/>
            <a:ext cx="1577010" cy="1298413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rgbClr val="008000"/>
                </a:solidFill>
              </a:rPr>
              <a:t>Vehicles</a:t>
            </a:r>
            <a:endParaRPr lang="en-CA" b="1" dirty="0">
              <a:solidFill>
                <a:srgbClr val="008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353360" y="1178339"/>
            <a:ext cx="1565966" cy="1298413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rgbClr val="008000"/>
                </a:solidFill>
              </a:rPr>
              <a:t>Buildings</a:t>
            </a:r>
            <a:endParaRPr lang="en-CA" b="1" dirty="0">
              <a:solidFill>
                <a:srgbClr val="008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07337" y="1946965"/>
            <a:ext cx="1760712" cy="1298413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rgbClr val="008000"/>
                </a:solidFill>
              </a:rPr>
              <a:t>Agriculture</a:t>
            </a:r>
            <a:endParaRPr lang="en-CA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29826" y="22860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CA" b="1" dirty="0">
              <a:solidFill>
                <a:srgbClr val="008000"/>
              </a:solidFill>
              <a:latin typeface="Calibri" panose="020F0502020204030204" pitchFamily="34" charset="0"/>
              <a:cs typeface="Impac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4820" y="4068417"/>
            <a:ext cx="914400" cy="47707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CA" b="1" dirty="0">
              <a:solidFill>
                <a:srgbClr val="008000"/>
              </a:solidFill>
              <a:latin typeface="Calibri" panose="020F0502020204030204" pitchFamily="34" charset="0"/>
              <a:cs typeface="Impac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0154" y="681975"/>
            <a:ext cx="1228242" cy="6023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CA" b="1" dirty="0" smtClean="0">
                <a:latin typeface="Calibri" panose="020F0502020204030204" pitchFamily="34" charset="0"/>
                <a:cs typeface="Impact"/>
              </a:rPr>
              <a:t>Smart City</a:t>
            </a:r>
            <a:endParaRPr lang="en-CA" b="1" dirty="0">
              <a:latin typeface="Calibri" panose="020F0502020204030204" pitchFamily="34" charset="0"/>
              <a:cs typeface="Impac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5156" y="681975"/>
            <a:ext cx="1706938" cy="6023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CA" b="1" dirty="0" smtClean="0">
                <a:latin typeface="Calibri" panose="020F0502020204030204" pitchFamily="34" charset="0"/>
                <a:cs typeface="Impact"/>
              </a:rPr>
              <a:t>Smart Country</a:t>
            </a:r>
            <a:endParaRPr lang="en-CA" b="1" dirty="0">
              <a:latin typeface="Calibri" panose="020F0502020204030204" pitchFamily="34" charset="0"/>
              <a:cs typeface="Impac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188" y="3352801"/>
            <a:ext cx="4357935" cy="43732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CA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Impact"/>
              </a:rPr>
              <a:t>Safe, secure cyber infrastructure</a:t>
            </a:r>
            <a:endParaRPr lang="en-CA" sz="2400" b="1" dirty="0">
              <a:solidFill>
                <a:schemeClr val="bg1"/>
              </a:solidFill>
              <a:latin typeface="Calibri" panose="020F0502020204030204" pitchFamily="34" charset="0"/>
              <a:cs typeface="Impac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081" y="4128052"/>
            <a:ext cx="5723631" cy="27299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fr-CA" b="1" dirty="0" smtClean="0">
                <a:latin typeface="Calibri" panose="020F0502020204030204" pitchFamily="34" charset="0"/>
                <a:cs typeface="Impact"/>
              </a:rPr>
              <a:t>Centre of Excellence for Smart </a:t>
            </a:r>
            <a:r>
              <a:rPr lang="fr-CA" b="1" dirty="0" err="1" smtClean="0">
                <a:latin typeface="Calibri" panose="020F0502020204030204" pitchFamily="34" charset="0"/>
                <a:cs typeface="Impact"/>
              </a:rPr>
              <a:t>Prototyping</a:t>
            </a:r>
            <a:r>
              <a:rPr lang="fr-CA" b="1" dirty="0" smtClean="0">
                <a:latin typeface="Calibri" panose="020F0502020204030204" pitchFamily="34" charset="0"/>
                <a:cs typeface="Impact"/>
              </a:rPr>
              <a:t> (CESP),Centre </a:t>
            </a:r>
            <a:r>
              <a:rPr lang="fr-CA" b="1" dirty="0">
                <a:latin typeface="Calibri" panose="020F0502020204030204" pitchFamily="34" charset="0"/>
                <a:cs typeface="Impact"/>
              </a:rPr>
              <a:t>d'expertises en prototypages intelligents (CEPI), </a:t>
            </a:r>
            <a:endParaRPr lang="fr-CA" b="1" dirty="0" smtClean="0">
              <a:latin typeface="Calibri" panose="020F0502020204030204" pitchFamily="34" charset="0"/>
              <a:cs typeface="Impact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fr-CA" b="1" dirty="0" smtClean="0">
                <a:latin typeface="Calibri" panose="020F0502020204030204" pitchFamily="34" charset="0"/>
                <a:cs typeface="Impact"/>
              </a:rPr>
              <a:t>NSERC, OCE and </a:t>
            </a:r>
            <a:r>
              <a:rPr lang="fr-CA" b="1" dirty="0" err="1" smtClean="0">
                <a:latin typeface="Calibri" panose="020F0502020204030204" pitchFamily="34" charset="0"/>
                <a:cs typeface="Impact"/>
              </a:rPr>
              <a:t>others</a:t>
            </a:r>
            <a:r>
              <a:rPr lang="fr-CA" b="1" dirty="0" smtClean="0">
                <a:latin typeface="Calibri" panose="020F0502020204030204" pitchFamily="34" charset="0"/>
                <a:cs typeface="Impact"/>
              </a:rPr>
              <a:t>,</a:t>
            </a:r>
            <a:endParaRPr lang="en-CA" b="1" dirty="0" smtClean="0">
              <a:latin typeface="Calibri" panose="020F0502020204030204" pitchFamily="34" charset="0"/>
              <a:cs typeface="Impact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latin typeface="Calibri" panose="020F0502020204030204" pitchFamily="34" charset="0"/>
                <a:cs typeface="Impact"/>
              </a:rPr>
              <a:t>Transformation 2020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latin typeface="Calibri" panose="020F0502020204030204" pitchFamily="34" charset="0"/>
                <a:cs typeface="Impact"/>
              </a:rPr>
              <a:t>AVIN – autonomous vehicles and infrastructure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latin typeface="Calibri" panose="020F0502020204030204" pitchFamily="34" charset="0"/>
                <a:cs typeface="Impact"/>
              </a:rPr>
              <a:t>CENGN – 5G and Software defined networks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latin typeface="Calibri" panose="020F0502020204030204" pitchFamily="34" charset="0"/>
                <a:cs typeface="Impact"/>
              </a:rPr>
              <a:t>ENCQOR – 5G Corridor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latin typeface="Calibri" panose="020F0502020204030204" pitchFamily="34" charset="0"/>
                <a:cs typeface="Impact"/>
              </a:rPr>
              <a:t>Invest Ottawa </a:t>
            </a:r>
            <a:r>
              <a:rPr lang="en-CA" b="1" dirty="0" err="1" smtClean="0">
                <a:latin typeface="Calibri" panose="020F0502020204030204" pitchFamily="34" charset="0"/>
                <a:cs typeface="Impact"/>
              </a:rPr>
              <a:t>MadeMill</a:t>
            </a:r>
            <a:endParaRPr lang="en-CA" b="1" dirty="0" smtClean="0">
              <a:latin typeface="Calibri" panose="020F0502020204030204" pitchFamily="34" charset="0"/>
              <a:cs typeface="Impact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latin typeface="Calibri" panose="020F0502020204030204" pitchFamily="34" charset="0"/>
                <a:cs typeface="Impact"/>
              </a:rPr>
              <a:t>Strategic Partnerships with private sector and academia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b="1" dirty="0">
              <a:latin typeface="Calibri" panose="020F0502020204030204" pitchFamily="34" charset="0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00704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6720" r="5935" b="10786"/>
          <a:stretch/>
        </p:blipFill>
        <p:spPr>
          <a:xfrm>
            <a:off x="-1" y="0"/>
            <a:ext cx="9190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42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s tudiants de La Cit perfectionnent leur voiture lectrique - HD 720p [File2HD.com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" y="760913"/>
            <a:ext cx="9052560" cy="51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13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0"/>
            <a:ext cx="9144000" cy="1146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Electric </a:t>
            </a:r>
            <a:r>
              <a:rPr lang="fr-CA" sz="3600" b="1" dirty="0" err="1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wheel</a:t>
            </a:r>
            <a:endParaRPr lang="fr-CA" sz="3600" b="1" dirty="0">
              <a:solidFill>
                <a:srgbClr val="008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1238" r="17857" b="32762"/>
          <a:stretch/>
        </p:blipFill>
        <p:spPr>
          <a:xfrm>
            <a:off x="0" y="1298295"/>
            <a:ext cx="9144000" cy="52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05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-133646"/>
            <a:ext cx="9144000" cy="1146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600" b="1" dirty="0" err="1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Autonomous</a:t>
            </a:r>
            <a:r>
              <a:rPr lang="fr-CA" sz="3600" b="1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CA" sz="3600" b="1" dirty="0" err="1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Shuttle</a:t>
            </a:r>
            <a:r>
              <a:rPr lang="fr-CA" sz="3600" b="1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 Bus</a:t>
            </a:r>
            <a:endParaRPr lang="fr-CA" sz="3600" b="1" dirty="0">
              <a:solidFill>
                <a:srgbClr val="008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3" t="22752" r="26143" b="4586"/>
          <a:stretch/>
        </p:blipFill>
        <p:spPr>
          <a:xfrm>
            <a:off x="1084218" y="908282"/>
            <a:ext cx="7223539" cy="57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42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associÃ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r="18333"/>
          <a:stretch/>
        </p:blipFill>
        <p:spPr bwMode="auto">
          <a:xfrm>
            <a:off x="538626" y="1555218"/>
            <a:ext cx="2389931" cy="134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709">
            <a:off x="426536" y="2897741"/>
            <a:ext cx="2486546" cy="1864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172" y="4973823"/>
            <a:ext cx="2210556" cy="1657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669">
            <a:off x="6135406" y="1598754"/>
            <a:ext cx="2152089" cy="1614067"/>
          </a:xfrm>
          <a:prstGeom prst="rect">
            <a:avLst/>
          </a:prstGeom>
        </p:spPr>
      </p:pic>
      <p:pic>
        <p:nvPicPr>
          <p:cNvPr id="3074" name="Picture 2" descr="RÃ©sultats de recherche d'images pour Â«Â students collÃ¨ge la citÃ© ottawaÂ Â»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"/>
          <a:stretch/>
        </p:blipFill>
        <p:spPr bwMode="auto">
          <a:xfrm rot="21202708">
            <a:off x="341967" y="4773509"/>
            <a:ext cx="2509002" cy="14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4168" y="1064765"/>
            <a:ext cx="6930885" cy="7040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lnSpc>
                <a:spcPts val="2500"/>
              </a:lnSpc>
            </a:pPr>
            <a:r>
              <a:rPr lang="en-CA" sz="2000" b="1" dirty="0" smtClean="0">
                <a:latin typeface="Calibri" panose="020F0502020204030204" pitchFamily="34" charset="0"/>
                <a:cs typeface="Impact"/>
              </a:rPr>
              <a:t>Applied Research into the Integration of</a:t>
            </a:r>
          </a:p>
          <a:p>
            <a:pPr algn="ctr">
              <a:lnSpc>
                <a:spcPts val="2500"/>
              </a:lnSpc>
            </a:pPr>
            <a:r>
              <a:rPr lang="en-CA" sz="2000" b="1" dirty="0" smtClean="0">
                <a:latin typeface="Calibri" panose="020F0502020204030204" pitchFamily="34" charset="0"/>
                <a:cs typeface="Impact"/>
              </a:rPr>
              <a:t>Smart System Prototypes</a:t>
            </a:r>
            <a:endParaRPr lang="en-CA" sz="2000" b="1" dirty="0">
              <a:latin typeface="Calibri" panose="020F0502020204030204" pitchFamily="34" charset="0"/>
              <a:cs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7579" y="1930052"/>
            <a:ext cx="2144064" cy="272994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Impact"/>
              </a:rPr>
              <a:t>Software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Impact"/>
              </a:rPr>
              <a:t>Cyber-security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Impact"/>
              </a:rPr>
              <a:t>Sensors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Impact"/>
              </a:rPr>
              <a:t>Networking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Impact"/>
              </a:rPr>
              <a:t>Mechanical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Impact"/>
              </a:rPr>
              <a:t>Electronics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Impact"/>
              </a:rPr>
              <a:t>Power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Impact"/>
              </a:rPr>
              <a:t>Architecture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Impact"/>
              </a:rPr>
              <a:t>ICT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Impact"/>
              </a:rPr>
              <a:t>Wireless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Impact"/>
              </a:rPr>
              <a:t>Biotech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Impact"/>
              </a:rPr>
              <a:t>More…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endParaRPr lang="en-C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Impact"/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Impact"/>
              </a:rPr>
              <a:t>Team work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Impact"/>
              </a:rPr>
              <a:t>Industry projects</a:t>
            </a:r>
            <a:endParaRPr lang="en-C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Impac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1393" y="238947"/>
            <a:ext cx="7927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400" b="1" dirty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Centre d'expertises en prototypages intelligents (</a:t>
            </a:r>
            <a:r>
              <a:rPr lang="fr-CA" sz="2400" b="1" dirty="0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CEPI) </a:t>
            </a:r>
          </a:p>
          <a:p>
            <a:pPr algn="ctr"/>
            <a:r>
              <a:rPr lang="fr-CA" sz="2400" b="1" dirty="0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Centre </a:t>
            </a:r>
            <a:r>
              <a:rPr lang="fr-CA" sz="2400" b="1" dirty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of Excellence for Smart </a:t>
            </a:r>
            <a:r>
              <a:rPr lang="fr-CA" sz="2400" b="1" dirty="0" err="1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Prototyping</a:t>
            </a:r>
            <a:r>
              <a:rPr lang="fr-CA" sz="2400" b="1" dirty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 (</a:t>
            </a:r>
            <a:r>
              <a:rPr lang="fr-CA" sz="2400" b="1" dirty="0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CESP)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5521">
            <a:off x="5494823" y="3043283"/>
            <a:ext cx="3183221" cy="187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703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7645" y="1911328"/>
            <a:ext cx="7850777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en-CA" sz="2400" b="1" dirty="0" smtClean="0">
              <a:solidFill>
                <a:srgbClr val="008000"/>
              </a:solidFill>
              <a:latin typeface="Calibri" panose="020F0502020204030204" pitchFamily="34" charset="0"/>
              <a:cs typeface="Impact"/>
            </a:endParaRPr>
          </a:p>
          <a:p>
            <a:r>
              <a:rPr lang="en-CA" sz="2800" b="1" dirty="0" smtClean="0">
                <a:latin typeface="Calibri" panose="020F0502020204030204" pitchFamily="34" charset="0"/>
                <a:cs typeface="Impact"/>
              </a:rPr>
              <a:t>For more information visit:</a:t>
            </a:r>
          </a:p>
          <a:p>
            <a:r>
              <a:rPr lang="en-CA" sz="2400" b="1" dirty="0" smtClean="0">
                <a:latin typeface="Calibri" panose="020F0502020204030204" pitchFamily="34" charset="0"/>
                <a:cs typeface="Impact"/>
                <a:hlinkClick r:id="rId4"/>
              </a:rPr>
              <a:t>https</a:t>
            </a:r>
            <a:r>
              <a:rPr lang="en-CA" sz="2400" b="1" dirty="0">
                <a:latin typeface="Calibri" panose="020F0502020204030204" pitchFamily="34" charset="0"/>
                <a:cs typeface="Impact"/>
                <a:hlinkClick r:id="rId4"/>
              </a:rPr>
              <a:t>://research.collegelacite.ca/home</a:t>
            </a:r>
            <a:r>
              <a:rPr lang="en-CA" sz="2400" b="1" dirty="0" smtClean="0">
                <a:latin typeface="Calibri" panose="020F0502020204030204" pitchFamily="34" charset="0"/>
                <a:cs typeface="Impact"/>
                <a:hlinkClick r:id="rId4"/>
              </a:rPr>
              <a:t>/</a:t>
            </a:r>
            <a:endParaRPr lang="en-CA" sz="2400" b="1" dirty="0" smtClean="0">
              <a:latin typeface="Calibri" panose="020F0502020204030204" pitchFamily="34" charset="0"/>
              <a:cs typeface="Impact"/>
            </a:endParaRPr>
          </a:p>
          <a:p>
            <a:r>
              <a:rPr lang="en-CA" sz="2800" b="1" dirty="0" smtClean="0">
                <a:latin typeface="Calibri" panose="020F0502020204030204" pitchFamily="34" charset="0"/>
                <a:cs typeface="Impact"/>
              </a:rPr>
              <a:t>Or contact the staff the Office of Applied Research </a:t>
            </a:r>
          </a:p>
          <a:p>
            <a:r>
              <a:rPr lang="en-CA" sz="2800" b="1" dirty="0" smtClean="0">
                <a:latin typeface="Calibri" panose="020F0502020204030204" pitchFamily="34" charset="0"/>
                <a:cs typeface="Impact"/>
              </a:rPr>
              <a:t>and Innovation</a:t>
            </a:r>
          </a:p>
          <a:p>
            <a:endParaRPr lang="en-CA" sz="2400" b="1" dirty="0">
              <a:latin typeface="Calibri" panose="020F0502020204030204" pitchFamily="34" charset="0"/>
              <a:cs typeface="Impact"/>
            </a:endParaRPr>
          </a:p>
          <a:p>
            <a:endParaRPr lang="en-CA" sz="2400" b="1" dirty="0">
              <a:solidFill>
                <a:srgbClr val="008000"/>
              </a:solidFill>
              <a:latin typeface="Calibri" panose="020F0502020204030204" pitchFamily="34" charset="0"/>
              <a:cs typeface="Impact"/>
            </a:endParaRPr>
          </a:p>
          <a:p>
            <a:endParaRPr lang="en-CA" sz="2400" b="1" dirty="0" smtClean="0">
              <a:solidFill>
                <a:srgbClr val="008000"/>
              </a:solidFill>
              <a:latin typeface="Calibri" panose="020F0502020204030204" pitchFamily="34" charset="0"/>
              <a:cs typeface="Impact"/>
            </a:endParaRPr>
          </a:p>
          <a:p>
            <a:endParaRPr lang="en-CA" sz="2400" b="1" dirty="0">
              <a:solidFill>
                <a:srgbClr val="008000"/>
              </a:solidFill>
              <a:latin typeface="Calibri" panose="020F0502020204030204" pitchFamily="34" charset="0"/>
              <a:cs typeface="Impact"/>
            </a:endParaRPr>
          </a:p>
          <a:p>
            <a:endParaRPr lang="en-CA" sz="2400" b="1" dirty="0">
              <a:solidFill>
                <a:srgbClr val="008000"/>
              </a:solidFill>
              <a:latin typeface="Calibri" panose="020F0502020204030204" pitchFamily="34" charset="0"/>
              <a:cs typeface="Impact"/>
            </a:endParaRP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5" t="1851" r="9083" b="53505"/>
          <a:stretch/>
        </p:blipFill>
        <p:spPr>
          <a:xfrm>
            <a:off x="4971815" y="2675504"/>
            <a:ext cx="2594606" cy="27925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399369" y="345231"/>
            <a:ext cx="431074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en-CA" sz="3600" b="1" dirty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Thank You</a:t>
            </a:r>
          </a:p>
          <a:p>
            <a:endParaRPr lang="fr-FR" sz="3600" b="1" dirty="0">
              <a:solidFill>
                <a:srgbClr val="008000"/>
              </a:solidFill>
              <a:latin typeface="Calibri" panose="020F0502020204030204" pitchFamily="34" charset="0"/>
              <a:cs typeface="Impac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82" y="2675504"/>
            <a:ext cx="2325188" cy="27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930490" y="5657475"/>
            <a:ext cx="3526971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fr-FR" sz="2400" b="1" dirty="0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Nathalie Méthot, </a:t>
            </a:r>
            <a:r>
              <a:rPr lang="fr-FR" sz="2400" b="1" dirty="0" err="1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Ph.D</a:t>
            </a:r>
            <a:endParaRPr lang="fr-FR" sz="2400" b="1" dirty="0" smtClean="0">
              <a:solidFill>
                <a:srgbClr val="008000"/>
              </a:solidFill>
              <a:latin typeface="Calibri" panose="020F0502020204030204" pitchFamily="34" charset="0"/>
              <a:cs typeface="Impact"/>
            </a:endParaRPr>
          </a:p>
          <a:p>
            <a:pPr algn="ctr"/>
            <a:r>
              <a:rPr lang="fr-FR" sz="2400" b="1" dirty="0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Manager</a:t>
            </a:r>
          </a:p>
          <a:p>
            <a:pPr algn="ctr"/>
            <a:r>
              <a:rPr lang="fr-FR" sz="2400" b="1" dirty="0" err="1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nmetho@lacitec.on.ca</a:t>
            </a:r>
            <a:endParaRPr lang="fr-FR" sz="2400" b="1" dirty="0">
              <a:solidFill>
                <a:srgbClr val="008000"/>
              </a:solidFill>
              <a:latin typeface="Calibri" panose="020F0502020204030204" pitchFamily="34" charset="0"/>
              <a:cs typeface="Impac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82159" y="564567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fr-FR" sz="2400" b="1" dirty="0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Charles-André </a:t>
            </a:r>
            <a:r>
              <a:rPr lang="fr-FR" sz="2400" b="1" dirty="0" err="1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Massebeuf</a:t>
            </a:r>
            <a:r>
              <a:rPr lang="fr-FR" sz="2400" b="1" dirty="0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 </a:t>
            </a:r>
          </a:p>
          <a:p>
            <a:pPr algn="ctr"/>
            <a:r>
              <a:rPr lang="fr-FR" sz="2400" b="1" dirty="0" err="1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Partnership</a:t>
            </a:r>
            <a:r>
              <a:rPr lang="fr-FR" sz="2400" b="1" dirty="0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 </a:t>
            </a:r>
            <a:r>
              <a:rPr lang="fr-FR" sz="2400" b="1" dirty="0" err="1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development</a:t>
            </a:r>
            <a:r>
              <a:rPr lang="fr-FR" sz="2400" b="1" dirty="0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 </a:t>
            </a:r>
            <a:r>
              <a:rPr lang="fr-FR" sz="2400" b="1" dirty="0" err="1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advisor</a:t>
            </a:r>
            <a:r>
              <a:rPr lang="fr-FR" sz="2400" b="1" dirty="0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 </a:t>
            </a:r>
          </a:p>
          <a:p>
            <a:pPr algn="ctr"/>
            <a:r>
              <a:rPr lang="fr-FR" sz="2400" b="1" dirty="0" err="1" smtClean="0">
                <a:solidFill>
                  <a:srgbClr val="008000"/>
                </a:solidFill>
                <a:latin typeface="Calibri" panose="020F0502020204030204" pitchFamily="34" charset="0"/>
                <a:cs typeface="Impact"/>
              </a:rPr>
              <a:t>chmasse@lacitec.on.ca</a:t>
            </a:r>
            <a:endParaRPr lang="fr-FR" sz="2400" b="1" dirty="0">
              <a:solidFill>
                <a:srgbClr val="008000"/>
              </a:solidFill>
              <a:latin typeface="Calibri" panose="020F0502020204030204" pitchFamily="34" charset="0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1250321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sz="3600" b="1" dirty="0">
            <a:solidFill>
              <a:srgbClr val="008000"/>
            </a:solidFill>
            <a:latin typeface="Calibri" panose="020F0502020204030204" pitchFamily="34" charset="0"/>
            <a:cs typeface="Impac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10477</TotalTime>
  <Words>196</Words>
  <Application>Microsoft Office PowerPoint</Application>
  <PresentationFormat>On-screen Show (4:3)</PresentationFormat>
  <Paragraphs>67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Impact</vt:lpstr>
      <vt:lpstr>Roboto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Cundari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Corinne Godard</dc:creator>
  <cp:lastModifiedBy>ann clemensen</cp:lastModifiedBy>
  <cp:revision>255</cp:revision>
  <cp:lastPrinted>2017-11-24T12:28:15Z</cp:lastPrinted>
  <dcterms:created xsi:type="dcterms:W3CDTF">2014-02-25T21:12:36Z</dcterms:created>
  <dcterms:modified xsi:type="dcterms:W3CDTF">2018-05-22T14:42:53Z</dcterms:modified>
</cp:coreProperties>
</file>