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4" r:id="rId4"/>
    <p:sldId id="261" r:id="rId5"/>
    <p:sldId id="262" r:id="rId6"/>
    <p:sldId id="26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2400" marR="0" lvl="0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66800" marR="0" lvl="2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200" marR="0" lvl="4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38400" marR="0" lvl="5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5600" marR="0" lvl="6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52800" marR="0" lvl="7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00" marR="0" lvl="8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0926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9050" algn="l" rt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3162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52400" lvl="0" indent="7620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-1905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52400" lvl="0" indent="76200">
              <a:spcBef>
                <a:spcPts val="0"/>
              </a:spcBef>
              <a:buNone/>
            </a:pPr>
            <a:r>
              <a:rPr lang="en-CA" dirty="0" smtClean="0"/>
              <a:t>Useful</a:t>
            </a:r>
            <a:r>
              <a:rPr lang="en-CA" baseline="0" dirty="0" smtClean="0"/>
              <a:t> for NON-SIGNALIZED INTERSECTIONS.</a:t>
            </a:r>
            <a:endParaRPr dirty="0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48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76200" marR="0" lvl="0" indent="-19050" algn="l" rt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7853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9050" algn="l" rtl="0">
              <a:spcBef>
                <a:spcPts val="0"/>
              </a:spcBef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0600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5400"/>
              <a:buFont typeface="Lato Light"/>
              <a:buNone/>
              <a:defRPr sz="5400" b="0" i="0" u="none" strike="noStrike" cap="none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2pPr>
            <a:lvl3pPr lvl="2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3pPr>
            <a:lvl4pPr lvl="3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4pPr>
            <a:lvl5pPr lvl="4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5pPr>
            <a:lvl6pPr lvl="5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6pPr>
            <a:lvl7pPr lvl="6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7pPr>
            <a:lvl8pPr lvl="7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8pPr>
            <a:lvl9pPr lvl="8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Lato"/>
              <a:buNone/>
              <a:defRPr sz="2400" b="0" i="0" u="none" strike="noStrike" cap="none">
                <a:solidFill>
                  <a:srgbClr val="55556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9B9DA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9B9D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885112"/>
            <a:ext cx="8229600" cy="10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4000"/>
              <a:buFont typeface="Lato Light"/>
              <a:buNone/>
              <a:defRPr sz="4000" b="0" i="0" u="none" strike="noStrike" cap="none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133596" y="-76200"/>
            <a:ext cx="4876798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34340" marR="0" lvl="0" indent="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6675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28370" marR="0" lvl="2" indent="266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206500" marR="0" lvl="3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589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492250" marR="0" lvl="5" indent="444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1682749" marR="0" lvl="6" indent="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1860549" marR="0" lvl="7" indent="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038350" marR="0" lvl="8" indent="444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4000"/>
              <a:buFont typeface="Lato Light"/>
              <a:buNone/>
              <a:defRPr sz="4000" b="0" i="0" u="none" strike="noStrike" cap="none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533397" y="533397"/>
            <a:ext cx="5867400" cy="6019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34340" marR="0" lvl="0" indent="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6675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28370" marR="0" lvl="2" indent="266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206500" marR="0" lvl="3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589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492250" marR="0" lvl="5" indent="444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1682749" marR="0" lvl="6" indent="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1860549" marR="0" lvl="7" indent="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038350" marR="0" lvl="8" indent="444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1113720"/>
            <a:ext cx="8229600" cy="770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4000"/>
              <a:buFont typeface="Lato Light"/>
              <a:buNone/>
              <a:defRPr sz="4000" b="0" i="0" u="none" strike="noStrike" cap="none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20193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34340" marR="0" lvl="0" indent="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6675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28370" marR="0" lvl="2" indent="266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206500" marR="0" lvl="3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589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492250" marR="0" lvl="5" indent="444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1682749" marR="0" lvl="6" indent="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1860549" marR="0" lvl="7" indent="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038350" marR="0" lvl="8" indent="444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ED1D24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ato Light"/>
              <a:buNone/>
              <a:defRPr sz="4800" b="0" i="0" u="none" strike="noStrike" cap="non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2pPr>
            <a:lvl3pPr lvl="2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3pPr>
            <a:lvl4pPr lvl="3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4pPr>
            <a:lvl5pPr lvl="4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5pPr>
            <a:lvl6pPr lvl="5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6pPr>
            <a:lvl7pPr lvl="6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7pPr>
            <a:lvl8pPr lvl="7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8pPr>
            <a:lvl9pPr lvl="8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Lato"/>
              <a:buNone/>
              <a:defRPr sz="2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885112"/>
            <a:ext cx="8229600" cy="10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4000"/>
              <a:buFont typeface="Lato Light"/>
              <a:buNone/>
              <a:defRPr sz="4000" b="0" i="0" u="none" strike="noStrike" cap="none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2pPr>
            <a:lvl3pPr lvl="2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3pPr>
            <a:lvl4pPr lvl="3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4pPr>
            <a:lvl5pPr lvl="4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5pPr>
            <a:lvl6pPr lvl="5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6pPr>
            <a:lvl7pPr lvl="6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7pPr>
            <a:lvl8pPr lvl="7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8pPr>
            <a:lvl9pPr lvl="8" indent="0">
              <a:spcBef>
                <a:spcPts val="0"/>
              </a:spcBef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73350"/>
            <a:ext cx="4038597" cy="47183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68630" marR="0" lvl="0" indent="1130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Lato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71374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52500" marR="0" lvl="2" indent="50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231900" marR="0" lvl="3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409700" marR="0" lvl="4" indent="88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600200" marR="0" lvl="5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1765299" marR="0" lvl="6" indent="50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1943099" marR="0" lvl="7" indent="50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1463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48200" y="1673350"/>
            <a:ext cx="4038597" cy="47183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68630" marR="0" lvl="0" indent="1130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Lato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71374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52500" marR="0" lvl="2" indent="50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231900" marR="0" lvl="3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409700" marR="0" lvl="4" indent="88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600200" marR="0" lvl="5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1765299" marR="0" lvl="6" indent="50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1943099" marR="0" lvl="7" indent="50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1463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885112"/>
            <a:ext cx="8229600" cy="10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4000"/>
              <a:buFont typeface="Lato Light"/>
              <a:buNone/>
              <a:defRPr sz="4000" b="0" i="0" u="none" strike="noStrike" cap="none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None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None/>
              <a:defRPr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Lato"/>
              <a:buNone/>
              <a:defRPr sz="1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8" cy="39512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34340" marR="0" lvl="0" indent="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6675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28370" marR="0" lvl="2" indent="266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206500" marR="0" lvl="3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84300" marR="0" lvl="4" indent="635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5748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1739899" marR="0" lvl="6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1917699" marR="0" lvl="7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1209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None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None/>
              <a:defRPr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Lato"/>
              <a:buNone/>
              <a:defRPr sz="1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8" cy="39512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34340" marR="0" lvl="0" indent="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6675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28370" marR="0" lvl="2" indent="266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206500" marR="0" lvl="3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84300" marR="0" lvl="4" indent="635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5748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1739899" marR="0" lvl="6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1917699" marR="0" lvl="7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1209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Shape 58"/>
          <p:cNvCxnSpPr/>
          <p:nvPr/>
        </p:nvCxnSpPr>
        <p:spPr>
          <a:xfrm rot="5400000">
            <a:off x="2217816" y="4045822"/>
            <a:ext cx="4709160" cy="79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885112"/>
            <a:ext cx="8229600" cy="10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4000"/>
              <a:buFont typeface="Lato Light"/>
              <a:buNone/>
              <a:defRPr sz="4000" b="0" i="0" u="none" strike="noStrike" cap="none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2pPr>
            <a:lvl3pPr lvl="2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3pPr>
            <a:lvl4pPr lvl="3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4pPr>
            <a:lvl5pPr lvl="4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5pPr>
            <a:lvl6pPr lvl="5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6pPr>
            <a:lvl7pPr lvl="6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7pPr>
            <a:lvl8pPr lvl="7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8pPr>
            <a:lvl9pPr lvl="8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2400"/>
              <a:buFont typeface="Lato Light"/>
              <a:buNone/>
              <a:defRPr sz="2400" b="0" i="0" u="none" strike="noStrike" cap="none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2pPr>
            <a:lvl3pPr lvl="2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3pPr>
            <a:lvl4pPr lvl="3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4pPr>
            <a:lvl5pPr lvl="4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5pPr>
            <a:lvl6pPr lvl="5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6pPr>
            <a:lvl7pPr lvl="6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7pPr>
            <a:lvl8pPr lvl="7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8pPr>
            <a:lvl9pPr lvl="8" indent="0">
              <a:spcBef>
                <a:spcPts val="0"/>
              </a:spcBef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8" cy="55778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15619" marR="0" lvl="0" indent="16001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Lato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748030" marR="0" lvl="1" indent="100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Lato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88060" marR="0" lvl="2" indent="863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257300" marR="0" lvl="3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435100" marR="0" lvl="4" indent="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625600" marR="0" lvl="5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1790699" marR="0" lvl="6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1968499" marR="0" lvl="7" indent="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171700" marR="0" lvl="8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30550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hape 71"/>
          <p:cNvCxnSpPr/>
          <p:nvPr/>
        </p:nvCxnSpPr>
        <p:spPr>
          <a:xfrm rot="5400000">
            <a:off x="-13113" y="3580203"/>
            <a:ext cx="5577837" cy="1587"/>
          </a:xfrm>
          <a:prstGeom prst="straightConnector1">
            <a:avLst/>
          </a:prstGeom>
          <a:noFill/>
          <a:ln w="19050" cap="flat" cmpd="sng">
            <a:solidFill>
              <a:srgbClr val="ED1D2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8" cy="12649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2400"/>
              <a:buFont typeface="Lato Light"/>
              <a:buNone/>
              <a:defRPr sz="2400" b="0" i="0" u="none" strike="noStrike" cap="none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2858608" y="838200"/>
            <a:ext cx="5904387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50799" dist="12700" dir="5400000" algn="t" rotWithShape="0">
              <a:srgbClr val="000000">
                <a:alpha val="56862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ato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Line6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10800000" flipH="1">
            <a:off x="25" y="199"/>
            <a:ext cx="9143986" cy="7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885112"/>
            <a:ext cx="8229600" cy="10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4000"/>
              <a:buFont typeface="Lato Light"/>
              <a:buNone/>
              <a:defRPr sz="4000" b="0" i="0" u="none" strike="noStrike" cap="none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20193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34340" marR="0" lvl="0" indent="787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6675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28370" marR="0" lvl="2" indent="266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Lato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206500" marR="0" lvl="3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589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492250" marR="0" lvl="5" indent="444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1682749" marR="0" lvl="6" indent="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1860549" marR="0" lvl="7" indent="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038350" marR="0" lvl="8" indent="444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•"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1706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B9DA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B9DA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B9DA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B9DA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B9DA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B9DA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B9DA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9B9DA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429000" y="1706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620000" y="170688"/>
            <a:ext cx="1066799" cy="3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" name="Shape 16" descr="Lin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2" y="6629399"/>
            <a:ext cx="9144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Logo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962775" y="6391273"/>
            <a:ext cx="1922128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IBM watson smarter cities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03200" y="6185434"/>
            <a:ext cx="1577791" cy="4472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Red_B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848600" cy="192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SMARTCONE TECHNOLOGIES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85799" y="3921273"/>
            <a:ext cx="7625400" cy="70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Making safety possible anywhere, anytime.</a:t>
            </a:r>
          </a:p>
        </p:txBody>
      </p:sp>
      <p:cxnSp>
        <p:nvCxnSpPr>
          <p:cNvPr id="98" name="Shape 98"/>
          <p:cNvCxnSpPr/>
          <p:nvPr/>
        </p:nvCxnSpPr>
        <p:spPr>
          <a:xfrm rot="10800000">
            <a:off x="822200" y="1851850"/>
            <a:ext cx="67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99"/>
          <p:cNvCxnSpPr/>
          <p:nvPr/>
        </p:nvCxnSpPr>
        <p:spPr>
          <a:xfrm rot="10800000">
            <a:off x="822200" y="4786375"/>
            <a:ext cx="67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0" name="Shape 100" descr="Logo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200" y="5892950"/>
            <a:ext cx="2582125" cy="3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3781097" y="1193764"/>
            <a:ext cx="5043382" cy="903554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US" sz="2800" b="1" dirty="0" smtClean="0"/>
              <a:t>Working together for safer and smarter cities</a:t>
            </a:r>
            <a:endParaRPr lang="en-US" sz="2800" b="1" dirty="0"/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329394" y="2809657"/>
            <a:ext cx="8475036" cy="170421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Vision Zero </a:t>
            </a:r>
            <a:r>
              <a:rPr lang="en-US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is a traffic safety </a:t>
            </a:r>
            <a:r>
              <a:rPr lang="en-US" dirty="0" smtClean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policy </a:t>
            </a:r>
            <a:r>
              <a:rPr lang="en-US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based on four elements: </a:t>
            </a:r>
            <a:r>
              <a:rPr lang="en-US" b="1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ethics</a:t>
            </a:r>
            <a:r>
              <a:rPr lang="en-US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responsibility</a:t>
            </a:r>
            <a:r>
              <a:rPr lang="en-US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b="1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philosophy of safety</a:t>
            </a:r>
            <a:r>
              <a:rPr lang="en-US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b="1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creating mechanisms for change</a:t>
            </a:r>
            <a:r>
              <a:rPr lang="en-US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id="2" name="Picture 1" descr="vision ze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4" y="823575"/>
            <a:ext cx="3395324" cy="1582955"/>
          </a:xfrm>
          <a:prstGeom prst="rect">
            <a:avLst/>
          </a:prstGeom>
        </p:spPr>
      </p:pic>
      <p:pic>
        <p:nvPicPr>
          <p:cNvPr id="5" name="Picture 4" descr="a-bike-lying-on-a-street-after-accident-smal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5" y="4721234"/>
            <a:ext cx="8515134" cy="1446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489"/>
            <a:ext cx="8229600" cy="770399"/>
          </a:xfrm>
        </p:spPr>
        <p:txBody>
          <a:bodyPr/>
          <a:lstStyle/>
          <a:p>
            <a:r>
              <a:rPr lang="en-US" sz="3200" dirty="0" smtClean="0"/>
              <a:t>Autonomous Bus Event - North Dakota</a:t>
            </a:r>
            <a:endParaRPr lang="en-C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0" r="26898"/>
          <a:stretch/>
        </p:blipFill>
        <p:spPr>
          <a:xfrm>
            <a:off x="4114201" y="2413693"/>
            <a:ext cx="4867660" cy="3719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37" t="8719" r="15211" b="13211"/>
          <a:stretch/>
        </p:blipFill>
        <p:spPr>
          <a:xfrm>
            <a:off x="3772711" y="1786578"/>
            <a:ext cx="2073897" cy="2177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2281287"/>
            <a:ext cx="29458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SmartCone detected pedestrians and an autonomous vehicle at the same time using sensors sharing data in real-time between multiple SmartCone devices</a:t>
            </a:r>
          </a:p>
          <a:p>
            <a:endParaRPr lang="en-US" dirty="0"/>
          </a:p>
          <a:p>
            <a:r>
              <a:rPr lang="en-US" dirty="0" err="1" smtClean="0"/>
              <a:t>SmartCones</a:t>
            </a:r>
            <a:r>
              <a:rPr lang="en-US" dirty="0" smtClean="0"/>
              <a:t> were placed on the sidewalk, in the vehicle and on the traffic sign.</a:t>
            </a:r>
          </a:p>
          <a:p>
            <a:endParaRPr lang="en-US" dirty="0"/>
          </a:p>
          <a:p>
            <a:r>
              <a:rPr lang="en-US" dirty="0" smtClean="0"/>
              <a:t>The alarm data was transmitted to the Traffic Sign using MQTT and NTCIP where a message was displayed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05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Bike lane Ottawa Day small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0267"/>
            <a:ext cx="9144000" cy="514773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728520"/>
            <a:ext cx="8229600" cy="770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4000"/>
              <a:buFont typeface="Lato Light"/>
              <a:buNone/>
            </a:pPr>
            <a:r>
              <a:rPr lang="en-US" sz="4000" b="0" i="0" u="none" strike="noStrike" cap="none" dirty="0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rPr>
              <a:t>City of Ottawa Bike Lane Project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20193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3434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Lato"/>
              <a:buNone/>
            </a:pPr>
            <a:endParaRPr sz="2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 descr="enterprise-rent-a-car-86f8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0477" y="3252990"/>
            <a:ext cx="3466726" cy="1642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1113720"/>
            <a:ext cx="8229600" cy="770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lang="en-US" sz="4000" b="0" i="0" u="none" strike="noStrike" cap="none" dirty="0" smtClean="0">
                <a:solidFill>
                  <a:srgbClr val="ED1D24"/>
                </a:solidFill>
                <a:latin typeface="Lato Light"/>
                <a:ea typeface="Lato Light"/>
                <a:cs typeface="Lato Light"/>
                <a:sym typeface="Lato Light"/>
              </a:rPr>
              <a:t>Key Partners / Customers</a:t>
            </a:r>
            <a:endParaRPr lang="en-US" sz="4000" b="0" i="0" u="none" strike="noStrike" cap="none" dirty="0">
              <a:solidFill>
                <a:srgbClr val="ED1D24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3297085" y="2989258"/>
            <a:ext cx="2579100" cy="646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Enterprise - Phoenix Sky Harbor</a:t>
            </a:r>
          </a:p>
        </p:txBody>
      </p:sp>
      <p:pic>
        <p:nvPicPr>
          <p:cNvPr id="150" name="Shape 150" descr="exelon_600x4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99" y="1943918"/>
            <a:ext cx="2537399" cy="16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descr="ottawa-logo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9662" y="2212070"/>
            <a:ext cx="2053315" cy="77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FDOT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1788" y="4895123"/>
            <a:ext cx="1922099" cy="85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 descr="ND DOT log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3328" y="4611796"/>
            <a:ext cx="2703757" cy="138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avis_budget_group_joined_logos.jpe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63811" y="4672725"/>
            <a:ext cx="1982221" cy="101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665" y="2106158"/>
            <a:ext cx="2415129" cy="109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61950" y="906099"/>
            <a:ext cx="8229600" cy="770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3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lang="en-US" dirty="0"/>
              <a:t>We are honored to </a:t>
            </a:r>
            <a:r>
              <a:rPr lang="en-US" dirty="0" smtClean="0"/>
              <a:t>be part </a:t>
            </a:r>
            <a:r>
              <a:rPr lang="en-US" dirty="0"/>
              <a:t>of it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61950" y="2347682"/>
            <a:ext cx="5271300" cy="25802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dirty="0" err="1"/>
              <a:t>TieCon</a:t>
            </a:r>
            <a:r>
              <a:rPr lang="en-US" sz="2000" dirty="0"/>
              <a:t> </a:t>
            </a:r>
            <a:r>
              <a:rPr lang="en-US" sz="2000" dirty="0" err="1"/>
              <a:t>Pitchfest</a:t>
            </a:r>
            <a:r>
              <a:rPr lang="en-US" sz="2000" dirty="0"/>
              <a:t> Winner 2016</a:t>
            </a:r>
          </a:p>
          <a:p>
            <a:pPr marL="457200" marR="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dirty="0" err="1" smtClean="0"/>
              <a:t>NextEnergy</a:t>
            </a:r>
            <a:r>
              <a:rPr lang="en-US" sz="2000" dirty="0" smtClean="0"/>
              <a:t> </a:t>
            </a:r>
            <a:r>
              <a:rPr lang="en-US" sz="2000" dirty="0" err="1" smtClean="0"/>
              <a:t>SmartCity</a:t>
            </a:r>
            <a:r>
              <a:rPr lang="en-US" sz="2000" dirty="0" smtClean="0"/>
              <a:t> Winner City of Detroit 2017</a:t>
            </a:r>
          </a:p>
          <a:p>
            <a:pPr marL="457200" marR="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dirty="0" smtClean="0"/>
              <a:t>Signed </a:t>
            </a:r>
            <a:r>
              <a:rPr lang="en-US" sz="2000" dirty="0"/>
              <a:t>Joint Initiative Agreement with IBM in </a:t>
            </a:r>
            <a:r>
              <a:rPr lang="en-US" sz="2000" dirty="0" smtClean="0"/>
              <a:t>2017</a:t>
            </a:r>
          </a:p>
          <a:p>
            <a:pPr marL="457200" marR="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dirty="0" smtClean="0"/>
              <a:t>Successful Portable Autonomous &amp; Pedestrian Detection System Trial 2018</a:t>
            </a:r>
            <a:endParaRPr lang="en-US" sz="2000" dirty="0"/>
          </a:p>
        </p:txBody>
      </p:sp>
      <p:pic>
        <p:nvPicPr>
          <p:cNvPr id="161" name="Shape 161" descr="IMG_20161104_173427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94" y="1874516"/>
            <a:ext cx="2646000" cy="3053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161</Words>
  <Application>Microsoft Office PowerPoint</Application>
  <PresentationFormat>On-screen Show (4:3)</PresentationFormat>
  <Paragraphs>20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Lato</vt:lpstr>
      <vt:lpstr>Calibri</vt:lpstr>
      <vt:lpstr>Lato Light</vt:lpstr>
      <vt:lpstr>Arial</vt:lpstr>
      <vt:lpstr>Clarity</vt:lpstr>
      <vt:lpstr>SMARTCONE TECHNOLOGIES</vt:lpstr>
      <vt:lpstr>Working together for safer and smarter cities</vt:lpstr>
      <vt:lpstr>Autonomous Bus Event - North Dakota</vt:lpstr>
      <vt:lpstr>City of Ottawa Bike Lane Project</vt:lpstr>
      <vt:lpstr>Key Partners / Customers</vt:lpstr>
      <vt:lpstr>We are honored to be part of 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SMARTCONE TECHNOLOGIES</dc:title>
  <dc:creator>Jason Lee</dc:creator>
  <cp:lastModifiedBy>Jason Lee</cp:lastModifiedBy>
  <cp:revision>13</cp:revision>
  <dcterms:modified xsi:type="dcterms:W3CDTF">2018-05-21T14:53:28Z</dcterms:modified>
</cp:coreProperties>
</file>