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9"/>
  </p:notesMasterIdLst>
  <p:handoutMasterIdLst>
    <p:handoutMasterId r:id="rId10"/>
  </p:handoutMasterIdLst>
  <p:sldIdLst>
    <p:sldId id="257" r:id="rId2"/>
    <p:sldId id="437" r:id="rId3"/>
    <p:sldId id="419" r:id="rId4"/>
    <p:sldId id="418" r:id="rId5"/>
    <p:sldId id="320" r:id="rId6"/>
    <p:sldId id="366" r:id="rId7"/>
    <p:sldId id="302" r:id="rId8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85780" autoAdjust="0"/>
  </p:normalViewPr>
  <p:slideViewPr>
    <p:cSldViewPr snapToGrid="0">
      <p:cViewPr varScale="1">
        <p:scale>
          <a:sx n="96" d="100"/>
          <a:sy n="96" d="100"/>
        </p:scale>
        <p:origin x="120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3C1B14F-F3DB-4DD8-9A3E-D6483E352AD0}" type="datetimeFigureOut">
              <a:rPr lang="en-CA" smtClean="0"/>
              <a:t>2018-05-18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C59B41F-D5FA-493B-BF2A-AEF2232406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876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227D0D4-D22C-4B94-91B3-74B4EAAB34CC}" type="datetimeFigureOut">
              <a:rPr lang="en-CA" smtClean="0"/>
              <a:t>2018-05-18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8B3EDB5-A5D8-4559-9B43-F4B7329B3E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744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3EDB5-A5D8-4559-9B43-F4B7329B3E22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5665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endParaRPr lang="en-US" sz="1800" dirty="0">
              <a:ea typeface="ＭＳ Ｐゴシック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15EAC4-1CB9-4641-8356-2D9AF1AF14C5}" type="slidenum">
              <a:rPr lang="en-US" smtClean="0">
                <a:latin typeface="Calibri" pitchFamily="34" charset="0"/>
                <a:cs typeface="Arial" pitchFamily="34" charset="0"/>
              </a:rPr>
              <a:pPr/>
              <a:t>7</a:t>
            </a:fld>
            <a:endParaRPr lang="en-US" dirty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723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91477" y="4149081"/>
            <a:ext cx="10363200" cy="1470025"/>
          </a:xfrm>
        </p:spPr>
        <p:txBody>
          <a:bodyPr>
            <a:normAutofit/>
          </a:bodyPr>
          <a:lstStyle>
            <a:lvl1pPr algn="r">
              <a:defRPr sz="4400">
                <a:solidFill>
                  <a:schemeClr val="accent1">
                    <a:lumMod val="75000"/>
                  </a:schemeClr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391477" y="5733257"/>
            <a:ext cx="10363200" cy="924123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fr-FR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0918" y="-144000"/>
            <a:ext cx="13313835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05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 algn="l">
              <a:defRPr sz="3200" b="1">
                <a:solidFill>
                  <a:schemeClr val="accent1">
                    <a:lumMod val="75000"/>
                  </a:schemeClr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</a:lstStyle>
          <a:p>
            <a:fld id="{12C33A7B-73B8-41E2-822E-3CE8A995B9BD}" type="datetimeFigureOut">
              <a:rPr lang="en-CA" smtClean="0"/>
              <a:t>2018-05-18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</a:lstStyle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</a:lstStyle>
          <a:p>
            <a:fld id="{07FF87D3-9DDD-4EB4-994F-132AF9F4B34B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Connecteur droit 9"/>
          <p:cNvCxnSpPr/>
          <p:nvPr/>
        </p:nvCxnSpPr>
        <p:spPr>
          <a:xfrm>
            <a:off x="623392" y="6309320"/>
            <a:ext cx="1094521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02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2C33A7B-73B8-41E2-822E-3CE8A995B9BD}" type="datetimeFigureOut">
              <a:rPr lang="en-CA" smtClean="0"/>
              <a:t>2018-05-18</a:t>
            </a:fld>
            <a:endParaRPr lang="en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7FF87D3-9DDD-4EB4-994F-132AF9F4B3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7358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2AC458-24BA-484E-A0D2-85DCB5C3BEF5}" type="datetime1">
              <a:rPr lang="en-CA" smtClean="0"/>
              <a:t>2018-05-18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CA"/>
              <a:t>Smats Traffic Solutions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B4B8A57-1211-4389-AC62-4990712DC3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302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9704905" y="6553200"/>
            <a:ext cx="2185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©2017 Smats</a:t>
            </a:r>
            <a:r>
              <a:rPr lang="en-US" sz="1000" baseline="0" dirty="0">
                <a:solidFill>
                  <a:schemeClr val="accent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Traffic Solutions 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Inc.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772561" y="6553200"/>
            <a:ext cx="23471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Compan</a:t>
            </a:r>
            <a:r>
              <a:rPr lang="en-US" sz="1000" baseline="0" dirty="0">
                <a:solidFill>
                  <a:schemeClr val="accent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y Confidential and Proprietary</a:t>
            </a:r>
            <a:endParaRPr lang="en-US" sz="1000" dirty="0">
              <a:solidFill>
                <a:schemeClr val="accent1">
                  <a:lumMod val="7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08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8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jpeg"/><Relationship Id="rId10" Type="http://schemas.microsoft.com/office/2007/relationships/hdphoto" Target="../media/hdphoto1.wdp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7.png"/><Relationship Id="rId3" Type="http://schemas.openxmlformats.org/officeDocument/2006/relationships/image" Target="../media/image17.tiff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tiff"/><Relationship Id="rId10" Type="http://schemas.openxmlformats.org/officeDocument/2006/relationships/image" Target="../media/image24.gif"/><Relationship Id="rId4" Type="http://schemas.openxmlformats.org/officeDocument/2006/relationships/image" Target="../media/image18.tiff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7264" y="3089516"/>
            <a:ext cx="7639657" cy="1470025"/>
          </a:xfrm>
        </p:spPr>
        <p:txBody>
          <a:bodyPr>
            <a:normAutofit fontScale="90000"/>
          </a:bodyPr>
          <a:lstStyle/>
          <a:p>
            <a:br>
              <a:rPr lang="en-CA" dirty="0"/>
            </a:br>
            <a:br>
              <a:rPr lang="en-CA" dirty="0"/>
            </a:br>
            <a:r>
              <a:rPr lang="en-CA" dirty="0"/>
              <a:t> </a:t>
            </a:r>
            <a:r>
              <a:rPr lang="en-CA" b="1" dirty="0"/>
              <a:t>Ottawa AV Innovation ‘201’ </a:t>
            </a:r>
            <a:br>
              <a:rPr lang="en-CA" dirty="0"/>
            </a:br>
            <a:r>
              <a:rPr lang="en-CA" sz="2400" i="1" dirty="0"/>
              <a:t>Changing the way traffic moves</a:t>
            </a:r>
            <a:endParaRPr lang="en-CA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3" y="5069872"/>
            <a:ext cx="1792803" cy="749348"/>
          </a:xfrm>
          <a:prstGeom prst="rect">
            <a:avLst/>
          </a:prstGeom>
        </p:spPr>
      </p:pic>
      <p:cxnSp>
        <p:nvCxnSpPr>
          <p:cNvPr id="6" name="Straight Connector 5"/>
          <p:cNvCxnSpPr>
            <a:cxnSpLocks/>
          </p:cNvCxnSpPr>
          <p:nvPr/>
        </p:nvCxnSpPr>
        <p:spPr>
          <a:xfrm>
            <a:off x="87433" y="5959477"/>
            <a:ext cx="191184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242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570405" cy="1143000"/>
          </a:xfrm>
        </p:spPr>
        <p:txBody>
          <a:bodyPr/>
          <a:lstStyle/>
          <a:p>
            <a:r>
              <a:rPr lang="en-CA" dirty="0"/>
              <a:t>Mission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005" y="274638"/>
            <a:ext cx="804790" cy="804790"/>
          </a:xfrm>
        </p:spPr>
      </p:pic>
      <p:sp>
        <p:nvSpPr>
          <p:cNvPr id="3" name="Rectangle 2"/>
          <p:cNvSpPr/>
          <p:nvPr/>
        </p:nvSpPr>
        <p:spPr>
          <a:xfrm>
            <a:off x="1416675" y="1600783"/>
            <a:ext cx="90409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Provide real-time vehicle traffic congestion information to allow dynamic routing decisions on roadways and across ports &amp; borders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7826" y="4274570"/>
            <a:ext cx="80705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We are a technology company developing a Smart Vehicle Traffic Platform that utilizes our hardware sensors (inside/outside the vehicle) as well as Machine Learning &amp; Artificial Intelligence algorithms to generate actionable traffic analytics data for better monitoring and management of congestion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sz="2000" b="1" i="1" dirty="0">
              <a:solidFill>
                <a:schemeClr val="accent1">
                  <a:lumMod val="60000"/>
                  <a:lumOff val="4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958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570405" cy="681114"/>
          </a:xfrm>
        </p:spPr>
        <p:txBody>
          <a:bodyPr/>
          <a:lstStyle/>
          <a:p>
            <a:r>
              <a:rPr lang="en-CA" dirty="0"/>
              <a:t>Problem/Opportunity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005" y="274638"/>
            <a:ext cx="804790" cy="804790"/>
          </a:xfrm>
        </p:spPr>
      </p:pic>
      <p:sp>
        <p:nvSpPr>
          <p:cNvPr id="6" name="TextBox 5"/>
          <p:cNvSpPr txBox="1"/>
          <p:nvPr/>
        </p:nvSpPr>
        <p:spPr>
          <a:xfrm>
            <a:off x="609600" y="1209376"/>
            <a:ext cx="756699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dirty="0">
                <a:solidFill>
                  <a:srgbClr val="0070C0"/>
                </a:solidFill>
                <a:latin typeface="Helvetica" pitchFamily="2" charset="0"/>
              </a:rPr>
              <a:t>Traffic congestion delays cost money in productivity, driver stress, air &amp; noise pollution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dirty="0">
                <a:solidFill>
                  <a:srgbClr val="0070C0"/>
                </a:solidFill>
                <a:latin typeface="Helvetica" pitchFamily="2" charset="0"/>
              </a:rPr>
              <a:t>access to real-time traffic congestion information very limited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>
                <a:solidFill>
                  <a:srgbClr val="0070C0"/>
                </a:solidFill>
                <a:latin typeface="Helvetica" pitchFamily="2" charset="0"/>
              </a:rPr>
              <a:t>Traffic inefficiencies at the Ports results in loss of productivity, decreased capacity and reduced revenues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dirty="0">
                <a:solidFill>
                  <a:srgbClr val="0070C0"/>
                </a:solidFill>
                <a:latin typeface="Helvetica" pitchFamily="2" charset="0"/>
              </a:rPr>
              <a:t>vehicles congestion data not readily available at ports/terminals</a:t>
            </a:r>
          </a:p>
        </p:txBody>
      </p:sp>
      <p:pic>
        <p:nvPicPr>
          <p:cNvPr id="7" name="Picture 4" descr="http://www.equipmentworld.com/files/2013/04/shutterstock_1100416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778" y="1426378"/>
            <a:ext cx="3152075" cy="210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port congestion">
            <a:extLst>
              <a:ext uri="{FF2B5EF4-FFF2-40B4-BE49-F238E27FC236}">
                <a16:creationId xmlns:a16="http://schemas.microsoft.com/office/drawing/2014/main" id="{D55312A3-8458-1840-B964-73A2D4799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924" y="3875763"/>
            <a:ext cx="3152075" cy="210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791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06898" y="1233864"/>
            <a:ext cx="1893122" cy="60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TrafficXHub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br>
              <a:rPr lang="en-US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(Permanent Detector)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15" y="1917079"/>
            <a:ext cx="1248283" cy="22182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86" y="2153460"/>
            <a:ext cx="1197632" cy="119763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3021" y="2153460"/>
            <a:ext cx="1465969" cy="11927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4" r="32752"/>
          <a:stretch/>
        </p:blipFill>
        <p:spPr>
          <a:xfrm>
            <a:off x="3107252" y="2198257"/>
            <a:ext cx="1078392" cy="144727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54968" y="227370"/>
            <a:ext cx="10972800" cy="5061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</a:lstStyle>
          <a:p>
            <a:r>
              <a:rPr lang="en-CA" dirty="0"/>
              <a:t>Our Products</a:t>
            </a:r>
            <a:endParaRPr lang="en-CA" dirty="0">
              <a:solidFill>
                <a:schemeClr val="accent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70875" y="4064171"/>
            <a:ext cx="83174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>
                <a:solidFill>
                  <a:schemeClr val="accent1"/>
                </a:solidFill>
                <a:latin typeface="Helvetica" pitchFamily="2" charset="0"/>
              </a:rPr>
              <a:t>(Our </a:t>
            </a:r>
            <a:r>
              <a:rPr lang="en-CA" sz="2400" dirty="0" err="1">
                <a:solidFill>
                  <a:schemeClr val="accent1"/>
                </a:solidFill>
                <a:latin typeface="Helvetica" pitchFamily="2" charset="0"/>
              </a:rPr>
              <a:t>iNode</a:t>
            </a:r>
            <a:r>
              <a:rPr lang="en-CA" sz="2400" dirty="0">
                <a:solidFill>
                  <a:schemeClr val="accent1"/>
                </a:solidFill>
                <a:latin typeface="Helvetica" pitchFamily="2" charset="0"/>
              </a:rPr>
              <a:t>™ Analytics Engine in the Cloud or on-premises)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755" y="4633326"/>
            <a:ext cx="3001032" cy="1637251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282" y="4638165"/>
            <a:ext cx="2967465" cy="16224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2439776" y="1259480"/>
            <a:ext cx="2524677" cy="524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TrafficXHub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 - Cabinet </a:t>
            </a:r>
            <a:br>
              <a:rPr lang="en-US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(Permanent Detector)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954514" y="1214153"/>
            <a:ext cx="1843853" cy="765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TrafficBox</a:t>
            </a:r>
            <a:br>
              <a:rPr lang="en-US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(Semi-Portable Detector)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958183" y="1199159"/>
            <a:ext cx="1778555" cy="765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TrafficTab</a:t>
            </a:r>
            <a:br>
              <a:rPr lang="en-US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(Portable Detector)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8667164" y="1209786"/>
            <a:ext cx="1769897" cy="593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TrafficMini</a:t>
            </a:r>
            <a:br>
              <a:rPr lang="en-US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(Occupancy detection)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0218404" y="1193143"/>
            <a:ext cx="1901045" cy="620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Bluetooth/RFID Tags </a:t>
            </a:r>
            <a:br>
              <a:rPr lang="en-US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(Vehicle tagging)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062" y="2198257"/>
            <a:ext cx="1496791" cy="7530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13" t="25228" r="21420" b="32006"/>
          <a:stretch/>
        </p:blipFill>
        <p:spPr>
          <a:xfrm>
            <a:off x="8875884" y="2211505"/>
            <a:ext cx="1404616" cy="787428"/>
          </a:xfrm>
          <a:prstGeom prst="rect">
            <a:avLst/>
          </a:prstGeom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1" b="4075"/>
          <a:stretch/>
        </p:blipFill>
        <p:spPr bwMode="auto">
          <a:xfrm>
            <a:off x="7796971" y="4614090"/>
            <a:ext cx="2755636" cy="164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>
            <a:cxnSpLocks/>
          </p:cNvCxnSpPr>
          <p:nvPr/>
        </p:nvCxnSpPr>
        <p:spPr>
          <a:xfrm flipH="1">
            <a:off x="8666364" y="874643"/>
            <a:ext cx="800" cy="31895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7383" y="1193143"/>
            <a:ext cx="1150647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319968" y="733472"/>
            <a:ext cx="27029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Roadside Sensors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146954" y="746726"/>
            <a:ext cx="27190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In-vehicle Sensors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D013167-7865-7144-95FD-8F4D36835AD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43" y="2950535"/>
            <a:ext cx="1307295" cy="116341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93C1CF3-D551-B54A-9BC3-6AE9798B71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248" y="2919376"/>
            <a:ext cx="1204312" cy="120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23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Our Customers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005" y="274638"/>
            <a:ext cx="804790" cy="804790"/>
          </a:xfrm>
        </p:spPr>
      </p:pic>
      <p:sp>
        <p:nvSpPr>
          <p:cNvPr id="14" name="Rectangle 13"/>
          <p:cNvSpPr/>
          <p:nvPr/>
        </p:nvSpPr>
        <p:spPr>
          <a:xfrm>
            <a:off x="4336780" y="1363730"/>
            <a:ext cx="951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>
                <a:solidFill>
                  <a:srgbClr val="0070C0"/>
                </a:solidFill>
              </a:rPr>
              <a:t>Ports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179620" y="1138348"/>
            <a:ext cx="2326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0070C0"/>
                </a:solidFill>
              </a:rPr>
              <a:t>Cities and Municipalities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46183" y="1353791"/>
            <a:ext cx="2643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0070C0"/>
                </a:solidFill>
              </a:rPr>
              <a:t>Universities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15092">
            <a:off x="1782450" y="2358730"/>
            <a:ext cx="1862602" cy="634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72895">
            <a:off x="340747" y="5090894"/>
            <a:ext cx="1556560" cy="4540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1561" y="3386310"/>
            <a:ext cx="1107355" cy="1074134"/>
          </a:xfrm>
          <a:prstGeom prst="rect">
            <a:avLst/>
          </a:prstGeom>
        </p:spPr>
      </p:pic>
      <p:pic>
        <p:nvPicPr>
          <p:cNvPr id="1030" name="Picture 6" descr="lie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910" y="4482798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ie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97" y="3537827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09315B-4338-2D4E-9F9A-318CF2AE82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92" y="4460445"/>
            <a:ext cx="2404346" cy="1447498"/>
          </a:xfrm>
          <a:prstGeom prst="rect">
            <a:avLst/>
          </a:prstGeom>
        </p:spPr>
      </p:pic>
      <p:pic>
        <p:nvPicPr>
          <p:cNvPr id="8" name="Picture 2" descr="Image result for port of trois rivier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9" b="23165"/>
          <a:stretch/>
        </p:blipFill>
        <p:spPr bwMode="auto">
          <a:xfrm>
            <a:off x="3978095" y="2729289"/>
            <a:ext cx="1812373" cy="98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6368454" y="1290747"/>
            <a:ext cx="2326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0070C0"/>
                </a:solidFill>
              </a:rPr>
              <a:t>Consulting</a:t>
            </a:r>
          </a:p>
        </p:txBody>
      </p:sp>
      <p:pic>
        <p:nvPicPr>
          <p:cNvPr id="10" name="Picture 4" descr="לוגו שירן סקרים ומחקרים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49" y="4776077"/>
            <a:ext cx="1734581" cy="103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Image result for Cima+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10" b="37318"/>
          <a:stretch/>
        </p:blipFill>
        <p:spPr bwMode="auto">
          <a:xfrm>
            <a:off x="6650131" y="2729289"/>
            <a:ext cx="2235452" cy="65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998229" y="4101193"/>
            <a:ext cx="3180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err="1"/>
              <a:t>Shiran</a:t>
            </a:r>
            <a:r>
              <a:rPr lang="en-CA" dirty="0"/>
              <a:t> surveys and research LTD</a:t>
            </a:r>
          </a:p>
        </p:txBody>
      </p:sp>
      <p:pic>
        <p:nvPicPr>
          <p:cNvPr id="17" name="Picture 8" descr="Clien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97" y="2322296"/>
            <a:ext cx="1056661" cy="104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english.zunyi.gov.cn/images/logo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028" y="2540004"/>
            <a:ext cx="2408720" cy="103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FB150A-DDE3-874C-AACA-46E3B69496D7}"/>
              </a:ext>
            </a:extLst>
          </p:cNvPr>
          <p:cNvSpPr/>
          <p:nvPr/>
        </p:nvSpPr>
        <p:spPr>
          <a:xfrm>
            <a:off x="9385492" y="3978538"/>
            <a:ext cx="2642985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CA" sz="1400" dirty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Ports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CA" sz="1400" dirty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Truck gate wait-time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CA" sz="1400" dirty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Truck in-terminal wait-time</a:t>
            </a:r>
          </a:p>
          <a:p>
            <a:pPr marL="19050" lvl="1">
              <a:defRPr/>
            </a:pPr>
            <a:r>
              <a:rPr lang="en-CA" sz="1400" dirty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Roads</a:t>
            </a:r>
          </a:p>
          <a:p>
            <a:pPr marL="304800" lvl="1" indent="-285750">
              <a:buFont typeface="Arial" panose="020B0604020202020204" pitchFamily="34" charset="0"/>
              <a:buChar char="•"/>
              <a:defRPr/>
            </a:pPr>
            <a:r>
              <a:rPr lang="en-CA" sz="1400" dirty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Travel Time</a:t>
            </a:r>
          </a:p>
          <a:p>
            <a:pPr marL="304800" lvl="1" indent="-285750">
              <a:buFont typeface="Arial" panose="020B0604020202020204" pitchFamily="34" charset="0"/>
              <a:buChar char="•"/>
              <a:defRPr/>
            </a:pPr>
            <a:r>
              <a:rPr lang="en-CA" sz="1400" dirty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Origin-Destination</a:t>
            </a:r>
          </a:p>
          <a:p>
            <a:pPr marL="304800" lvl="1" indent="-285750">
              <a:buFont typeface="Arial" panose="020B0604020202020204" pitchFamily="34" charset="0"/>
              <a:buChar char="•"/>
              <a:defRPr/>
            </a:pPr>
            <a:r>
              <a:rPr lang="en-CA" sz="1400" dirty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Signal Optimization</a:t>
            </a:r>
          </a:p>
          <a:p>
            <a:pPr>
              <a:defRPr/>
            </a:pPr>
            <a:r>
              <a:rPr lang="en-CA" sz="1400" dirty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Borders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1400" dirty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Current wait-time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1400" dirty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Predicted wait-time</a:t>
            </a:r>
          </a:p>
        </p:txBody>
      </p:sp>
    </p:spTree>
    <p:extLst>
      <p:ext uri="{BB962C8B-B14F-4D97-AF65-F5344CB8AC3E}">
        <p14:creationId xmlns:p14="http://schemas.microsoft.com/office/powerpoint/2010/main" val="1576770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Autonomous/Connected Vehicle -  Vision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005" y="274638"/>
            <a:ext cx="804790" cy="804790"/>
          </a:xfrm>
        </p:spPr>
      </p:pic>
      <p:sp>
        <p:nvSpPr>
          <p:cNvPr id="9" name="Rectangle 8"/>
          <p:cNvSpPr/>
          <p:nvPr/>
        </p:nvSpPr>
        <p:spPr>
          <a:xfrm>
            <a:off x="643945" y="857097"/>
            <a:ext cx="1079268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Helvetica" pitchFamily="2" charset="0"/>
              </a:rPr>
              <a:t>Support service requests from on-board trucks dashboard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Helvetica" pitchFamily="2" charset="0"/>
              </a:rPr>
              <a:t>Electronic Data Logging (EDL) &amp; wait time notifications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Helvetica" pitchFamily="2" charset="0"/>
              </a:rPr>
              <a:t>Share occupants info using our onboard </a:t>
            </a:r>
            <a:r>
              <a:rPr lang="en-US" sz="2400" b="1" dirty="0">
                <a:solidFill>
                  <a:srgbClr val="0070C0"/>
                </a:solidFill>
                <a:latin typeface="Helvetica" pitchFamily="2" charset="0"/>
              </a:rPr>
              <a:t>“smart mirror” </a:t>
            </a:r>
            <a:r>
              <a:rPr lang="en-US" sz="2400" dirty="0">
                <a:solidFill>
                  <a:srgbClr val="0070C0"/>
                </a:solidFill>
                <a:latin typeface="Helvetica" pitchFamily="2" charset="0"/>
              </a:rPr>
              <a:t>device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Helvetica" pitchFamily="2" charset="0"/>
              </a:rPr>
              <a:t>Diagnostics (fuel consumption etc.)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Helvetica" pitchFamily="2" charset="0"/>
              </a:rPr>
              <a:t>Road conditions, driver’s status (Fatigue, Drowsiness etc.)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Helvetica" pitchFamily="2" charset="0"/>
              </a:rPr>
              <a:t>Connect with roadside infrastructure - vehicle-to-infrastructure (V2I)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Helvetica" pitchFamily="2" charset="0"/>
              </a:rPr>
              <a:t>Utilize our roadside sensors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Helvetica" pitchFamily="2" charset="0"/>
              </a:rPr>
              <a:t>Safety of Rural Roads intersections – measure Time-To-Collision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Helvetica" pitchFamily="2" charset="0"/>
              </a:rPr>
              <a:t>Enable secure transportation of cargo – using “smart contracts” via Blockchain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Helvetica" pitchFamily="2" charset="0"/>
              </a:rPr>
              <a:t>Support “Truck platooning”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Helvetica" pitchFamily="2" charset="0"/>
              </a:rPr>
              <a:t>Based on National Highway Traffic Safety Administration (NHTSA), we plan to support level 0 to level 3 of AV</a:t>
            </a:r>
          </a:p>
        </p:txBody>
      </p:sp>
    </p:spTree>
    <p:extLst>
      <p:ext uri="{BB962C8B-B14F-4D97-AF65-F5344CB8AC3E}">
        <p14:creationId xmlns:p14="http://schemas.microsoft.com/office/powerpoint/2010/main" val="2683520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ctrTitle"/>
          </p:nvPr>
        </p:nvSpPr>
        <p:spPr>
          <a:xfrm>
            <a:off x="2209800" y="4816476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Thank You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0" y="4953000"/>
            <a:ext cx="6934200" cy="0"/>
          </a:xfrm>
          <a:prstGeom prst="line">
            <a:avLst/>
          </a:prstGeom>
          <a:ln w="57150">
            <a:solidFill>
              <a:srgbClr val="B8E08C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733800" y="6172200"/>
            <a:ext cx="6934200" cy="0"/>
          </a:xfrm>
          <a:prstGeom prst="line">
            <a:avLst/>
          </a:prstGeom>
          <a:ln w="57150">
            <a:solidFill>
              <a:srgbClr val="B8E08C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7" y="1511423"/>
            <a:ext cx="2377445" cy="23774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ContrastingRightFacing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Rectangle 2"/>
          <p:cNvSpPr/>
          <p:nvPr/>
        </p:nvSpPr>
        <p:spPr>
          <a:xfrm>
            <a:off x="5087889" y="2376979"/>
            <a:ext cx="4644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small" dirty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chemeClr val="tx1">
                      <a:lumMod val="95000"/>
                      <a:lumOff val="5000"/>
                      <a:alpha val="33000"/>
                    </a:schemeClr>
                  </a:outerShdw>
                </a:effectLst>
              </a:rPr>
              <a:t>Smart Traffic Solutions</a:t>
            </a:r>
            <a:endParaRPr lang="en-CA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448990"/>
      </p:ext>
    </p:extLst>
  </p:cSld>
  <p:clrMapOvr>
    <a:masterClrMapping/>
  </p:clrMapOvr>
  <p:transition advTm="3551"/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clean-wavy-blue</Template>
  <TotalTime>23987</TotalTime>
  <Words>294</Words>
  <Application>Microsoft Macintosh PowerPoint</Application>
  <PresentationFormat>Widescreen</PresentationFormat>
  <Paragraphs>51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ＭＳ Ｐゴシック</vt:lpstr>
      <vt:lpstr>Arial</vt:lpstr>
      <vt:lpstr>Calibri</vt:lpstr>
      <vt:lpstr>Helvetica</vt:lpstr>
      <vt:lpstr>Thème Office</vt:lpstr>
      <vt:lpstr>   Ottawa AV Innovation ‘201’  Changing the way traffic moves</vt:lpstr>
      <vt:lpstr>Mission</vt:lpstr>
      <vt:lpstr>Problem/Opportunity</vt:lpstr>
      <vt:lpstr>PowerPoint Presentation</vt:lpstr>
      <vt:lpstr>Our Customers</vt:lpstr>
      <vt:lpstr>Autonomous/Connected Vehicle -  Vision</vt:lpstr>
      <vt:lpstr>Thank You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Marketing</dc:title>
  <dc:creator>Matthew Fernandez</dc:creator>
  <cp:lastModifiedBy>Rajiv Muradia</cp:lastModifiedBy>
  <cp:revision>403</cp:revision>
  <cp:lastPrinted>2018-03-23T12:56:12Z</cp:lastPrinted>
  <dcterms:created xsi:type="dcterms:W3CDTF">2017-02-16T18:44:39Z</dcterms:created>
  <dcterms:modified xsi:type="dcterms:W3CDTF">2018-05-18T14:09:28Z</dcterms:modified>
</cp:coreProperties>
</file>