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revisionInfo.xml" ContentType="application/vnd.ms-powerpoint.revisioninfo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837" r:id="rId2"/>
  </p:sldMasterIdLst>
  <p:notesMasterIdLst>
    <p:notesMasterId r:id="rId12"/>
  </p:notesMasterIdLst>
  <p:handoutMasterIdLst>
    <p:handoutMasterId r:id="rId13"/>
  </p:handoutMasterIdLst>
  <p:sldIdLst>
    <p:sldId id="392" r:id="rId3"/>
    <p:sldId id="416" r:id="rId4"/>
    <p:sldId id="417" r:id="rId5"/>
    <p:sldId id="419" r:id="rId6"/>
    <p:sldId id="424" r:id="rId7"/>
    <p:sldId id="422" r:id="rId8"/>
    <p:sldId id="420" r:id="rId9"/>
    <p:sldId id="423" r:id="rId10"/>
    <p:sldId id="411" r:id="rId11"/>
  </p:sldIdLst>
  <p:sldSz cx="12192000" cy="6858000"/>
  <p:notesSz cx="6881813" cy="9296400"/>
  <p:defaultTextStyle>
    <a:defPPr>
      <a:defRPr lang="en-CA"/>
    </a:defPPr>
    <a:lvl1pPr algn="l" defTabSz="422861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22861" algn="l" defTabSz="422861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845722" algn="l" defTabSz="422861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268583" algn="l" defTabSz="422861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691444" algn="l" defTabSz="422861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114305" algn="l" defTabSz="845722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537166" algn="l" defTabSz="845722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2960027" algn="l" defTabSz="845722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382888" algn="l" defTabSz="845722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191"/>
    <a:srgbClr val="001135"/>
    <a:srgbClr val="98A2AE"/>
    <a:srgbClr val="EDF2F5"/>
    <a:srgbClr val="4D5766"/>
    <a:srgbClr val="BEC8D2"/>
    <a:srgbClr val="FFFFFF"/>
    <a:srgbClr val="273142"/>
    <a:srgbClr val="FF99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7794" autoAdjust="0"/>
    <p:restoredTop sz="94280" autoAdjust="0"/>
  </p:normalViewPr>
  <p:slideViewPr>
    <p:cSldViewPr snapToGrid="0">
      <p:cViewPr varScale="1">
        <p:scale>
          <a:sx n="65" d="100"/>
          <a:sy n="65" d="100"/>
        </p:scale>
        <p:origin x="115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032"/>
    </p:cViewPr>
  </p:sorterViewPr>
  <p:notesViewPr>
    <p:cSldViewPr snapToGrid="0">
      <p:cViewPr varScale="1">
        <p:scale>
          <a:sx n="60" d="100"/>
          <a:sy n="60" d="100"/>
        </p:scale>
        <p:origin x="307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869" cy="465341"/>
          </a:xfrm>
          <a:prstGeom prst="rect">
            <a:avLst/>
          </a:prstGeom>
        </p:spPr>
        <p:txBody>
          <a:bodyPr vert="horz" lIns="91268" tIns="45635" rIns="91268" bIns="4563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37" y="0"/>
            <a:ext cx="2982869" cy="465341"/>
          </a:xfrm>
          <a:prstGeom prst="rect">
            <a:avLst/>
          </a:prstGeom>
        </p:spPr>
        <p:txBody>
          <a:bodyPr vert="horz" lIns="91268" tIns="45635" rIns="91268" bIns="4563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65CBA6-D5CD-4512-9D25-E4DB7CBA3F24}" type="datetimeFigureOut">
              <a:rPr lang="en-US"/>
              <a:pPr>
                <a:defRPr/>
              </a:pPr>
              <a:t>5/21/2018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2982869" cy="465340"/>
          </a:xfrm>
          <a:prstGeom prst="rect">
            <a:avLst/>
          </a:prstGeom>
        </p:spPr>
        <p:txBody>
          <a:bodyPr vert="horz" lIns="91268" tIns="45635" rIns="91268" bIns="4563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37" y="8829573"/>
            <a:ext cx="2982869" cy="465340"/>
          </a:xfrm>
          <a:prstGeom prst="rect">
            <a:avLst/>
          </a:prstGeom>
        </p:spPr>
        <p:txBody>
          <a:bodyPr vert="horz" lIns="91268" tIns="45635" rIns="91268" bIns="4563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90188ED-012A-40B1-88E8-75322A1EE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22861" rtl="0" eaLnBrk="0" fontAlgn="base" hangingPunct="0">
      <a:spcBef>
        <a:spcPct val="30000"/>
      </a:spcBef>
      <a:spcAft>
        <a:spcPct val="0"/>
      </a:spcAft>
      <a:defRPr sz="111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22861" algn="l" defTabSz="422861" rtl="0" eaLnBrk="0" fontAlgn="base" hangingPunct="0">
      <a:spcBef>
        <a:spcPct val="30000"/>
      </a:spcBef>
      <a:spcAft>
        <a:spcPct val="0"/>
      </a:spcAft>
      <a:defRPr sz="1110" kern="1200">
        <a:solidFill>
          <a:schemeClr val="tx1"/>
        </a:solidFill>
        <a:latin typeface="+mn-lt"/>
        <a:ea typeface="ヒラギノ角ゴ Pro W3" charset="0"/>
        <a:cs typeface="ヒラギノ角ゴ Pro W3"/>
      </a:defRPr>
    </a:lvl2pPr>
    <a:lvl3pPr marL="845722" algn="l" defTabSz="422861" rtl="0" eaLnBrk="0" fontAlgn="base" hangingPunct="0">
      <a:spcBef>
        <a:spcPct val="30000"/>
      </a:spcBef>
      <a:spcAft>
        <a:spcPct val="0"/>
      </a:spcAft>
      <a:defRPr sz="1110" kern="1200">
        <a:solidFill>
          <a:schemeClr val="tx1"/>
        </a:solidFill>
        <a:latin typeface="+mn-lt"/>
        <a:ea typeface="ヒラギノ角ゴ Pro W3" charset="0"/>
        <a:cs typeface="ヒラギノ角ゴ Pro W3"/>
      </a:defRPr>
    </a:lvl3pPr>
    <a:lvl4pPr marL="1268583" algn="l" defTabSz="422861" rtl="0" eaLnBrk="0" fontAlgn="base" hangingPunct="0">
      <a:spcBef>
        <a:spcPct val="30000"/>
      </a:spcBef>
      <a:spcAft>
        <a:spcPct val="0"/>
      </a:spcAft>
      <a:defRPr sz="1110" kern="1200">
        <a:solidFill>
          <a:schemeClr val="tx1"/>
        </a:solidFill>
        <a:latin typeface="+mn-lt"/>
        <a:ea typeface="ヒラギノ角ゴ Pro W3" charset="0"/>
        <a:cs typeface="ヒラギノ角ゴ Pro W3"/>
      </a:defRPr>
    </a:lvl4pPr>
    <a:lvl5pPr marL="1691444" algn="l" defTabSz="422861" rtl="0" eaLnBrk="0" fontAlgn="base" hangingPunct="0">
      <a:spcBef>
        <a:spcPct val="30000"/>
      </a:spcBef>
      <a:spcAft>
        <a:spcPct val="0"/>
      </a:spcAft>
      <a:defRPr sz="1110" kern="1200">
        <a:solidFill>
          <a:schemeClr val="tx1"/>
        </a:solidFill>
        <a:latin typeface="+mn-lt"/>
        <a:ea typeface="ヒラギノ角ゴ Pro W3" charset="0"/>
        <a:cs typeface="ヒラギノ角ゴ Pro W3"/>
      </a:defRPr>
    </a:lvl5pPr>
    <a:lvl6pPr marL="2114305" algn="l" defTabSz="422861" rtl="0" eaLnBrk="1" latinLnBrk="0" hangingPunct="1">
      <a:defRPr sz="1110" kern="1200">
        <a:solidFill>
          <a:schemeClr val="tx1"/>
        </a:solidFill>
        <a:latin typeface="+mn-lt"/>
        <a:ea typeface="+mn-ea"/>
        <a:cs typeface="+mn-cs"/>
      </a:defRPr>
    </a:lvl6pPr>
    <a:lvl7pPr marL="2537166" algn="l" defTabSz="422861" rtl="0" eaLnBrk="1" latinLnBrk="0" hangingPunct="1">
      <a:defRPr sz="1110" kern="1200">
        <a:solidFill>
          <a:schemeClr val="tx1"/>
        </a:solidFill>
        <a:latin typeface="+mn-lt"/>
        <a:ea typeface="+mn-ea"/>
        <a:cs typeface="+mn-cs"/>
      </a:defRPr>
    </a:lvl7pPr>
    <a:lvl8pPr marL="2960027" algn="l" defTabSz="422861" rtl="0" eaLnBrk="1" latinLnBrk="0" hangingPunct="1">
      <a:defRPr sz="1110" kern="1200">
        <a:solidFill>
          <a:schemeClr val="tx1"/>
        </a:solidFill>
        <a:latin typeface="+mn-lt"/>
        <a:ea typeface="+mn-ea"/>
        <a:cs typeface="+mn-cs"/>
      </a:defRPr>
    </a:lvl8pPr>
    <a:lvl9pPr marL="3382888" algn="l" defTabSz="422861" rtl="0" eaLnBrk="1" latinLnBrk="0" hangingPunct="1">
      <a:defRPr sz="111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6800" y="372332"/>
            <a:ext cx="11078400" cy="412800"/>
          </a:xfrm>
        </p:spPr>
        <p:txBody>
          <a:bodyPr/>
          <a:lstStyle>
            <a:lvl1pPr>
              <a:defRPr sz="2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557492" y="1076327"/>
            <a:ext cx="7253011" cy="5110875"/>
          </a:xfrm>
          <a:prstGeom prst="rect">
            <a:avLst/>
          </a:prstGeom>
        </p:spPr>
        <p:txBody>
          <a:bodyPr lIns="0" tIns="0" rIns="0" bIns="0"/>
          <a:lstStyle>
            <a:lvl1pPr marL="125730" indent="-125730" algn="l">
              <a:spcBef>
                <a:spcPts val="220"/>
              </a:spcBef>
              <a:spcAft>
                <a:spcPts val="440"/>
              </a:spcAft>
              <a:defRPr sz="1540">
                <a:solidFill>
                  <a:schemeClr val="tx2"/>
                </a:solidFill>
              </a:defRPr>
            </a:lvl1pPr>
            <a:lvl2pPr marL="377190" indent="-122238" algn="l">
              <a:spcAft>
                <a:spcPts val="440"/>
              </a:spcAft>
              <a:defRPr sz="1320">
                <a:solidFill>
                  <a:schemeClr val="tx2"/>
                </a:solidFill>
              </a:defRPr>
            </a:lvl2pPr>
            <a:lvl3pPr marL="628650" indent="-122238" algn="l">
              <a:spcAft>
                <a:spcPts val="440"/>
              </a:spcAft>
              <a:defRPr sz="1100">
                <a:solidFill>
                  <a:schemeClr val="tx2"/>
                </a:solidFill>
              </a:defRPr>
            </a:lvl3pPr>
            <a:lvl4pPr marL="1013760" algn="l">
              <a:defRPr sz="880">
                <a:solidFill>
                  <a:schemeClr val="tx2"/>
                </a:solidFill>
              </a:defRPr>
            </a:lvl4pPr>
            <a:lvl5pPr marL="1267200" algn="l">
              <a:defRPr sz="66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6800" y="372332"/>
            <a:ext cx="11078400" cy="412800"/>
          </a:xfrm>
        </p:spPr>
        <p:txBody>
          <a:bodyPr/>
          <a:lstStyle>
            <a:lvl1pPr>
              <a:defRPr sz="2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White cover Nokia Blu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/>
        </p:nvSpPr>
        <p:spPr>
          <a:xfrm>
            <a:off x="577851" y="6449529"/>
            <a:ext cx="192616" cy="135422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A55C87E-5AC8-4640-BCD2-5F5659D51588}" type="slidenum">
              <a:rPr lang="en-GB" sz="880" smtClean="0">
                <a:solidFill>
                  <a:schemeClr val="tx2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sz="110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6302" y="6449529"/>
            <a:ext cx="2400301" cy="13542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>
              <a:defRPr/>
            </a:pPr>
            <a:r>
              <a:rPr lang="en-GB" sz="880">
                <a:solidFill>
                  <a:schemeClr val="tx2"/>
                </a:solidFill>
                <a:latin typeface="+mn-lt"/>
                <a:cs typeface="Arial" charset="0"/>
              </a:rPr>
              <a:t>© Nokia 2016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89600" y="1200000"/>
            <a:ext cx="11078400" cy="26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60">
                <a:solidFill>
                  <a:schemeClr val="tx2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1"/>
          </p:nvPr>
        </p:nvSpPr>
        <p:spPr>
          <a:xfrm>
            <a:off x="556800" y="4080000"/>
            <a:ext cx="11078400" cy="210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80">
                <a:solidFill>
                  <a:schemeClr val="tx2"/>
                </a:solidFill>
              </a:defRPr>
            </a:lvl1pPr>
            <a:lvl2pPr>
              <a:defRPr sz="1980">
                <a:solidFill>
                  <a:schemeClr val="tx1"/>
                </a:solidFill>
              </a:defRPr>
            </a:lvl2pPr>
            <a:lvl3pPr marL="253440" indent="-253440">
              <a:defRPr sz="1980">
                <a:solidFill>
                  <a:schemeClr val="tx2"/>
                </a:solidFill>
              </a:defRPr>
            </a:lvl3pPr>
            <a:lvl4pPr>
              <a:defRPr sz="1980">
                <a:solidFill>
                  <a:schemeClr val="tx1"/>
                </a:solidFill>
              </a:defRPr>
            </a:lvl4pPr>
            <a:lvl5pPr>
              <a:defRPr sz="198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2 White - one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56800" y="787200"/>
            <a:ext cx="11078400" cy="412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67">
                <a:solidFill>
                  <a:schemeClr val="bg2"/>
                </a:solidFill>
                <a:latin typeface="+mj-lt"/>
              </a:defRPr>
            </a:lvl1pPr>
            <a:lvl2pPr>
              <a:defRPr sz="2667">
                <a:latin typeface="+mj-lt"/>
              </a:defRPr>
            </a:lvl2pPr>
            <a:lvl3pPr>
              <a:defRPr sz="2667">
                <a:latin typeface="+mj-lt"/>
              </a:defRPr>
            </a:lvl3pPr>
            <a:lvl4pPr>
              <a:defRPr sz="2667">
                <a:latin typeface="+mj-lt"/>
              </a:defRPr>
            </a:lvl4pPr>
            <a:lvl5pPr>
              <a:defRPr sz="2667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/>
          </p:nvPr>
        </p:nvSpPr>
        <p:spPr>
          <a:xfrm>
            <a:off x="556800" y="374400"/>
            <a:ext cx="11078400" cy="412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67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56800" y="1440000"/>
            <a:ext cx="11078400" cy="4747200"/>
          </a:xfrm>
          <a:prstGeom prst="rect">
            <a:avLst/>
          </a:prstGeom>
        </p:spPr>
        <p:txBody>
          <a:bodyPr lIns="0" tIns="0" rIns="0" bIns="0"/>
          <a:lstStyle>
            <a:lvl1pPr marL="307192" indent="-307192">
              <a:spcBef>
                <a:spcPts val="0"/>
              </a:spcBef>
              <a:spcAft>
                <a:spcPts val="800"/>
              </a:spcAft>
              <a:defRPr sz="2133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  <a:lvl2pPr marL="614385" indent="-307192">
              <a:spcBef>
                <a:spcPts val="0"/>
              </a:spcBef>
              <a:spcAft>
                <a:spcPts val="800"/>
              </a:spcAft>
              <a:defRPr sz="1867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2pPr>
            <a:lvl3pPr marL="921577">
              <a:spcBef>
                <a:spcPts val="0"/>
              </a:spcBef>
              <a:spcAft>
                <a:spcPts val="800"/>
              </a:spcAft>
              <a:defRPr sz="16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3pPr>
            <a:lvl4pPr marL="1228769">
              <a:spcBef>
                <a:spcPts val="0"/>
              </a:spcBef>
              <a:spcAft>
                <a:spcPts val="800"/>
              </a:spcAft>
              <a:defRPr sz="1333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4pPr>
            <a:lvl5pPr marL="1535962" indent="-304792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5pPr>
            <a:lvl6pPr marL="1843154" indent="-304792">
              <a:spcBef>
                <a:spcPts val="0"/>
              </a:spcBef>
              <a:spcAft>
                <a:spcPts val="800"/>
              </a:spcAft>
              <a:buFont typeface="Nokia Pure Text" panose="020B0503020202020204" pitchFamily="34" charset="0"/>
              <a:buChar char="‒"/>
              <a:defRPr sz="1067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2150346">
              <a:spcBef>
                <a:spcPts val="0"/>
              </a:spcBef>
              <a:spcAft>
                <a:spcPts val="800"/>
              </a:spcAft>
              <a:defRPr sz="933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2457539">
              <a:spcBef>
                <a:spcPts val="0"/>
              </a:spcBef>
              <a:spcAft>
                <a:spcPts val="800"/>
              </a:spcAft>
              <a:defRPr sz="8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Nokia Internal Use</a:t>
            </a:r>
          </a:p>
        </p:txBody>
      </p:sp>
    </p:spTree>
    <p:extLst>
      <p:ext uri="{BB962C8B-B14F-4D97-AF65-F5344CB8AC3E}">
        <p14:creationId xmlns:p14="http://schemas.microsoft.com/office/powerpoint/2010/main" val="400232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800"/>
              </a:spcAft>
              <a:defRPr baseline="0"/>
            </a:lvl1pPr>
            <a:lvl2pPr>
              <a:spcAft>
                <a:spcPts val="800"/>
              </a:spcAft>
              <a:defRPr/>
            </a:lvl2pPr>
            <a:lvl3pPr>
              <a:spcAft>
                <a:spcPts val="800"/>
              </a:spcAft>
              <a:defRPr/>
            </a:lvl3pPr>
            <a:lvl4pPr>
              <a:spcAft>
                <a:spcPts val="800"/>
              </a:spcAft>
              <a:defRPr/>
            </a:lvl4pPr>
            <a:lvl5pPr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7492" y="372333"/>
            <a:ext cx="10972800" cy="41571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557497" y="717054"/>
            <a:ext cx="10970200" cy="402167"/>
          </a:xfrm>
        </p:spPr>
        <p:txBody>
          <a:bodyPr/>
          <a:lstStyle>
            <a:lvl1pPr marL="0" indent="0">
              <a:buFont typeface="Arial"/>
              <a:buNone/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68717A"/>
                </a:solidFill>
                <a:cs typeface="Arial" charset="0"/>
              </a:rPr>
              <a:t>&lt;Change information classification in footer&gt;</a:t>
            </a:r>
          </a:p>
        </p:txBody>
      </p:sp>
    </p:spTree>
    <p:extLst>
      <p:ext uri="{BB962C8B-B14F-4D97-AF65-F5344CB8AC3E}">
        <p14:creationId xmlns:p14="http://schemas.microsoft.com/office/powerpoint/2010/main" val="303378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492" y="372333"/>
            <a:ext cx="10972800" cy="41571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/>
          </p:nvPr>
        </p:nvSpPr>
        <p:spPr>
          <a:xfrm>
            <a:off x="557497" y="717054"/>
            <a:ext cx="10970200" cy="402167"/>
          </a:xfrm>
        </p:spPr>
        <p:txBody>
          <a:bodyPr/>
          <a:lstStyle>
            <a:lvl1pPr marL="0" indent="0">
              <a:buFont typeface="Arial"/>
              <a:buNone/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565157" y="1449917"/>
            <a:ext cx="5376335" cy="3393016"/>
          </a:xfrm>
        </p:spPr>
        <p:txBody>
          <a:bodyPr/>
          <a:lstStyle>
            <a:lvl1pPr marL="0" indent="0">
              <a:spcAft>
                <a:spcPts val="800"/>
              </a:spcAft>
              <a:buFont typeface="Arial" pitchFamily="34" charset="0"/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44689" y="1449747"/>
            <a:ext cx="5376335" cy="3393016"/>
          </a:xfrm>
        </p:spPr>
        <p:txBody>
          <a:bodyPr/>
          <a:lstStyle>
            <a:lvl1pPr marL="0" indent="0">
              <a:spcAft>
                <a:spcPts val="800"/>
              </a:spcAft>
              <a:buNone/>
              <a:defRPr baseline="0"/>
            </a:lvl1pPr>
            <a:lvl2pPr marL="0" indent="0">
              <a:spcAft>
                <a:spcPts val="800"/>
              </a:spcAft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68717A"/>
                </a:solidFill>
                <a:cs typeface="Arial" charset="0"/>
              </a:rPr>
              <a:t>&lt;Change information classification in footer&gt;</a:t>
            </a:r>
          </a:p>
        </p:txBody>
      </p:sp>
    </p:spTree>
    <p:extLst>
      <p:ext uri="{BB962C8B-B14F-4D97-AF65-F5344CB8AC3E}">
        <p14:creationId xmlns:p14="http://schemas.microsoft.com/office/powerpoint/2010/main" val="382482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557497" y="717054"/>
            <a:ext cx="10970200" cy="402167"/>
          </a:xfrm>
        </p:spPr>
        <p:txBody>
          <a:bodyPr/>
          <a:lstStyle>
            <a:lvl1pPr marL="0" indent="0">
              <a:buFont typeface="Arial"/>
              <a:buNone/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68717A"/>
                </a:solidFill>
                <a:cs typeface="Arial" charset="0"/>
              </a:rPr>
              <a:t>&lt;Change information classification in footer&gt;</a:t>
            </a:r>
          </a:p>
        </p:txBody>
      </p:sp>
    </p:spTree>
    <p:extLst>
      <p:ext uri="{BB962C8B-B14F-4D97-AF65-F5344CB8AC3E}">
        <p14:creationId xmlns:p14="http://schemas.microsoft.com/office/powerpoint/2010/main" val="39071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ntent Bullet 2 Line Header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40376" y="1599966"/>
            <a:ext cx="11392605" cy="596900"/>
          </a:xfrm>
        </p:spPr>
        <p:txBody>
          <a:bodyPr>
            <a:noAutofit/>
          </a:bodyPr>
          <a:lstStyle>
            <a:lvl1pPr>
              <a:buNone/>
              <a:defRPr sz="1867" b="0" i="0">
                <a:latin typeface="Nokia Pure Headline"/>
                <a:cs typeface="Nokia Pure Headline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 flipH="1" flipV="1">
            <a:off x="260776" y="6682552"/>
            <a:ext cx="350913" cy="2117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37630" y="2106599"/>
            <a:ext cx="11395377" cy="4108468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467"/>
            </a:lvl1pPr>
            <a:lvl2pPr marL="318939" marR="0" indent="-126640" algn="l" defTabSz="33770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67"/>
            </a:lvl2pPr>
            <a:lvl3pPr marL="396329" indent="0">
              <a:buFontTx/>
              <a:buNone/>
              <a:defRPr sz="933"/>
            </a:lvl3pPr>
            <a:lvl4pPr>
              <a:defRPr sz="933"/>
            </a:lvl4pPr>
            <a:lvl5pPr>
              <a:defRPr sz="933"/>
            </a:lvl5pPr>
          </a:lstStyle>
          <a:p>
            <a:pPr lvl="0"/>
            <a:r>
              <a:rPr lang="fi-FI" dirty="0"/>
              <a:t>Content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31842" y="220213"/>
            <a:ext cx="11401167" cy="69360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with</a:t>
            </a:r>
            <a:br>
              <a:rPr lang="en-US" dirty="0"/>
            </a:br>
            <a:r>
              <a:rPr lang="en-US" dirty="0"/>
              <a:t>2 lines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0" y="6541123"/>
            <a:ext cx="431108" cy="326271"/>
          </a:xfrm>
          <a:prstGeom prst="rect">
            <a:avLst/>
          </a:prstGeom>
        </p:spPr>
        <p:txBody>
          <a:bodyPr vert="horz" lIns="67543" tIns="33771" rIns="67543" bIns="33771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b="0" i="0" kern="1200">
                <a:solidFill>
                  <a:srgbClr val="7F7F7F"/>
                </a:solidFill>
                <a:latin typeface="Nokia Pure Headline"/>
                <a:ea typeface="+mn-ea"/>
                <a:cs typeface="Nokia Pure Headlin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A75D771-9DA2-6F4B-9B30-3FBA260DAFD5}" type="slidenum">
              <a:rPr lang="en-US" sz="667" smtClean="0">
                <a:solidFill>
                  <a:srgbClr val="FFFFFF">
                    <a:lumMod val="65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67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310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halt_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 b="1">
                <a:solidFill>
                  <a:schemeClr val="tx2"/>
                </a:solidFill>
                <a:latin typeface="+mj-lt"/>
              </a:defRPr>
            </a:lvl1pPr>
            <a:lvl3pPr>
              <a:defRPr sz="1733"/>
            </a:lvl3pPr>
            <a:lvl4pPr>
              <a:defRPr sz="1733"/>
            </a:lvl4pPr>
            <a:lvl5pPr>
              <a:defRPr sz="1733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17149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7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8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56686" y="374652"/>
            <a:ext cx="1107863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558804" y="6449529"/>
            <a:ext cx="192617" cy="135422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8F6899A-D415-42EF-8DA6-7DD222ECF482}" type="slidenum">
              <a:rPr lang="en-GB" sz="880" smtClean="0">
                <a:solidFill>
                  <a:schemeClr val="tx2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sz="110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76302" y="6449529"/>
            <a:ext cx="2400301" cy="13542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>
              <a:defRPr/>
            </a:pPr>
            <a:r>
              <a:rPr lang="en-GB" sz="880" dirty="0">
                <a:solidFill>
                  <a:schemeClr val="tx2"/>
                </a:solidFill>
                <a:latin typeface="+mn-lt"/>
                <a:cs typeface="Arial" charset="0"/>
              </a:rPr>
              <a:t>© Nokia 2018</a:t>
            </a:r>
          </a:p>
        </p:txBody>
      </p:sp>
      <p:pic>
        <p:nvPicPr>
          <p:cNvPr id="1029" name="Picture 2"/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4569" y="6407151"/>
            <a:ext cx="920751" cy="15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44" r:id="rId4"/>
  </p:sldLayoutIdLst>
  <p:hf sldNum="0" hdr="0" dt="0"/>
  <p:txStyles>
    <p:titleStyle>
      <a:lvl1pPr algn="l" defTabSz="502920" rtl="0" eaLnBrk="1" fontAlgn="base" hangingPunct="1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502920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Nokia Pure Headline Light" pitchFamily="34" charset="0"/>
          <a:ea typeface="Nokia Pure Headline Ultra Light" pitchFamily="34" charset="0"/>
          <a:cs typeface="Arial" pitchFamily="34" charset="0"/>
        </a:defRPr>
      </a:lvl2pPr>
      <a:lvl3pPr algn="l" defTabSz="502920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Nokia Pure Headline Light" pitchFamily="34" charset="0"/>
          <a:ea typeface="Nokia Pure Headline Ultra Light" pitchFamily="34" charset="0"/>
          <a:cs typeface="Arial" pitchFamily="34" charset="0"/>
        </a:defRPr>
      </a:lvl3pPr>
      <a:lvl4pPr algn="l" defTabSz="502920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Nokia Pure Headline Light" pitchFamily="34" charset="0"/>
          <a:ea typeface="Nokia Pure Headline Ultra Light" pitchFamily="34" charset="0"/>
          <a:cs typeface="Arial" pitchFamily="34" charset="0"/>
        </a:defRPr>
      </a:lvl4pPr>
      <a:lvl5pPr algn="l" defTabSz="502920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Nokia Pure Headline Light" pitchFamily="34" charset="0"/>
          <a:ea typeface="Nokia Pure Headline Ultra Light" pitchFamily="34" charset="0"/>
          <a:cs typeface="Arial" pitchFamily="34" charset="0"/>
        </a:defRPr>
      </a:lvl5pPr>
      <a:lvl6pPr marL="502920" algn="l" defTabSz="50292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1005840" algn="l" defTabSz="50292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508760" algn="l" defTabSz="50292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2011680" algn="l" defTabSz="50292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53207" indent="-253207" algn="l" defTabSz="502920" rtl="0" eaLnBrk="1" fontAlgn="base" hangingPunct="1">
        <a:spcBef>
          <a:spcPct val="0"/>
        </a:spcBef>
        <a:spcAft>
          <a:spcPts val="660"/>
        </a:spcAft>
        <a:buFont typeface="Arial" pitchFamily="34" charset="0"/>
        <a:buChar char="•"/>
        <a:defRPr sz="352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504667" indent="-251460" algn="l" defTabSz="502920" rtl="0" eaLnBrk="1" fontAlgn="base" hangingPunct="1">
        <a:spcBef>
          <a:spcPct val="0"/>
        </a:spcBef>
        <a:spcAft>
          <a:spcPts val="660"/>
        </a:spcAft>
        <a:buFont typeface="Lucida Grande"/>
        <a:buChar char="-"/>
        <a:defRPr sz="308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752634" indent="-247968" algn="l" defTabSz="502920" rtl="0" eaLnBrk="1" fontAlgn="base" hangingPunct="1">
        <a:spcBef>
          <a:spcPct val="0"/>
        </a:spcBef>
        <a:spcAft>
          <a:spcPts val="660"/>
        </a:spcAft>
        <a:buFont typeface="Arial" pitchFamily="34" charset="0"/>
        <a:buChar char="•"/>
        <a:defRPr sz="264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1004094" indent="-251460" algn="l" defTabSz="502920" rtl="0" eaLnBrk="1" fontAlgn="base" hangingPunct="1">
        <a:spcBef>
          <a:spcPct val="0"/>
        </a:spcBef>
        <a:spcAft>
          <a:spcPts val="660"/>
        </a:spcAft>
        <a:buFont typeface="Lucida Grande"/>
        <a:buChar char="-"/>
        <a:defRPr sz="22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257300" indent="-253207" algn="l" defTabSz="502920" rtl="0" eaLnBrk="1" fontAlgn="base" hangingPunct="1">
        <a:spcBef>
          <a:spcPct val="0"/>
        </a:spcBef>
        <a:spcAft>
          <a:spcPts val="660"/>
        </a:spcAft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766060" indent="-251460" algn="l" defTabSz="502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502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502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502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26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2117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27" name="Object 2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Line 9"/>
          <p:cNvSpPr>
            <a:spLocks noChangeShapeType="1"/>
          </p:cNvSpPr>
          <p:nvPr/>
        </p:nvSpPr>
        <p:spPr bwMode="auto">
          <a:xfrm flipV="1">
            <a:off x="-239185" y="791633"/>
            <a:ext cx="12670369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anchor="ctr"/>
          <a:lstStyle/>
          <a:p>
            <a:pPr>
              <a:defRPr/>
            </a:pPr>
            <a:endParaRPr lang="en-GB" dirty="0">
              <a:solidFill>
                <a:srgbClr val="124191"/>
              </a:solidFill>
              <a:latin typeface="Arial"/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-239185" y="6553200"/>
            <a:ext cx="12670369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anchor="ctr"/>
          <a:lstStyle/>
          <a:p>
            <a:pPr>
              <a:defRPr/>
            </a:pPr>
            <a:endParaRPr lang="en-GB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1037" name="Line 9"/>
          <p:cNvSpPr>
            <a:spLocks noChangeShapeType="1"/>
          </p:cNvSpPr>
          <p:nvPr/>
        </p:nvSpPr>
        <p:spPr bwMode="auto">
          <a:xfrm flipV="1">
            <a:off x="-239185" y="1128184"/>
            <a:ext cx="12670369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anchor="ctr"/>
          <a:lstStyle/>
          <a:p>
            <a:pPr>
              <a:defRPr/>
            </a:pPr>
            <a:endParaRPr lang="en-GB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1038" name="Line 10"/>
          <p:cNvSpPr>
            <a:spLocks noChangeShapeType="1"/>
          </p:cNvSpPr>
          <p:nvPr/>
        </p:nvSpPr>
        <p:spPr bwMode="auto">
          <a:xfrm flipH="1">
            <a:off x="-239185" y="1456267"/>
            <a:ext cx="12670369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anchor="ctr"/>
          <a:lstStyle/>
          <a:p>
            <a:pPr>
              <a:defRPr/>
            </a:pPr>
            <a:endParaRPr lang="en-GB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1039" name="Line 12"/>
          <p:cNvSpPr>
            <a:spLocks noChangeShapeType="1"/>
          </p:cNvSpPr>
          <p:nvPr/>
        </p:nvSpPr>
        <p:spPr bwMode="auto">
          <a:xfrm flipV="1">
            <a:off x="-239185" y="6220884"/>
            <a:ext cx="12670369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anchor="ctr"/>
          <a:lstStyle/>
          <a:p>
            <a:pPr>
              <a:defRPr/>
            </a:pPr>
            <a:endParaRPr lang="en-GB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1040" name="Line 13"/>
          <p:cNvSpPr>
            <a:spLocks noChangeShapeType="1"/>
          </p:cNvSpPr>
          <p:nvPr/>
        </p:nvSpPr>
        <p:spPr bwMode="auto">
          <a:xfrm flipH="1" flipV="1">
            <a:off x="-239185" y="5867400"/>
            <a:ext cx="12670369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anchor="ctr"/>
          <a:lstStyle/>
          <a:p>
            <a:pPr>
              <a:defRPr/>
            </a:pPr>
            <a:endParaRPr lang="en-GB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1041" name="Line 14"/>
          <p:cNvSpPr>
            <a:spLocks noChangeShapeType="1"/>
          </p:cNvSpPr>
          <p:nvPr/>
        </p:nvSpPr>
        <p:spPr bwMode="auto">
          <a:xfrm>
            <a:off x="-239185" y="374651"/>
            <a:ext cx="12670369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anchor="ctr"/>
          <a:lstStyle/>
          <a:p>
            <a:pPr>
              <a:defRPr/>
            </a:pPr>
            <a:endParaRPr lang="en-GB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1042" name="Line 15"/>
          <p:cNvSpPr>
            <a:spLocks noChangeShapeType="1"/>
          </p:cNvSpPr>
          <p:nvPr/>
        </p:nvSpPr>
        <p:spPr bwMode="auto">
          <a:xfrm flipH="1">
            <a:off x="556684" y="-196851"/>
            <a:ext cx="0" cy="7344835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anchor="ctr"/>
          <a:lstStyle/>
          <a:p>
            <a:pPr>
              <a:defRPr/>
            </a:pPr>
            <a:endParaRPr lang="en-GB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1043" name="Line 17"/>
          <p:cNvSpPr>
            <a:spLocks noChangeShapeType="1"/>
          </p:cNvSpPr>
          <p:nvPr/>
        </p:nvSpPr>
        <p:spPr bwMode="auto">
          <a:xfrm>
            <a:off x="11542184" y="-196851"/>
            <a:ext cx="0" cy="7344835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anchor="ctr"/>
          <a:lstStyle/>
          <a:p>
            <a:pPr>
              <a:defRPr/>
            </a:pPr>
            <a:endParaRPr lang="en-GB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556684" y="372533"/>
            <a:ext cx="10972800" cy="41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6684" y="1452034"/>
            <a:ext cx="10972800" cy="4409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" name="AutoShape 57"/>
          <p:cNvSpPr>
            <a:spLocks noChangeArrowheads="1"/>
          </p:cNvSpPr>
          <p:nvPr/>
        </p:nvSpPr>
        <p:spPr bwMode="auto">
          <a:xfrm>
            <a:off x="1966393" y="6944787"/>
            <a:ext cx="383116" cy="17991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24000" tIns="336000" rIns="24000" bIns="0"/>
          <a:lstStyle/>
          <a:p>
            <a:pPr defTabSz="804313" eaLnBrk="0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r>
              <a:rPr lang="en-GB" sz="667" b="1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R 18 </a:t>
            </a:r>
            <a:br>
              <a:rPr lang="en-GB" sz="667" b="1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</a:br>
            <a:r>
              <a:rPr lang="en-GB" sz="667" b="1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G 65 </a:t>
            </a:r>
            <a:br>
              <a:rPr lang="en-GB" sz="667" b="1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</a:br>
            <a:r>
              <a:rPr lang="en-GB" sz="667" b="1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B 145</a:t>
            </a:r>
          </a:p>
        </p:txBody>
      </p:sp>
      <p:sp>
        <p:nvSpPr>
          <p:cNvPr id="43" name="AutoShape 58"/>
          <p:cNvSpPr>
            <a:spLocks noChangeArrowheads="1"/>
          </p:cNvSpPr>
          <p:nvPr/>
        </p:nvSpPr>
        <p:spPr bwMode="auto">
          <a:xfrm>
            <a:off x="2446867" y="6944787"/>
            <a:ext cx="383119" cy="17991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lIns="24000" tIns="336000" rIns="24000" bIns="0"/>
          <a:lstStyle/>
          <a:p>
            <a:pPr defTabSz="804313" eaLnBrk="0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r>
              <a:rPr lang="en-GB" sz="667" b="1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R 0 </a:t>
            </a:r>
            <a:br>
              <a:rPr lang="en-GB" sz="667" b="1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</a:br>
            <a:r>
              <a:rPr lang="en-GB" sz="667" b="1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G 201 </a:t>
            </a:r>
            <a:br>
              <a:rPr lang="en-GB" sz="667" b="1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</a:br>
            <a:r>
              <a:rPr lang="en-GB" sz="667" b="1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B 255</a:t>
            </a:r>
          </a:p>
        </p:txBody>
      </p:sp>
      <p:sp>
        <p:nvSpPr>
          <p:cNvPr id="44" name="AutoShape 59"/>
          <p:cNvSpPr>
            <a:spLocks noChangeArrowheads="1"/>
          </p:cNvSpPr>
          <p:nvPr/>
        </p:nvSpPr>
        <p:spPr bwMode="auto">
          <a:xfrm>
            <a:off x="2927357" y="6944787"/>
            <a:ext cx="383116" cy="179916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noFill/>
            <a:round/>
            <a:headEnd/>
            <a:tailEnd/>
          </a:ln>
          <a:effectLst/>
        </p:spPr>
        <p:txBody>
          <a:bodyPr lIns="24000" tIns="336000" rIns="24000" bIns="0"/>
          <a:lstStyle/>
          <a:p>
            <a:pPr defTabSz="806176" eaLnBrk="0" fontAlgn="auto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r>
              <a:rPr lang="en-US" sz="667" b="1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R 104</a:t>
            </a:r>
            <a:br>
              <a:rPr lang="en-US" sz="667" b="1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</a:br>
            <a:r>
              <a:rPr lang="en-US" sz="667" b="1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G 113</a:t>
            </a:r>
            <a:br>
              <a:rPr lang="en-US" sz="667" b="1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</a:br>
            <a:r>
              <a:rPr lang="en-US" sz="667" b="1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B 122</a:t>
            </a:r>
          </a:p>
        </p:txBody>
      </p:sp>
      <p:sp>
        <p:nvSpPr>
          <p:cNvPr id="45" name="AutoShape 64"/>
          <p:cNvSpPr>
            <a:spLocks noChangeArrowheads="1"/>
          </p:cNvSpPr>
          <p:nvPr/>
        </p:nvSpPr>
        <p:spPr bwMode="auto">
          <a:xfrm>
            <a:off x="3888325" y="6944787"/>
            <a:ext cx="383116" cy="179916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lIns="24000" tIns="336000" rIns="24000" bIns="0"/>
          <a:lstStyle/>
          <a:p>
            <a:pPr defTabSz="804313" eaLnBrk="0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r>
              <a:rPr lang="en-GB" sz="667" b="1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R 216</a:t>
            </a:r>
            <a:br>
              <a:rPr lang="en-GB" sz="667" b="1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</a:br>
            <a:r>
              <a:rPr lang="en-GB" sz="667" b="1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G 217</a:t>
            </a:r>
            <a:br>
              <a:rPr lang="en-GB" sz="667" b="1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</a:br>
            <a:r>
              <a:rPr lang="en-GB" sz="667" b="1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B 218</a:t>
            </a:r>
          </a:p>
        </p:txBody>
      </p:sp>
      <p:sp>
        <p:nvSpPr>
          <p:cNvPr id="46" name="AutoShape 65"/>
          <p:cNvSpPr>
            <a:spLocks noChangeArrowheads="1"/>
          </p:cNvSpPr>
          <p:nvPr/>
        </p:nvSpPr>
        <p:spPr bwMode="auto">
          <a:xfrm>
            <a:off x="3407834" y="6944787"/>
            <a:ext cx="383119" cy="179916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lIns="24000" tIns="336000" rIns="24000" bIns="0"/>
          <a:lstStyle/>
          <a:p>
            <a:pPr defTabSz="804313" eaLnBrk="0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r>
              <a:rPr lang="en-GB" sz="667" b="1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R 168</a:t>
            </a:r>
            <a:br>
              <a:rPr lang="en-GB" sz="667" b="1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</a:br>
            <a:r>
              <a:rPr lang="en-GB" sz="667" b="1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G 187</a:t>
            </a:r>
            <a:br>
              <a:rPr lang="en-GB" sz="667" b="1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</a:br>
            <a:r>
              <a:rPr lang="en-GB" sz="667" b="1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B 192</a:t>
            </a:r>
          </a:p>
        </p:txBody>
      </p:sp>
      <p:sp>
        <p:nvSpPr>
          <p:cNvPr id="47" name="Rectangle 68"/>
          <p:cNvSpPr>
            <a:spLocks noChangeArrowheads="1"/>
          </p:cNvSpPr>
          <p:nvPr/>
        </p:nvSpPr>
        <p:spPr bwMode="auto">
          <a:xfrm>
            <a:off x="863599" y="6944787"/>
            <a:ext cx="1056219" cy="17991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24000" tIns="0" rIns="48000" bIns="0" anchor="ctr"/>
          <a:lstStyle/>
          <a:p>
            <a:pPr algn="r" defTabSz="804313" eaLnBrk="0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r>
              <a:rPr lang="en-GB" sz="667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and </a:t>
            </a:r>
            <a:r>
              <a:rPr lang="en-GB" sz="667" b="1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background</a:t>
            </a:r>
            <a:r>
              <a:rPr lang="en-GB" sz="667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colors:</a:t>
            </a:r>
          </a:p>
        </p:txBody>
      </p:sp>
      <p:sp>
        <p:nvSpPr>
          <p:cNvPr id="48" name="AutoShape 57"/>
          <p:cNvSpPr>
            <a:spLocks noChangeArrowheads="1"/>
          </p:cNvSpPr>
          <p:nvPr/>
        </p:nvSpPr>
        <p:spPr bwMode="auto">
          <a:xfrm>
            <a:off x="1966393" y="6944787"/>
            <a:ext cx="383116" cy="179916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24000" tIns="336000" rIns="24000" bIns="0"/>
          <a:lstStyle/>
          <a:p>
            <a:pPr defTabSz="804313" eaLnBrk="0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endParaRPr lang="en-US" sz="667" b="1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9" name="AutoShape 58"/>
          <p:cNvSpPr>
            <a:spLocks noChangeArrowheads="1"/>
          </p:cNvSpPr>
          <p:nvPr/>
        </p:nvSpPr>
        <p:spPr bwMode="auto">
          <a:xfrm>
            <a:off x="2446867" y="6944787"/>
            <a:ext cx="383119" cy="17991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24000" tIns="336000" rIns="24000" bIns="0"/>
          <a:lstStyle/>
          <a:p>
            <a:pPr defTabSz="804313" eaLnBrk="0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endParaRPr lang="en-US" sz="667" b="1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50" name="AutoShape 59"/>
          <p:cNvSpPr>
            <a:spLocks noChangeArrowheads="1"/>
          </p:cNvSpPr>
          <p:nvPr/>
        </p:nvSpPr>
        <p:spPr bwMode="auto">
          <a:xfrm>
            <a:off x="2927357" y="6944787"/>
            <a:ext cx="383116" cy="179916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lIns="24000" tIns="336000" rIns="24000" bIns="0"/>
          <a:lstStyle/>
          <a:p>
            <a:pPr defTabSz="806176" eaLnBrk="0" fontAlgn="auto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endParaRPr lang="en-US" sz="667" b="1" dirty="0">
              <a:solidFill>
                <a:srgbClr val="FFFFFF"/>
              </a:solidFill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Rectangle 68"/>
          <p:cNvSpPr>
            <a:spLocks noChangeArrowheads="1"/>
          </p:cNvSpPr>
          <p:nvPr/>
        </p:nvSpPr>
        <p:spPr bwMode="auto">
          <a:xfrm>
            <a:off x="863599" y="6944787"/>
            <a:ext cx="1056219" cy="17991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24000" tIns="0" rIns="48000" bIns="0" anchor="ctr"/>
          <a:lstStyle/>
          <a:p>
            <a:pPr algn="r" defTabSz="804313" eaLnBrk="0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endParaRPr lang="en-GB" sz="667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Slide Number Placeholder 5"/>
          <p:cNvSpPr txBox="1">
            <a:spLocks/>
          </p:cNvSpPr>
          <p:nvPr/>
        </p:nvSpPr>
        <p:spPr>
          <a:xfrm>
            <a:off x="577852" y="6191251"/>
            <a:ext cx="192616" cy="18414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9182688-34E5-4CE3-92E4-C88AA8BD9750}" type="slidenum">
              <a:rPr lang="en-US" sz="1067" smtClean="0">
                <a:solidFill>
                  <a:srgbClr val="68717A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1333" dirty="0">
              <a:solidFill>
                <a:srgbClr val="68717A"/>
              </a:solidFill>
              <a:cs typeface="Arial" panose="020B0604020202020204" pitchFamily="34" charset="0"/>
            </a:endParaRPr>
          </a:p>
        </p:txBody>
      </p:sp>
      <p:pic>
        <p:nvPicPr>
          <p:cNvPr id="1050" name="Picture 1"/>
          <p:cNvPicPr>
            <a:picLocks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2969" y="6229355"/>
            <a:ext cx="935567" cy="15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88591" y="6191255"/>
            <a:ext cx="8104716" cy="1642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en-US" sz="1067" dirty="0">
                <a:solidFill>
                  <a:srgbClr val="68717A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Nokia 2017</a:t>
            </a:r>
          </a:p>
        </p:txBody>
      </p:sp>
      <p:sp>
        <p:nvSpPr>
          <p:cNvPr id="31" name="Footer Placeholder 29"/>
          <p:cNvSpPr>
            <a:spLocks noGrp="1"/>
          </p:cNvSpPr>
          <p:nvPr>
            <p:ph type="ftr" sz="quarter" idx="3"/>
          </p:nvPr>
        </p:nvSpPr>
        <p:spPr>
          <a:xfrm>
            <a:off x="576005" y="6385767"/>
            <a:ext cx="8107200" cy="163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l"/>
            <a:r>
              <a:rPr lang="en-US" dirty="0">
                <a:solidFill>
                  <a:srgbClr val="68717A"/>
                </a:solidFill>
                <a:cs typeface="Arial" charset="0"/>
              </a:rPr>
              <a:t>&lt;Change information classification in footer&gt;</a:t>
            </a:r>
          </a:p>
        </p:txBody>
      </p:sp>
    </p:spTree>
    <p:extLst>
      <p:ext uri="{BB962C8B-B14F-4D97-AF65-F5344CB8AC3E}">
        <p14:creationId xmlns:p14="http://schemas.microsoft.com/office/powerpoint/2010/main" val="166015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2" r:id="rId4"/>
    <p:sldLayoutId id="2147483843" r:id="rId5"/>
  </p:sldLayoutIdLst>
  <p:hf sldNum="0" hdr="0" dt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ヒラギノ角ゴ Pro W3" charset="0"/>
          <a:cs typeface="Arial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306910" indent="-306910" algn="l" defTabSz="609585" rtl="0" eaLnBrk="1" fontAlgn="base" hangingPunct="1">
        <a:spcBef>
          <a:spcPct val="0"/>
        </a:spcBef>
        <a:spcAft>
          <a:spcPts val="800"/>
        </a:spcAft>
        <a:buFont typeface="Arial" charset="0"/>
        <a:buChar char="•"/>
        <a:defRPr sz="4267" kern="1200">
          <a:solidFill>
            <a:schemeClr val="bg2"/>
          </a:solidFill>
          <a:latin typeface="+mn-lt"/>
          <a:ea typeface="ヒラギノ角ゴ Pro W3" charset="0"/>
          <a:cs typeface="ヒラギノ角ゴ Pro W3" charset="0"/>
        </a:defRPr>
      </a:lvl1pPr>
      <a:lvl2pPr marL="611702" indent="-304792" algn="l" defTabSz="609585" rtl="0" eaLnBrk="1" fontAlgn="base" hangingPunct="1">
        <a:spcBef>
          <a:spcPct val="0"/>
        </a:spcBef>
        <a:spcAft>
          <a:spcPts val="800"/>
        </a:spcAft>
        <a:buFont typeface="Lucida Grande"/>
        <a:buChar char="-"/>
        <a:defRPr sz="3733" kern="1200">
          <a:solidFill>
            <a:schemeClr val="bg2"/>
          </a:solidFill>
          <a:latin typeface="+mn-lt"/>
          <a:ea typeface="ヒラギノ角ゴ Pro W3" charset="0"/>
          <a:cs typeface="ヒラギノ角ゴ Pro W3"/>
        </a:defRPr>
      </a:lvl2pPr>
      <a:lvl3pPr marL="912261" indent="-300559" algn="l" defTabSz="609585" rtl="0" eaLnBrk="1" fontAlgn="base" hangingPunct="1">
        <a:spcBef>
          <a:spcPct val="0"/>
        </a:spcBef>
        <a:spcAft>
          <a:spcPts val="800"/>
        </a:spcAft>
        <a:buFont typeface="Arial" charset="0"/>
        <a:buChar char="•"/>
        <a:defRPr sz="3200" kern="1200">
          <a:solidFill>
            <a:schemeClr val="bg2"/>
          </a:solidFill>
          <a:latin typeface="+mn-lt"/>
          <a:ea typeface="ヒラギノ角ゴ Pro W3" charset="0"/>
          <a:cs typeface="ヒラギノ角ゴ Pro W3"/>
        </a:defRPr>
      </a:lvl3pPr>
      <a:lvl4pPr marL="1217054" indent="-304792" algn="l" defTabSz="609585" rtl="0" eaLnBrk="1" fontAlgn="base" hangingPunct="1">
        <a:spcBef>
          <a:spcPct val="0"/>
        </a:spcBef>
        <a:spcAft>
          <a:spcPts val="800"/>
        </a:spcAft>
        <a:buFont typeface="Lucida Grande"/>
        <a:buChar char="-"/>
        <a:defRPr sz="2667" kern="1200">
          <a:solidFill>
            <a:schemeClr val="bg2"/>
          </a:solidFill>
          <a:latin typeface="+mn-lt"/>
          <a:ea typeface="ヒラギノ角ゴ Pro W3" charset="0"/>
          <a:cs typeface="ヒラギノ角ゴ Pro W3"/>
        </a:defRPr>
      </a:lvl4pPr>
      <a:lvl5pPr marL="1523962" indent="-306910" algn="l" defTabSz="609585" rtl="0" eaLnBrk="1" fontAlgn="base" hangingPunct="1">
        <a:spcBef>
          <a:spcPct val="0"/>
        </a:spcBef>
        <a:spcAft>
          <a:spcPts val="800"/>
        </a:spcAft>
        <a:buFont typeface="Arial" charset="0"/>
        <a:buChar char="•"/>
        <a:defRPr sz="2667" kern="1200">
          <a:solidFill>
            <a:schemeClr val="bg2"/>
          </a:solidFill>
          <a:latin typeface="+mn-lt"/>
          <a:ea typeface="ヒラギノ角ゴ Pro W3" charset="0"/>
          <a:cs typeface="ヒラギノ角ゴ Pro W3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4"/>
          <a:stretch/>
        </p:blipFill>
        <p:spPr>
          <a:xfrm>
            <a:off x="0" y="0"/>
            <a:ext cx="1221385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FDA97F5-B3C3-416E-9F44-4E18FBBC4011}"/>
              </a:ext>
            </a:extLst>
          </p:cNvPr>
          <p:cNvSpPr/>
          <p:nvPr/>
        </p:nvSpPr>
        <p:spPr>
          <a:xfrm>
            <a:off x="6442362" y="1014690"/>
            <a:ext cx="5237017" cy="52891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tIns="108000" rIns="162000" bIns="108000"/>
          <a:lstStyle/>
          <a:p>
            <a:pPr defTabSz="457178">
              <a:spcAft>
                <a:spcPts val="225"/>
              </a:spcAft>
              <a:defRPr/>
            </a:pPr>
            <a:r>
              <a:rPr lang="en-US" b="1" dirty="0">
                <a:solidFill>
                  <a:srgbClr val="001135"/>
                </a:solidFill>
                <a:latin typeface="Nokia Pure Text Light"/>
                <a:cs typeface="Arial" panose="020B0604020202020204" pitchFamily="34" charset="0"/>
              </a:rPr>
              <a:t>In Canada:</a:t>
            </a:r>
          </a:p>
          <a:p>
            <a:pPr defTabSz="457178">
              <a:spcAft>
                <a:spcPts val="225"/>
              </a:spcAft>
              <a:defRPr/>
            </a:pPr>
            <a:endParaRPr lang="en-US" dirty="0">
              <a:solidFill>
                <a:srgbClr val="001135"/>
              </a:solidFill>
              <a:latin typeface="Nokia Pure Text Light"/>
              <a:cs typeface="Arial" panose="020B0604020202020204" pitchFamily="34" charset="0"/>
            </a:endParaRPr>
          </a:p>
          <a:p>
            <a:pPr defTabSz="457178">
              <a:spcAft>
                <a:spcPts val="225"/>
              </a:spcAft>
              <a:defRPr/>
            </a:pPr>
            <a:endParaRPr lang="en-US" dirty="0">
              <a:solidFill>
                <a:srgbClr val="001135"/>
              </a:solidFill>
              <a:latin typeface="Nokia Pure Text Light"/>
              <a:cs typeface="Arial" panose="020B0604020202020204" pitchFamily="34" charset="0"/>
            </a:endParaRPr>
          </a:p>
          <a:p>
            <a:pPr defTabSz="457178">
              <a:spcAft>
                <a:spcPts val="225"/>
              </a:spcAft>
              <a:defRPr/>
            </a:pPr>
            <a:endParaRPr lang="en-US" dirty="0">
              <a:solidFill>
                <a:srgbClr val="001135"/>
              </a:solidFill>
              <a:latin typeface="Nokia Pure Text Light"/>
              <a:cs typeface="Arial" panose="020B0604020202020204" pitchFamily="34" charset="0"/>
            </a:endParaRPr>
          </a:p>
          <a:p>
            <a:pPr defTabSz="457178">
              <a:spcAft>
                <a:spcPts val="225"/>
              </a:spcAft>
              <a:defRPr/>
            </a:pPr>
            <a:endParaRPr lang="en-US" dirty="0">
              <a:solidFill>
                <a:srgbClr val="001135"/>
              </a:solidFill>
              <a:latin typeface="Nokia Pure Text Light"/>
              <a:cs typeface="Arial" panose="020B0604020202020204" pitchFamily="34" charset="0"/>
            </a:endParaRPr>
          </a:p>
          <a:p>
            <a:pPr defTabSz="457178">
              <a:spcAft>
                <a:spcPts val="225"/>
              </a:spcAft>
              <a:defRPr/>
            </a:pPr>
            <a:endParaRPr lang="en-US" dirty="0">
              <a:solidFill>
                <a:srgbClr val="001135"/>
              </a:solidFill>
              <a:latin typeface="Nokia Pure Text Light"/>
              <a:cs typeface="Arial" panose="020B0604020202020204" pitchFamily="34" charset="0"/>
            </a:endParaRPr>
          </a:p>
          <a:p>
            <a:pPr defTabSz="457178">
              <a:spcAft>
                <a:spcPts val="225"/>
              </a:spcAft>
              <a:defRPr/>
            </a:pPr>
            <a:r>
              <a:rPr lang="en-US" dirty="0">
                <a:solidFill>
                  <a:srgbClr val="001135"/>
                </a:solidFill>
                <a:cs typeface="Arial" panose="020B0604020202020204" pitchFamily="34" charset="0"/>
              </a:rPr>
              <a:t>~$1.5B investment in R&amp;D over the past 5 years</a:t>
            </a:r>
          </a:p>
          <a:p>
            <a:pPr defTabSz="457178">
              <a:spcAft>
                <a:spcPts val="225"/>
              </a:spcAft>
              <a:defRPr/>
            </a:pP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  <a:p>
            <a:pPr defTabSz="457178">
              <a:spcAft>
                <a:spcPts val="225"/>
              </a:spcAft>
              <a:defRPr/>
            </a:pP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  <a:p>
            <a:pPr defTabSz="457178">
              <a:spcAft>
                <a:spcPts val="225"/>
              </a:spcAft>
              <a:defRPr/>
            </a:pPr>
            <a:r>
              <a:rPr lang="en-US" b="1" dirty="0">
                <a:solidFill>
                  <a:srgbClr val="001135"/>
                </a:solidFill>
                <a:cs typeface="Arial" panose="020B0604020202020204" pitchFamily="34" charset="0"/>
              </a:rPr>
              <a:t>In Ottawa:  </a:t>
            </a:r>
            <a:r>
              <a:rPr lang="en-US" dirty="0">
                <a:solidFill>
                  <a:srgbClr val="001135"/>
                </a:solidFill>
                <a:cs typeface="Arial" panose="020B0604020202020204" pitchFamily="34" charset="0"/>
              </a:rPr>
              <a:t>Nokia’s Kanata campus, March Road</a:t>
            </a:r>
          </a:p>
          <a:p>
            <a:pPr defTabSz="457178">
              <a:spcAft>
                <a:spcPts val="225"/>
              </a:spcAft>
              <a:tabLst>
                <a:tab pos="2397125" algn="l"/>
              </a:tabLst>
              <a:defRPr/>
            </a:pPr>
            <a:r>
              <a:rPr lang="en-US" dirty="0">
                <a:solidFill>
                  <a:srgbClr val="001135"/>
                </a:solidFill>
                <a:cs typeface="Arial" panose="020B0604020202020204" pitchFamily="34" charset="0"/>
              </a:rPr>
              <a:t>Employees:	2,300</a:t>
            </a:r>
          </a:p>
          <a:p>
            <a:pPr defTabSz="457178">
              <a:spcAft>
                <a:spcPts val="225"/>
              </a:spcAft>
              <a:tabLst>
                <a:tab pos="2397125" algn="l"/>
              </a:tabLst>
              <a:defRPr/>
            </a:pPr>
            <a:r>
              <a:rPr lang="en-US" dirty="0">
                <a:solidFill>
                  <a:srgbClr val="001135"/>
                </a:solidFill>
                <a:cs typeface="Arial" panose="020B0604020202020204" pitchFamily="34" charset="0"/>
              </a:rPr>
              <a:t>Office space: 	52,200 m</a:t>
            </a:r>
            <a:r>
              <a:rPr lang="en-US" baseline="30000" dirty="0">
                <a:solidFill>
                  <a:srgbClr val="001135"/>
                </a:solidFill>
                <a:cs typeface="Arial" panose="020B0604020202020204" pitchFamily="34" charset="0"/>
              </a:rPr>
              <a:t>2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  <a:p>
            <a:pPr defTabSz="457178">
              <a:spcAft>
                <a:spcPts val="225"/>
              </a:spcAft>
              <a:tabLst>
                <a:tab pos="2397125" algn="l"/>
              </a:tabLst>
              <a:defRPr/>
            </a:pPr>
            <a:endParaRPr lang="en-US" sz="1200" dirty="0">
              <a:solidFill>
                <a:srgbClr val="001135"/>
              </a:solidFill>
              <a:cs typeface="Arial" panose="020B0604020202020204" pitchFamily="34" charset="0"/>
            </a:endParaRPr>
          </a:p>
          <a:p>
            <a:pPr defTabSz="457178">
              <a:spcAft>
                <a:spcPts val="225"/>
              </a:spcAft>
              <a:defRPr/>
            </a:pPr>
            <a:r>
              <a:rPr lang="en-US" sz="1600" dirty="0">
                <a:solidFill>
                  <a:srgbClr val="001135"/>
                </a:solidFill>
                <a:cs typeface="Arial" panose="020B0604020202020204" pitchFamily="34" charset="0"/>
              </a:rPr>
              <a:t>Global motherhouse for Optical Networking &amp; Cybersecurity</a:t>
            </a:r>
          </a:p>
          <a:p>
            <a:pPr defTabSz="457178">
              <a:spcAft>
                <a:spcPts val="225"/>
              </a:spcAft>
              <a:defRPr/>
            </a:pPr>
            <a:r>
              <a:rPr lang="en-US" sz="1600" dirty="0">
                <a:solidFill>
                  <a:srgbClr val="001135"/>
                </a:solidFill>
                <a:cs typeface="Arial" panose="020B0604020202020204" pitchFamily="34" charset="0"/>
              </a:rPr>
              <a:t>#2 global R&amp;D </a:t>
            </a:r>
            <a:r>
              <a:rPr lang="en-US" sz="1600" dirty="0" err="1">
                <a:solidFill>
                  <a:srgbClr val="001135"/>
                </a:solidFill>
                <a:cs typeface="Arial" panose="020B0604020202020204" pitchFamily="34" charset="0"/>
              </a:rPr>
              <a:t>centre</a:t>
            </a:r>
            <a:r>
              <a:rPr lang="en-US" sz="1600" dirty="0">
                <a:solidFill>
                  <a:srgbClr val="001135"/>
                </a:solidFill>
                <a:cs typeface="Arial" panose="020B0604020202020204" pitchFamily="34" charset="0"/>
              </a:rPr>
              <a:t> for IP networks</a:t>
            </a:r>
          </a:p>
          <a:p>
            <a:pPr defTabSz="457178">
              <a:spcAft>
                <a:spcPts val="225"/>
              </a:spcAft>
              <a:defRPr/>
            </a:pPr>
            <a:r>
              <a:rPr lang="en-US" sz="1600" dirty="0">
                <a:solidFill>
                  <a:srgbClr val="001135"/>
                </a:solidFill>
                <a:cs typeface="Arial" panose="020B0604020202020204" pitchFamily="34" charset="0"/>
              </a:rPr>
              <a:t>Mobile networks</a:t>
            </a:r>
          </a:p>
          <a:p>
            <a:pPr defTabSz="457178">
              <a:spcAft>
                <a:spcPts val="225"/>
              </a:spcAft>
              <a:defRPr/>
            </a:pPr>
            <a:r>
              <a:rPr lang="en-US" sz="1600" dirty="0">
                <a:solidFill>
                  <a:srgbClr val="001135"/>
                </a:solidFill>
                <a:cs typeface="Arial" panose="020B0604020202020204" pitchFamily="34" charset="0"/>
              </a:rPr>
              <a:t>Fixed network access</a:t>
            </a:r>
          </a:p>
          <a:p>
            <a:pPr defTabSz="457178">
              <a:spcAft>
                <a:spcPts val="225"/>
              </a:spcAft>
              <a:defRPr/>
            </a:pP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  <a:p>
            <a:pPr defTabSz="457178">
              <a:spcAft>
                <a:spcPts val="225"/>
              </a:spcAft>
              <a:defRPr/>
            </a:pP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  <a:p>
            <a:pPr defTabSz="457178">
              <a:spcAft>
                <a:spcPts val="225"/>
              </a:spcAft>
              <a:defRPr/>
            </a:pPr>
            <a:endParaRPr lang="en-US" dirty="0">
              <a:solidFill>
                <a:srgbClr val="001135"/>
              </a:solidFill>
              <a:latin typeface="Nokia Pure Text Light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494C5E-19D4-4549-A462-E04BBDFC4CCC}"/>
              </a:ext>
            </a:extLst>
          </p:cNvPr>
          <p:cNvSpPr txBox="1"/>
          <p:nvPr/>
        </p:nvSpPr>
        <p:spPr>
          <a:xfrm>
            <a:off x="1579418" y="193963"/>
            <a:ext cx="9101384" cy="699404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sz="3600" dirty="0">
                <a:solidFill>
                  <a:srgbClr val="124191"/>
                </a:solidFill>
                <a:latin typeface="Nokia Pure Headline Ultra Light" panose="020B0204040602060303" pitchFamily="34" charset="0"/>
                <a:ea typeface="Nokia Pure Text" panose="020B0503020202020204" pitchFamily="34" charset="0"/>
                <a:cs typeface="Nokia Pure Headline Light"/>
              </a:rPr>
              <a:t>We create the technology to connect the world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A593AF-148B-43DD-826C-A2A9CED739F4}"/>
              </a:ext>
            </a:extLst>
          </p:cNvPr>
          <p:cNvSpPr/>
          <p:nvPr/>
        </p:nvSpPr>
        <p:spPr>
          <a:xfrm>
            <a:off x="582227" y="1011382"/>
            <a:ext cx="5458358" cy="52924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/>
          <a:lstStyle/>
          <a:p>
            <a:pPr defTabSz="457178">
              <a:defRPr/>
            </a:pPr>
            <a:r>
              <a:rPr lang="en-US" b="1" dirty="0">
                <a:solidFill>
                  <a:srgbClr val="FFFFFF"/>
                </a:solidFill>
                <a:latin typeface="Nokia Pure Headline Light"/>
                <a:cs typeface="Arial" panose="020B0604020202020204" pitchFamily="34" charset="0"/>
              </a:rPr>
              <a:t>Global leader in connectivity solutions </a:t>
            </a:r>
            <a:br>
              <a:rPr lang="en-US" b="1" dirty="0">
                <a:solidFill>
                  <a:srgbClr val="FFFFFF"/>
                </a:solidFill>
                <a:latin typeface="Nokia Pure Headline Light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FFFFFF"/>
                </a:solidFill>
                <a:latin typeface="Nokia Pure Headline Light"/>
                <a:cs typeface="Arial" panose="020B0604020202020204" pitchFamily="34" charset="0"/>
              </a:rPr>
              <a:t>for telecom services providers and enterprises</a:t>
            </a:r>
          </a:p>
          <a:p>
            <a:pPr defTabSz="457178">
              <a:defRPr/>
            </a:pPr>
            <a:endParaRPr lang="en-US" dirty="0">
              <a:solidFill>
                <a:srgbClr val="FFFFFF"/>
              </a:solidFill>
              <a:latin typeface="Nokia Pure Headline Light"/>
              <a:cs typeface="Arial" panose="020B0604020202020204" pitchFamily="34" charset="0"/>
            </a:endParaRPr>
          </a:p>
          <a:p>
            <a:pPr defTabSz="457178">
              <a:tabLst>
                <a:tab pos="3490913" algn="ctr"/>
                <a:tab pos="3948113" algn="l"/>
              </a:tabLst>
              <a:defRPr/>
            </a:pPr>
            <a:r>
              <a:rPr lang="en-US" dirty="0">
                <a:solidFill>
                  <a:srgbClr val="FFFFFF"/>
                </a:solidFill>
                <a:latin typeface="Nokia Pure Headline Light"/>
                <a:cs typeface="Arial" panose="020B0604020202020204" pitchFamily="34" charset="0"/>
              </a:rPr>
              <a:t>2017 revenue:	€ 23.1 B 	(≈ C$ 36 B)</a:t>
            </a:r>
          </a:p>
          <a:p>
            <a:pPr defTabSz="457178">
              <a:tabLst>
                <a:tab pos="3490913" algn="ctr"/>
                <a:tab pos="3948113" algn="l"/>
              </a:tabLst>
              <a:defRPr/>
            </a:pPr>
            <a:r>
              <a:rPr lang="en-US" dirty="0">
                <a:solidFill>
                  <a:srgbClr val="FFFFFF"/>
                </a:solidFill>
                <a:latin typeface="Nokia Pure Headline Light"/>
                <a:cs typeface="Arial" panose="020B0604020202020204" pitchFamily="34" charset="0"/>
              </a:rPr>
              <a:t>2017 R&amp;D:  	€  4.5 B 	(≈ C$ 7 B)</a:t>
            </a:r>
          </a:p>
          <a:p>
            <a:pPr defTabSz="457178">
              <a:tabLst>
                <a:tab pos="3490913" algn="ctr"/>
                <a:tab pos="3948113" algn="l"/>
              </a:tabLst>
              <a:defRPr/>
            </a:pPr>
            <a:r>
              <a:rPr lang="en-US" dirty="0">
                <a:solidFill>
                  <a:srgbClr val="FFFFFF"/>
                </a:solidFill>
                <a:latin typeface="Nokia Pure Headline Light"/>
                <a:cs typeface="Arial" panose="020B0604020202020204" pitchFamily="34" charset="0"/>
              </a:rPr>
              <a:t>Employees:	103,000</a:t>
            </a:r>
          </a:p>
          <a:p>
            <a:pPr defTabSz="457178">
              <a:tabLst>
                <a:tab pos="346075" algn="l"/>
                <a:tab pos="3490913" algn="ctr"/>
                <a:tab pos="3948113" algn="l"/>
              </a:tabLst>
              <a:defRPr/>
            </a:pPr>
            <a:r>
              <a:rPr lang="en-US" sz="1600" dirty="0">
                <a:solidFill>
                  <a:srgbClr val="FFFFFF"/>
                </a:solidFill>
                <a:latin typeface="Nokia Pure Headline Light"/>
                <a:cs typeface="Arial" panose="020B0604020202020204" pitchFamily="34" charset="0"/>
              </a:rPr>
              <a:t>	R&amp;D:	38,000</a:t>
            </a:r>
          </a:p>
          <a:p>
            <a:pPr defTabSz="457178">
              <a:tabLst>
                <a:tab pos="346075" algn="l"/>
                <a:tab pos="3490913" algn="ctr"/>
                <a:tab pos="3948113" algn="l"/>
              </a:tabLst>
              <a:defRPr/>
            </a:pPr>
            <a:r>
              <a:rPr lang="en-US" sz="1600" dirty="0">
                <a:solidFill>
                  <a:srgbClr val="FFFFFF"/>
                </a:solidFill>
                <a:latin typeface="Nokia Pure Headline Light"/>
                <a:cs typeface="Arial" panose="020B0604020202020204" pitchFamily="34" charset="0"/>
              </a:rPr>
              <a:t>	Services: 	40,000</a:t>
            </a:r>
          </a:p>
          <a:p>
            <a:pPr defTabSz="457178">
              <a:tabLst>
                <a:tab pos="3490913" algn="ctr"/>
                <a:tab pos="3948113" algn="l"/>
              </a:tabLst>
              <a:defRPr/>
            </a:pPr>
            <a:r>
              <a:rPr lang="en-US" dirty="0">
                <a:solidFill>
                  <a:srgbClr val="FFFFFF"/>
                </a:solidFill>
                <a:latin typeface="Nokia Pure Headline Light"/>
                <a:cs typeface="Arial" panose="020B0604020202020204" pitchFamily="34" charset="0"/>
              </a:rPr>
              <a:t>Countries where we operate:	100</a:t>
            </a:r>
          </a:p>
          <a:p>
            <a:pPr defTabSz="457178">
              <a:defRPr/>
            </a:pPr>
            <a:endParaRPr lang="en-US" dirty="0">
              <a:solidFill>
                <a:srgbClr val="FFFFFF"/>
              </a:solidFill>
              <a:latin typeface="Nokia Pure Headline Light"/>
              <a:cs typeface="Arial" panose="020B0604020202020204" pitchFamily="34" charset="0"/>
            </a:endParaRPr>
          </a:p>
          <a:p>
            <a:pPr defTabSz="457178">
              <a:defRPr/>
            </a:pPr>
            <a:r>
              <a:rPr lang="en-US" dirty="0">
                <a:solidFill>
                  <a:srgbClr val="FFFFFF"/>
                </a:solidFill>
                <a:latin typeface="Nokia Pure Headline Light"/>
                <a:cs typeface="Arial" panose="020B0604020202020204" pitchFamily="34" charset="0"/>
              </a:rPr>
              <a:t>Mobile connectivity:  4G/LTE evolution and 5G</a:t>
            </a:r>
          </a:p>
          <a:p>
            <a:pPr defTabSz="457178">
              <a:defRPr/>
            </a:pPr>
            <a:r>
              <a:rPr lang="en-US" dirty="0">
                <a:solidFill>
                  <a:srgbClr val="FFFFFF"/>
                </a:solidFill>
                <a:latin typeface="Nokia Pure Headline Light"/>
                <a:cs typeface="Arial" panose="020B0604020202020204" pitchFamily="34" charset="0"/>
              </a:rPr>
              <a:t>Terabit IP/MPLS routing and optical networking</a:t>
            </a:r>
          </a:p>
          <a:p>
            <a:pPr defTabSz="457178">
              <a:defRPr/>
            </a:pPr>
            <a:r>
              <a:rPr lang="en-US" dirty="0">
                <a:solidFill>
                  <a:srgbClr val="FFFFFF"/>
                </a:solidFill>
                <a:latin typeface="Nokia Pure Headline Light"/>
                <a:cs typeface="Arial" panose="020B0604020202020204" pitchFamily="34" charset="0"/>
              </a:rPr>
              <a:t>Fixed network access:  copper, cable, </a:t>
            </a:r>
            <a:r>
              <a:rPr lang="en-US" dirty="0" err="1">
                <a:solidFill>
                  <a:srgbClr val="FFFFFF"/>
                </a:solidFill>
                <a:latin typeface="Nokia Pure Headline Light"/>
                <a:cs typeface="Arial" panose="020B0604020202020204" pitchFamily="34" charset="0"/>
              </a:rPr>
              <a:t>fibre</a:t>
            </a:r>
            <a:endParaRPr lang="en-US" dirty="0">
              <a:solidFill>
                <a:srgbClr val="FFFFFF"/>
              </a:solidFill>
              <a:latin typeface="Nokia Pure Headline Light"/>
              <a:cs typeface="Arial" panose="020B0604020202020204" pitchFamily="34" charset="0"/>
            </a:endParaRPr>
          </a:p>
          <a:p>
            <a:pPr defTabSz="457178">
              <a:defRPr/>
            </a:pPr>
            <a:r>
              <a:rPr lang="en-US" dirty="0">
                <a:solidFill>
                  <a:srgbClr val="FFFFFF"/>
                </a:solidFill>
                <a:latin typeface="Nokia Pure Headline Light"/>
                <a:cs typeface="Arial" panose="020B0604020202020204" pitchFamily="34" charset="0"/>
              </a:rPr>
              <a:t>Applications &amp; analytics</a:t>
            </a:r>
          </a:p>
          <a:p>
            <a:pPr defTabSz="457178">
              <a:defRPr/>
            </a:pPr>
            <a:endParaRPr lang="en-US" dirty="0">
              <a:solidFill>
                <a:srgbClr val="FFFFFF"/>
              </a:solidFill>
              <a:latin typeface="Nokia Pure Headline Light"/>
              <a:cs typeface="Arial" panose="020B0604020202020204" pitchFamily="34" charset="0"/>
            </a:endParaRPr>
          </a:p>
          <a:p>
            <a:pPr defTabSz="457178">
              <a:defRPr/>
            </a:pPr>
            <a:r>
              <a:rPr lang="en-US" dirty="0">
                <a:solidFill>
                  <a:srgbClr val="FFFFFF"/>
                </a:solidFill>
                <a:latin typeface="Nokia Pure Headline Light"/>
                <a:cs typeface="Arial" panose="020B0604020202020204" pitchFamily="34" charset="0"/>
              </a:rPr>
              <a:t>Nokia Technologies:  brand licensing, digital health</a:t>
            </a:r>
          </a:p>
          <a:p>
            <a:pPr defTabSz="457178">
              <a:defRPr/>
            </a:pPr>
            <a:endParaRPr lang="en-US" dirty="0">
              <a:solidFill>
                <a:srgbClr val="FFFFFF"/>
              </a:solidFill>
              <a:latin typeface="Nokia Pure Headline Light"/>
              <a:cs typeface="Arial" panose="020B0604020202020204" pitchFamily="34" charset="0"/>
            </a:endParaRPr>
          </a:p>
          <a:p>
            <a:pPr defTabSz="457178">
              <a:defRPr/>
            </a:pPr>
            <a:r>
              <a:rPr lang="en-US" dirty="0">
                <a:solidFill>
                  <a:srgbClr val="FFFFFF"/>
                </a:solidFill>
                <a:latin typeface="Nokia Pure Headline Light"/>
                <a:cs typeface="Arial" panose="020B0604020202020204" pitchFamily="34" charset="0"/>
              </a:rPr>
              <a:t>Nokia Bell Labs</a:t>
            </a:r>
          </a:p>
          <a:p>
            <a:pPr defTabSz="457178">
              <a:defRPr/>
            </a:pPr>
            <a:endParaRPr lang="en-US" dirty="0">
              <a:solidFill>
                <a:srgbClr val="FFFFFF"/>
              </a:solidFill>
              <a:latin typeface="Nokia Pure Headline Light"/>
              <a:cs typeface="Arial" panose="020B0604020202020204" pitchFamily="34" charset="0"/>
            </a:endParaRPr>
          </a:p>
          <a:p>
            <a:pPr defTabSz="457178">
              <a:defRPr/>
            </a:pPr>
            <a:endParaRPr lang="en-US" dirty="0">
              <a:solidFill>
                <a:srgbClr val="FFFFFF"/>
              </a:solidFill>
              <a:latin typeface="Nokia Pure Headline Light"/>
              <a:cs typeface="Arial" panose="020B0604020202020204" pitchFamily="34" charset="0"/>
            </a:endParaRPr>
          </a:p>
          <a:p>
            <a:pPr defTabSz="457178">
              <a:defRPr/>
            </a:pPr>
            <a:endParaRPr lang="en-US" sz="1100" dirty="0">
              <a:solidFill>
                <a:srgbClr val="FFFFFF"/>
              </a:solidFill>
              <a:latin typeface="Nokia Pure Headline Light"/>
              <a:cs typeface="Arial" panose="020B0604020202020204" pitchFamily="34" charset="0"/>
            </a:endParaRPr>
          </a:p>
          <a:p>
            <a:pPr defTabSz="457178">
              <a:defRPr/>
            </a:pPr>
            <a:endParaRPr lang="en-US" sz="1100" dirty="0">
              <a:solidFill>
                <a:srgbClr val="FFFFFF"/>
              </a:solidFill>
              <a:latin typeface="Nokia Pure Text Light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5E3345-F4F2-4276-B561-CDAF9B838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372" y="5668257"/>
            <a:ext cx="409411" cy="4094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0D1993-48BE-42E2-9EAD-E9C2460D1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830" y="5668257"/>
            <a:ext cx="409411" cy="4094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17E0D7-8004-4867-B63C-64228EFFD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288" y="5668257"/>
            <a:ext cx="409411" cy="4094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2B4CAA-D83C-4AF0-B2B8-AD60A2888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746" y="5668257"/>
            <a:ext cx="409411" cy="4094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A0E708-3508-4AD0-BD80-2AD24BF21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204" y="5668257"/>
            <a:ext cx="409411" cy="4094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3F9301-7991-4958-8026-3D4C1EFF5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662" y="5668257"/>
            <a:ext cx="409411" cy="4094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66B5B2-3CE5-4A5B-9A23-2FDCBFE0B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120" y="5668257"/>
            <a:ext cx="409411" cy="4094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F95F04-5A21-4075-A51D-BAC62AD2C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77" y="5668257"/>
            <a:ext cx="409411" cy="4094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688BFD-3630-4BBF-B25D-63061AF79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854" y="1749933"/>
            <a:ext cx="1394109" cy="2439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4D8FB48-DDD1-46A8-AD51-674F9C0A1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9748" y="1734757"/>
            <a:ext cx="481263" cy="2743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2F7EA3F-E2E4-4660-AD3B-D7F3D5FFA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9100" y="2283621"/>
            <a:ext cx="1120589" cy="2743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76ECC4A-B499-451F-AE3B-9C59F6B066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9855" y="2283621"/>
            <a:ext cx="1371600" cy="2743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B5CFC86-B6F6-4CB5-9929-4D8B4EC534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5274" y="2283621"/>
            <a:ext cx="714375" cy="2743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6B46EB7-FC3B-4139-B2D6-18200C8A8B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4797" y="1756362"/>
            <a:ext cx="1393016" cy="2311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7174DE8-2EB3-4A3B-A96E-F79CF8C2E5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92563" y="2283621"/>
            <a:ext cx="1340189" cy="2743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47297ED-E6DD-4B44-9570-895E163651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56731" y="1353592"/>
            <a:ext cx="1009689" cy="100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69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206501C-1682-4775-9F64-51F70D87F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305" y="985352"/>
            <a:ext cx="7559695" cy="51210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2B7C54-D567-42AF-9AA3-0C79FA601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02" y="3542587"/>
            <a:ext cx="1971524" cy="197152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History of Engineering Excellence in Ottawa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351E26-9F99-4BB5-AF8D-D4AFF7AAC8B0}"/>
              </a:ext>
            </a:extLst>
          </p:cNvPr>
          <p:cNvSpPr txBox="1"/>
          <p:nvPr/>
        </p:nvSpPr>
        <p:spPr>
          <a:xfrm>
            <a:off x="5271821" y="6327389"/>
            <a:ext cx="1105606" cy="283906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sz="900" dirty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Nokia Confidential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51901A-6359-4F51-80D5-6AFECFC65DFB}"/>
              </a:ext>
            </a:extLst>
          </p:cNvPr>
          <p:cNvSpPr txBox="1"/>
          <p:nvPr/>
        </p:nvSpPr>
        <p:spPr>
          <a:xfrm>
            <a:off x="358712" y="1131899"/>
            <a:ext cx="788211" cy="514738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sz="2400" dirty="0">
                <a:solidFill>
                  <a:schemeClr val="tx2"/>
                </a:solidFill>
                <a:latin typeface="Nokia Pure Headline" panose="020B0504040602060303" pitchFamily="34" charset="0"/>
                <a:ea typeface="Nokia Pure Text" panose="020B0503020202020204" pitchFamily="34" charset="0"/>
                <a:cs typeface="Nokia Pure Headline Light"/>
              </a:rPr>
              <a:t>1990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6B3912-7D24-4F2C-9D1E-09E96DBD8B96}"/>
              </a:ext>
            </a:extLst>
          </p:cNvPr>
          <p:cNvSpPr txBox="1"/>
          <p:nvPr/>
        </p:nvSpPr>
        <p:spPr>
          <a:xfrm>
            <a:off x="1921044" y="1131899"/>
            <a:ext cx="842713" cy="514738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sz="2400" dirty="0">
                <a:solidFill>
                  <a:schemeClr val="tx2"/>
                </a:solidFill>
                <a:latin typeface="Nokia Pure Headline" panose="020B0504040602060303" pitchFamily="34" charset="0"/>
                <a:ea typeface="Nokia Pure Text" panose="020B0503020202020204" pitchFamily="34" charset="0"/>
                <a:cs typeface="Nokia Pure Headline Light"/>
              </a:rPr>
              <a:t>2000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01AE8E-2ED2-4F8E-A0CB-068563C1452C}"/>
              </a:ext>
            </a:extLst>
          </p:cNvPr>
          <p:cNvSpPr txBox="1"/>
          <p:nvPr/>
        </p:nvSpPr>
        <p:spPr>
          <a:xfrm>
            <a:off x="365978" y="2506423"/>
            <a:ext cx="1296568" cy="1622734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marR="0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sz="4000" baseline="30000" dirty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#</a:t>
            </a:r>
            <a:r>
              <a:rPr lang="en-US" sz="4000" dirty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1</a:t>
            </a:r>
            <a:br>
              <a:rPr lang="en-US" sz="4000" dirty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</a:br>
            <a:r>
              <a:rPr lang="en-US" sz="1400" dirty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Managed T1/E1 </a:t>
            </a:r>
            <a:br>
              <a:rPr lang="en-US" sz="1400" dirty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</a:br>
            <a:r>
              <a:rPr lang="en-US" sz="1400" dirty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Bandwidth Services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0B913C-ECCD-42FB-B0B5-61A8708085F6}"/>
              </a:ext>
            </a:extLst>
          </p:cNvPr>
          <p:cNvSpPr txBox="1"/>
          <p:nvPr/>
        </p:nvSpPr>
        <p:spPr>
          <a:xfrm>
            <a:off x="2060645" y="2506423"/>
            <a:ext cx="1236740" cy="1622734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defTabSz="457200">
              <a:spcBef>
                <a:spcPts val="0"/>
              </a:spcBef>
              <a:buClr>
                <a:srgbClr val="001135"/>
              </a:buClr>
            </a:pPr>
            <a:r>
              <a:rPr lang="en-US" sz="4000" baseline="30000" dirty="0">
                <a:solidFill>
                  <a:srgbClr val="001135"/>
                </a:solidFill>
                <a:latin typeface="Nokia Pure Text Light"/>
                <a:ea typeface="Nokia Pure Text" panose="020B0503020202020204" pitchFamily="34" charset="0"/>
                <a:cs typeface="Nokia Pure Headline Light"/>
              </a:rPr>
              <a:t>#</a:t>
            </a:r>
            <a:r>
              <a:rPr lang="en-US" sz="4000" dirty="0">
                <a:solidFill>
                  <a:srgbClr val="001135"/>
                </a:solidFill>
                <a:latin typeface="Nokia Pure Text Light"/>
                <a:ea typeface="Nokia Pure Text" panose="020B0503020202020204" pitchFamily="34" charset="0"/>
                <a:cs typeface="Nokia Pure Headline Light"/>
              </a:rPr>
              <a:t>1</a:t>
            </a:r>
            <a:br>
              <a:rPr lang="en-US" sz="4000" dirty="0">
                <a:solidFill>
                  <a:srgbClr val="001135"/>
                </a:solidFill>
                <a:latin typeface="Nokia Pure Text Light"/>
                <a:ea typeface="Nokia Pure Text" panose="020B0503020202020204" pitchFamily="34" charset="0"/>
                <a:cs typeface="Nokia Pure Headline Light"/>
              </a:rPr>
            </a:br>
            <a:r>
              <a:rPr lang="en-US" sz="1400" dirty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ATM Multiservice</a:t>
            </a:r>
            <a:br>
              <a:rPr lang="en-US" sz="1400" dirty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</a:br>
            <a:r>
              <a:rPr lang="en-US" sz="1400" dirty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Wide Area Networks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A78EA2-F9AF-4F3A-8C45-239170DFAAA3}"/>
              </a:ext>
            </a:extLst>
          </p:cNvPr>
          <p:cNvSpPr txBox="1"/>
          <p:nvPr/>
        </p:nvSpPr>
        <p:spPr>
          <a:xfrm>
            <a:off x="5150450" y="2691233"/>
            <a:ext cx="2870511" cy="1499623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dirty="0">
                <a:solidFill>
                  <a:schemeClr val="tx2"/>
                </a:solidFill>
                <a:latin typeface="Nokia Pure Headline" panose="020B0504040602060303" pitchFamily="34" charset="0"/>
                <a:ea typeface="Nokia Pure Text" panose="020B0503020202020204" pitchFamily="34" charset="0"/>
                <a:cs typeface="Nokia Pure Headline Light"/>
              </a:rPr>
              <a:t>Diversified Technology Base</a:t>
            </a:r>
          </a:p>
          <a:p>
            <a:pPr marL="285750" marR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IP &amp; Optical Networks</a:t>
            </a:r>
          </a:p>
          <a:p>
            <a:pPr marL="285750" marR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Fixed Networks</a:t>
            </a:r>
          </a:p>
          <a:p>
            <a:pPr marL="285750" marR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Applications &amp; Analytics</a:t>
            </a:r>
          </a:p>
          <a:p>
            <a:pPr marL="285750" indent="-285750" defTabSz="457200">
              <a:spcBef>
                <a:spcPts val="0"/>
              </a:spcBef>
              <a:buClr>
                <a:srgbClr val="001135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Carrier SDN &amp; Virtualization</a:t>
            </a:r>
          </a:p>
          <a:p>
            <a:pPr marL="285750" marR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buFont typeface="Arial" panose="020B0604020202020204" pitchFamily="34" charset="0"/>
              <a:buChar char="•"/>
              <a:tabLst/>
            </a:pPr>
            <a:endParaRPr lang="en-US" sz="1400" dirty="0">
              <a:solidFill>
                <a:schemeClr val="tx2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C826E42-52B9-4A8F-B848-842FCE745B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307" y="4715527"/>
            <a:ext cx="1201218" cy="489496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7904D9A-6CB1-4056-8506-4B227AEE56D9}"/>
              </a:ext>
            </a:extLst>
          </p:cNvPr>
          <p:cNvCxnSpPr/>
          <p:nvPr/>
        </p:nvCxnSpPr>
        <p:spPr>
          <a:xfrm>
            <a:off x="377852" y="1644662"/>
            <a:ext cx="2175343" cy="0"/>
          </a:xfrm>
          <a:prstGeom prst="line">
            <a:avLst/>
          </a:prstGeom>
          <a:ln w="9525" cmpd="sng">
            <a:solidFill>
              <a:schemeClr val="tx1"/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CFCC2C4-1D07-44AC-94FD-8A81D54FA77D}"/>
              </a:ext>
            </a:extLst>
          </p:cNvPr>
          <p:cNvCxnSpPr/>
          <p:nvPr/>
        </p:nvCxnSpPr>
        <p:spPr>
          <a:xfrm>
            <a:off x="1917684" y="1644662"/>
            <a:ext cx="2175343" cy="0"/>
          </a:xfrm>
          <a:prstGeom prst="line">
            <a:avLst/>
          </a:prstGeom>
          <a:ln w="9525" cmpd="sng">
            <a:solidFill>
              <a:schemeClr val="tx1"/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1FBE08E-115D-4F1E-87AB-1D20790FB6B8}"/>
              </a:ext>
            </a:extLst>
          </p:cNvPr>
          <p:cNvSpPr txBox="1"/>
          <p:nvPr/>
        </p:nvSpPr>
        <p:spPr>
          <a:xfrm>
            <a:off x="3521423" y="1131899"/>
            <a:ext cx="796225" cy="514738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sz="2400" dirty="0">
                <a:solidFill>
                  <a:schemeClr val="tx2"/>
                </a:solidFill>
                <a:latin typeface="Nokia Pure Headline" panose="020B0504040602060303" pitchFamily="34" charset="0"/>
                <a:ea typeface="Nokia Pure Text" panose="020B0503020202020204" pitchFamily="34" charset="0"/>
                <a:cs typeface="Nokia Pure Headline Light"/>
              </a:rPr>
              <a:t>2010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D0EF2B-0B1A-41C1-881A-3E1323117F82}"/>
              </a:ext>
            </a:extLst>
          </p:cNvPr>
          <p:cNvSpPr txBox="1"/>
          <p:nvPr/>
        </p:nvSpPr>
        <p:spPr>
          <a:xfrm>
            <a:off x="5290166" y="1131899"/>
            <a:ext cx="948511" cy="514738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sz="2400" dirty="0">
                <a:solidFill>
                  <a:schemeClr val="tx2"/>
                </a:solidFill>
                <a:latin typeface="Nokia Pure Headline" panose="020B0504040602060303" pitchFamily="34" charset="0"/>
                <a:ea typeface="Nokia Pure Text" panose="020B0503020202020204" pitchFamily="34" charset="0"/>
                <a:cs typeface="Nokia Pure Headline Light"/>
              </a:rPr>
              <a:t>Today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7179C0-AA81-4D1B-8A79-6E0267558562}"/>
              </a:ext>
            </a:extLst>
          </p:cNvPr>
          <p:cNvSpPr txBox="1"/>
          <p:nvPr/>
        </p:nvSpPr>
        <p:spPr>
          <a:xfrm>
            <a:off x="3843190" y="2506423"/>
            <a:ext cx="1075175" cy="1407290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defTabSz="457200">
              <a:spcBef>
                <a:spcPts val="0"/>
              </a:spcBef>
              <a:buClr>
                <a:srgbClr val="001135"/>
              </a:buClr>
            </a:pPr>
            <a:r>
              <a:rPr lang="en-US" sz="4000" baseline="30000" dirty="0">
                <a:solidFill>
                  <a:srgbClr val="001135"/>
                </a:solidFill>
                <a:latin typeface="Nokia Pure Text Light"/>
                <a:ea typeface="Nokia Pure Text" panose="020B0503020202020204" pitchFamily="34" charset="0"/>
                <a:cs typeface="Nokia Pure Headline Light"/>
              </a:rPr>
              <a:t>#</a:t>
            </a:r>
            <a:r>
              <a:rPr lang="en-US" sz="4000" dirty="0">
                <a:solidFill>
                  <a:srgbClr val="001135"/>
                </a:solidFill>
                <a:latin typeface="Nokia Pure Text Light"/>
                <a:ea typeface="Nokia Pure Text" panose="020B0503020202020204" pitchFamily="34" charset="0"/>
                <a:cs typeface="Nokia Pure Headline Light"/>
              </a:rPr>
              <a:t>1</a:t>
            </a:r>
            <a:br>
              <a:rPr lang="en-US" sz="4000" dirty="0">
                <a:solidFill>
                  <a:srgbClr val="001135"/>
                </a:solidFill>
                <a:latin typeface="Nokia Pure Text Light"/>
                <a:ea typeface="Nokia Pure Text" panose="020B0503020202020204" pitchFamily="34" charset="0"/>
                <a:cs typeface="Nokia Pure Headline Light"/>
              </a:rPr>
            </a:br>
            <a:r>
              <a:rPr lang="en-US" sz="1400" dirty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IP/MPLS</a:t>
            </a:r>
            <a:br>
              <a:rPr lang="en-US" sz="1400" dirty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</a:br>
            <a:r>
              <a:rPr lang="en-US" sz="1400" dirty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Mobile Backhaul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D9365DD-B186-4B01-ABA3-0181D319F10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2187" y="4854071"/>
            <a:ext cx="1790246" cy="3748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3D0D82A-18F1-4C94-9F3B-52835D095BD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7851" y="4510050"/>
            <a:ext cx="1795058" cy="699441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EFCDA88-AD17-4C77-9886-0A44587EE19C}"/>
              </a:ext>
            </a:extLst>
          </p:cNvPr>
          <p:cNvCxnSpPr/>
          <p:nvPr/>
        </p:nvCxnSpPr>
        <p:spPr>
          <a:xfrm>
            <a:off x="5314016" y="1644662"/>
            <a:ext cx="2175343" cy="0"/>
          </a:xfrm>
          <a:prstGeom prst="line">
            <a:avLst/>
          </a:prstGeom>
          <a:ln w="9525" cmpd="sng">
            <a:solidFill>
              <a:schemeClr val="tx1"/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4EB1757-9A60-4E60-BDBE-DCC2EC1678D6}"/>
              </a:ext>
            </a:extLst>
          </p:cNvPr>
          <p:cNvCxnSpPr/>
          <p:nvPr/>
        </p:nvCxnSpPr>
        <p:spPr>
          <a:xfrm>
            <a:off x="3602000" y="1644662"/>
            <a:ext cx="2175343" cy="0"/>
          </a:xfrm>
          <a:prstGeom prst="line">
            <a:avLst/>
          </a:prstGeom>
          <a:ln w="9525" cmpd="sng">
            <a:solidFill>
              <a:schemeClr val="tx1"/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083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07">
            <a:extLst>
              <a:ext uri="{FF2B5EF4-FFF2-40B4-BE49-F238E27FC236}">
                <a16:creationId xmlns:a16="http://schemas.microsoft.com/office/drawing/2014/main" id="{0518E83C-B937-47F3-8C1B-8D9144309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577" y="83327"/>
            <a:ext cx="3956795" cy="3213407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52EEE845-D734-4C8D-9D16-4BBA773C82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9" r="28129"/>
          <a:stretch/>
        </p:blipFill>
        <p:spPr>
          <a:xfrm>
            <a:off x="295275" y="1440874"/>
            <a:ext cx="7529155" cy="3149080"/>
          </a:xfrm>
          <a:prstGeom prst="rect">
            <a:avLst/>
          </a:prstGeom>
        </p:spPr>
      </p:pic>
      <p:sp>
        <p:nvSpPr>
          <p:cNvPr id="116" name="Rectangle 115">
            <a:extLst>
              <a:ext uri="{FF2B5EF4-FFF2-40B4-BE49-F238E27FC236}">
                <a16:creationId xmlns:a16="http://schemas.microsoft.com/office/drawing/2014/main" id="{A3817B12-E771-487B-80F3-6F3A4E4EA809}"/>
              </a:ext>
            </a:extLst>
          </p:cNvPr>
          <p:cNvSpPr/>
          <p:nvPr/>
        </p:nvSpPr>
        <p:spPr>
          <a:xfrm>
            <a:off x="6678463" y="4563240"/>
            <a:ext cx="998249" cy="5157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kern="0" dirty="0">
                <a:solidFill>
                  <a:srgbClr val="FFFFFF"/>
                </a:solidFill>
                <a:ea typeface="Nokia Pure Text" charset="0"/>
                <a:cs typeface="Nokia Pure Text Light"/>
              </a:rPr>
              <a:t>Connected </a:t>
            </a:r>
            <a:br>
              <a:rPr lang="en-US" sz="1200" kern="0" dirty="0">
                <a:solidFill>
                  <a:srgbClr val="FFFFFF"/>
                </a:solidFill>
                <a:ea typeface="Nokia Pure Text" charset="0"/>
                <a:cs typeface="Nokia Pure Text Light"/>
              </a:rPr>
            </a:br>
            <a:r>
              <a:rPr lang="en-US" sz="1200" kern="0" dirty="0">
                <a:solidFill>
                  <a:srgbClr val="FFFFFF"/>
                </a:solidFill>
                <a:ea typeface="Nokia Pure Text" charset="0"/>
                <a:cs typeface="Nokia Pure Text Light"/>
              </a:rPr>
              <a:t>Automotive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32ED530-E8CC-4524-904A-DAE2A2B1BDED}"/>
              </a:ext>
            </a:extLst>
          </p:cNvPr>
          <p:cNvSpPr/>
          <p:nvPr/>
        </p:nvSpPr>
        <p:spPr>
          <a:xfrm>
            <a:off x="4171951" y="4563240"/>
            <a:ext cx="1004383" cy="5157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kern="0" dirty="0">
                <a:solidFill>
                  <a:srgbClr val="FFFFFF"/>
                </a:solidFill>
                <a:ea typeface="Nokia Pure Text" charset="0"/>
                <a:cs typeface="Nokia Pure Text Light"/>
              </a:rPr>
              <a:t>Connected </a:t>
            </a:r>
            <a:br>
              <a:rPr lang="en-US" sz="1200" kern="0" dirty="0">
                <a:solidFill>
                  <a:srgbClr val="FFFFFF"/>
                </a:solidFill>
                <a:ea typeface="Nokia Pure Text" charset="0"/>
                <a:cs typeface="Nokia Pure Text Light"/>
              </a:rPr>
            </a:br>
            <a:r>
              <a:rPr lang="en-US" sz="1200" kern="0" dirty="0">
                <a:solidFill>
                  <a:srgbClr val="FFFFFF"/>
                </a:solidFill>
                <a:ea typeface="Nokia Pure Text" charset="0"/>
                <a:cs typeface="Nokia Pure Text Light"/>
              </a:rPr>
              <a:t>Safety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CB3D9DD0-D56D-4342-B494-A7A35F118CED}"/>
              </a:ext>
            </a:extLst>
          </p:cNvPr>
          <p:cNvSpPr/>
          <p:nvPr/>
        </p:nvSpPr>
        <p:spPr>
          <a:xfrm>
            <a:off x="421575" y="4563240"/>
            <a:ext cx="1000931" cy="5157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kern="0" dirty="0">
                <a:solidFill>
                  <a:srgbClr val="FFFFFF"/>
                </a:solidFill>
                <a:ea typeface="Nokia Pure Text" charset="0"/>
                <a:cs typeface="Nokia Pure Text Light"/>
              </a:rPr>
              <a:t>Connected </a:t>
            </a:r>
            <a:br>
              <a:rPr lang="en-US" sz="1200" kern="0" dirty="0">
                <a:solidFill>
                  <a:srgbClr val="FFFFFF"/>
                </a:solidFill>
                <a:ea typeface="Nokia Pure Text" charset="0"/>
                <a:cs typeface="Nokia Pure Text Light"/>
              </a:rPr>
            </a:br>
            <a:r>
              <a:rPr lang="en-US" sz="1200" kern="0" dirty="0">
                <a:solidFill>
                  <a:srgbClr val="FFFFFF"/>
                </a:solidFill>
                <a:ea typeface="Nokia Pure Text" charset="0"/>
                <a:cs typeface="Nokia Pure Text Light"/>
              </a:rPr>
              <a:t>Industries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C2948E52-5B5D-4933-9B4E-9C49032D5CB1}"/>
              </a:ext>
            </a:extLst>
          </p:cNvPr>
          <p:cNvSpPr/>
          <p:nvPr/>
        </p:nvSpPr>
        <p:spPr>
          <a:xfrm>
            <a:off x="2925224" y="4563240"/>
            <a:ext cx="997533" cy="5157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kern="0" dirty="0">
                <a:solidFill>
                  <a:srgbClr val="FFFFFF"/>
                </a:solidFill>
                <a:ea typeface="Nokia Pure Text" charset="0"/>
                <a:cs typeface="Nokia Pure Text Light"/>
              </a:rPr>
              <a:t>Connected </a:t>
            </a:r>
            <a:br>
              <a:rPr lang="en-US" sz="1200" kern="0" dirty="0">
                <a:solidFill>
                  <a:srgbClr val="FFFFFF"/>
                </a:solidFill>
                <a:ea typeface="Nokia Pure Text" charset="0"/>
                <a:cs typeface="Nokia Pure Text Light"/>
              </a:rPr>
            </a:br>
            <a:r>
              <a:rPr lang="en-US" sz="1200" kern="0" dirty="0">
                <a:solidFill>
                  <a:srgbClr val="FFFFFF"/>
                </a:solidFill>
                <a:ea typeface="Nokia Pure Text" charset="0"/>
                <a:cs typeface="Nokia Pure Text Light"/>
              </a:rPr>
              <a:t>Health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DF1BC580-BD7B-41CA-B732-A9742C1280D6}"/>
              </a:ext>
            </a:extLst>
          </p:cNvPr>
          <p:cNvSpPr/>
          <p:nvPr/>
        </p:nvSpPr>
        <p:spPr>
          <a:xfrm>
            <a:off x="1671700" y="4563240"/>
            <a:ext cx="1004330" cy="5157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kern="0" dirty="0">
                <a:solidFill>
                  <a:srgbClr val="FFFFFF"/>
                </a:solidFill>
                <a:ea typeface="Nokia Pure Text" charset="0"/>
                <a:cs typeface="Nokia Pure Text Light"/>
              </a:rPr>
              <a:t>Connected </a:t>
            </a:r>
            <a:br>
              <a:rPr lang="en-US" sz="1200" kern="0" dirty="0">
                <a:solidFill>
                  <a:srgbClr val="FFFFFF"/>
                </a:solidFill>
                <a:ea typeface="Nokia Pure Text" charset="0"/>
                <a:cs typeface="Nokia Pure Text Light"/>
              </a:rPr>
            </a:br>
            <a:r>
              <a:rPr lang="en-US" sz="1200" kern="0" dirty="0">
                <a:solidFill>
                  <a:srgbClr val="FFFFFF"/>
                </a:solidFill>
                <a:ea typeface="Nokia Pure Text" charset="0"/>
                <a:cs typeface="Nokia Pure Text Light"/>
              </a:rPr>
              <a:t>Cities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F209F291-8AF0-4093-9C87-F55D6A84197B}"/>
              </a:ext>
            </a:extLst>
          </p:cNvPr>
          <p:cNvSpPr/>
          <p:nvPr/>
        </p:nvSpPr>
        <p:spPr>
          <a:xfrm>
            <a:off x="5425528" y="4563240"/>
            <a:ext cx="1003740" cy="5157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kern="0" dirty="0">
                <a:solidFill>
                  <a:srgbClr val="FFFFFF"/>
                </a:solidFill>
                <a:ea typeface="Nokia Pure Text" charset="0"/>
                <a:cs typeface="Nokia Pure Text Light"/>
              </a:rPr>
              <a:t>Connected </a:t>
            </a:r>
            <a:br>
              <a:rPr lang="en-US" sz="1200" kern="0" dirty="0">
                <a:solidFill>
                  <a:srgbClr val="FFFFFF"/>
                </a:solidFill>
                <a:ea typeface="Nokia Pure Text" charset="0"/>
                <a:cs typeface="Nokia Pure Text Light"/>
              </a:rPr>
            </a:br>
            <a:r>
              <a:rPr lang="en-US" sz="1200" kern="0" dirty="0">
                <a:solidFill>
                  <a:srgbClr val="FFFFFF"/>
                </a:solidFill>
                <a:ea typeface="Nokia Pure Text" charset="0"/>
                <a:cs typeface="Nokia Pure Text Light"/>
              </a:rPr>
              <a:t>Agriculture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C4DDC0F5-F8F6-4136-AA1C-506F3AD01D7F}"/>
              </a:ext>
            </a:extLst>
          </p:cNvPr>
          <p:cNvSpPr/>
          <p:nvPr/>
        </p:nvSpPr>
        <p:spPr>
          <a:xfrm>
            <a:off x="9259923" y="3498944"/>
            <a:ext cx="2197809" cy="2197808"/>
          </a:xfrm>
          <a:prstGeom prst="rect">
            <a:avLst/>
          </a:prstGeom>
          <a:solidFill>
            <a:schemeClr val="tx2"/>
          </a:solidFill>
          <a:ln w="31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bg1"/>
              </a:solidFill>
              <a:latin typeface="Nokia Pure Text Light" panose="020B0403020202020204" pitchFamily="34" charset="0"/>
              <a:ea typeface="Nokia Pure Text Light" panose="020B0403020202020204" pitchFamily="34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F4C5583-DA9C-457E-8FD9-2712EC624E3D}"/>
              </a:ext>
            </a:extLst>
          </p:cNvPr>
          <p:cNvSpPr/>
          <p:nvPr/>
        </p:nvSpPr>
        <p:spPr>
          <a:xfrm>
            <a:off x="9259923" y="4082226"/>
            <a:ext cx="1614526" cy="1614525"/>
          </a:xfrm>
          <a:prstGeom prst="rect">
            <a:avLst/>
          </a:prstGeom>
          <a:solidFill>
            <a:schemeClr val="bg1">
              <a:alpha val="10000"/>
            </a:schemeClr>
          </a:solidFill>
          <a:ln w="31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bg1"/>
              </a:solidFill>
              <a:latin typeface="Nokia Pure Text Light" panose="020B0403020202020204" pitchFamily="34" charset="0"/>
              <a:ea typeface="Nokia Pure Text Light" panose="020B0403020202020204" pitchFamily="34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3A990DFD-162C-42D0-9DF3-6480B8AA4F9C}"/>
              </a:ext>
            </a:extLst>
          </p:cNvPr>
          <p:cNvSpPr/>
          <p:nvPr/>
        </p:nvSpPr>
        <p:spPr>
          <a:xfrm>
            <a:off x="9259923" y="4604847"/>
            <a:ext cx="1091905" cy="1091904"/>
          </a:xfrm>
          <a:prstGeom prst="rect">
            <a:avLst/>
          </a:prstGeom>
          <a:solidFill>
            <a:schemeClr val="bg1">
              <a:alpha val="20000"/>
            </a:schemeClr>
          </a:solidFill>
          <a:ln w="31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bg1"/>
              </a:solidFill>
              <a:latin typeface="Nokia Pure Text Light" panose="020B0403020202020204" pitchFamily="34" charset="0"/>
              <a:ea typeface="Nokia Pure Text Light" panose="020B0403020202020204" pitchFamily="34" charset="0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1BEA9BA4-1344-4F50-8025-9FD8B89EB80D}"/>
              </a:ext>
            </a:extLst>
          </p:cNvPr>
          <p:cNvSpPr/>
          <p:nvPr/>
        </p:nvSpPr>
        <p:spPr>
          <a:xfrm>
            <a:off x="9259923" y="5146133"/>
            <a:ext cx="550619" cy="550618"/>
          </a:xfrm>
          <a:prstGeom prst="rect">
            <a:avLst/>
          </a:prstGeom>
          <a:solidFill>
            <a:schemeClr val="bg1">
              <a:alpha val="30000"/>
            </a:schemeClr>
          </a:solidFill>
          <a:ln w="31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bg1"/>
              </a:solidFill>
              <a:latin typeface="Nokia Pure Text Light" panose="020B0403020202020204" pitchFamily="34" charset="0"/>
              <a:ea typeface="Nokia Pure Text Light" panose="020B0403020202020204" pitchFamily="34" charset="0"/>
            </a:endParaRP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DCCE874C-B2CE-483E-9A3E-0F80B82AB123}"/>
              </a:ext>
            </a:extLst>
          </p:cNvPr>
          <p:cNvCxnSpPr/>
          <p:nvPr/>
        </p:nvCxnSpPr>
        <p:spPr>
          <a:xfrm flipV="1">
            <a:off x="9289199" y="3315048"/>
            <a:ext cx="2379793" cy="2370459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8E2A7CD7-B702-4880-9C84-131C028E458E}"/>
              </a:ext>
            </a:extLst>
          </p:cNvPr>
          <p:cNvCxnSpPr/>
          <p:nvPr/>
        </p:nvCxnSpPr>
        <p:spPr>
          <a:xfrm flipV="1">
            <a:off x="9259923" y="3242300"/>
            <a:ext cx="0" cy="245445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630DF1DA-85E2-4786-808C-639C67F414D6}"/>
              </a:ext>
            </a:extLst>
          </p:cNvPr>
          <p:cNvCxnSpPr/>
          <p:nvPr/>
        </p:nvCxnSpPr>
        <p:spPr>
          <a:xfrm>
            <a:off x="9259923" y="5696752"/>
            <a:ext cx="2529113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6486469F-09E8-4203-887F-66CB66575716}"/>
              </a:ext>
            </a:extLst>
          </p:cNvPr>
          <p:cNvSpPr txBox="1"/>
          <p:nvPr/>
        </p:nvSpPr>
        <p:spPr>
          <a:xfrm>
            <a:off x="8359336" y="3915096"/>
            <a:ext cx="824649" cy="385405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r"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050" dirty="0">
                <a:solidFill>
                  <a:schemeClr val="bg2"/>
                </a:solidFill>
                <a:latin typeface="Nokia Pure Text Light" charset="0"/>
                <a:ea typeface="Nokia Pure Text Light" charset="0"/>
                <a:cs typeface="Nokia Pure Text Light" charset="0"/>
              </a:rPr>
              <a:t>1000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C46DE6F-C6AF-441A-BD62-ED74FC3C752F}"/>
              </a:ext>
            </a:extLst>
          </p:cNvPr>
          <p:cNvSpPr txBox="1"/>
          <p:nvPr/>
        </p:nvSpPr>
        <p:spPr>
          <a:xfrm>
            <a:off x="8359336" y="4412144"/>
            <a:ext cx="824649" cy="385405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r"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050" dirty="0">
                <a:solidFill>
                  <a:schemeClr val="bg2"/>
                </a:solidFill>
                <a:latin typeface="Nokia Pure Text Light" charset="0"/>
                <a:ea typeface="Nokia Pure Text Light" charset="0"/>
                <a:cs typeface="Nokia Pure Text Light" charset="0"/>
              </a:rPr>
              <a:t>100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F8AD7E64-BF52-4862-83C0-4D0C7C467180}"/>
              </a:ext>
            </a:extLst>
          </p:cNvPr>
          <p:cNvSpPr txBox="1"/>
          <p:nvPr/>
        </p:nvSpPr>
        <p:spPr>
          <a:xfrm>
            <a:off x="8359336" y="4963859"/>
            <a:ext cx="824649" cy="385405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r"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050" dirty="0">
                <a:solidFill>
                  <a:schemeClr val="bg2"/>
                </a:solidFill>
                <a:latin typeface="Nokia Pure Text Light" charset="0"/>
                <a:ea typeface="Nokia Pure Text Light" charset="0"/>
                <a:cs typeface="Nokia Pure Text Light" charset="0"/>
              </a:rPr>
              <a:t>10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C54D6636-59D1-4B6A-AFD8-6484317960D1}"/>
              </a:ext>
            </a:extLst>
          </p:cNvPr>
          <p:cNvSpPr txBox="1"/>
          <p:nvPr/>
        </p:nvSpPr>
        <p:spPr>
          <a:xfrm>
            <a:off x="9461851" y="5729125"/>
            <a:ext cx="721992" cy="385405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050">
                <a:solidFill>
                  <a:schemeClr val="bg2"/>
                </a:solidFill>
                <a:latin typeface="Nokia Pure Text Light" charset="0"/>
                <a:ea typeface="Nokia Pure Text Light" charset="0"/>
                <a:cs typeface="Nokia Pure Text Light" charset="0"/>
              </a:rPr>
              <a:t>0.1</a:t>
            </a:r>
            <a:endParaRPr lang="en-US" sz="1050" dirty="0">
              <a:solidFill>
                <a:schemeClr val="bg2"/>
              </a:solidFill>
              <a:latin typeface="Nokia Pure Text Light" charset="0"/>
              <a:ea typeface="Nokia Pure Text Light" charset="0"/>
              <a:cs typeface="Nokia Pure Text Light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537BDD4E-5FBF-427A-8CC7-B02D5BB8484C}"/>
              </a:ext>
            </a:extLst>
          </p:cNvPr>
          <p:cNvSpPr txBox="1"/>
          <p:nvPr/>
        </p:nvSpPr>
        <p:spPr>
          <a:xfrm>
            <a:off x="9990832" y="5726661"/>
            <a:ext cx="721992" cy="385405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050">
                <a:solidFill>
                  <a:schemeClr val="bg2"/>
                </a:solidFill>
                <a:latin typeface="Nokia Pure Text Light" charset="0"/>
                <a:ea typeface="Nokia Pure Text Light" charset="0"/>
                <a:cs typeface="Nokia Pure Text Light" charset="0"/>
              </a:rPr>
              <a:t>1</a:t>
            </a:r>
            <a:endParaRPr lang="en-US" sz="1050" dirty="0">
              <a:solidFill>
                <a:schemeClr val="bg2"/>
              </a:solidFill>
              <a:latin typeface="Nokia Pure Text Light" charset="0"/>
              <a:ea typeface="Nokia Pure Text Light" charset="0"/>
              <a:cs typeface="Nokia Pure Text Light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0B75C5A5-1D0D-4A10-8AE6-EAD8443B9D0B}"/>
              </a:ext>
            </a:extLst>
          </p:cNvPr>
          <p:cNvSpPr txBox="1"/>
          <p:nvPr/>
        </p:nvSpPr>
        <p:spPr>
          <a:xfrm>
            <a:off x="10513453" y="5729124"/>
            <a:ext cx="721992" cy="385405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050" dirty="0">
                <a:solidFill>
                  <a:schemeClr val="bg2"/>
                </a:solidFill>
                <a:latin typeface="Nokia Pure Text Light" charset="0"/>
                <a:ea typeface="Nokia Pure Text Light" charset="0"/>
                <a:cs typeface="Nokia Pure Text Light" charset="0"/>
              </a:rPr>
              <a:t>10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A90CBA5D-2E20-4BC4-9491-4B85FBF5BC32}"/>
              </a:ext>
            </a:extLst>
          </p:cNvPr>
          <p:cNvSpPr txBox="1"/>
          <p:nvPr/>
        </p:nvSpPr>
        <p:spPr>
          <a:xfrm>
            <a:off x="11079765" y="5728880"/>
            <a:ext cx="721992" cy="385405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050">
                <a:solidFill>
                  <a:schemeClr val="bg2"/>
                </a:solidFill>
                <a:latin typeface="Nokia Pure Text Light" charset="0"/>
                <a:ea typeface="Nokia Pure Text Light" charset="0"/>
                <a:cs typeface="Nokia Pure Text Light" charset="0"/>
              </a:rPr>
              <a:t>100</a:t>
            </a:r>
            <a:endParaRPr lang="en-US" sz="1050" dirty="0">
              <a:solidFill>
                <a:schemeClr val="bg2"/>
              </a:solidFill>
              <a:latin typeface="Nokia Pure Text Light" charset="0"/>
              <a:ea typeface="Nokia Pure Text Light" charset="0"/>
              <a:cs typeface="Nokia Pure Text Light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1503B0E4-5990-44D6-95D8-825FCC57D108}"/>
              </a:ext>
            </a:extLst>
          </p:cNvPr>
          <p:cNvSpPr txBox="1"/>
          <p:nvPr/>
        </p:nvSpPr>
        <p:spPr>
          <a:xfrm>
            <a:off x="9147064" y="5976132"/>
            <a:ext cx="2601589" cy="330072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200" dirty="0">
                <a:solidFill>
                  <a:schemeClr val="bg2"/>
                </a:solidFill>
                <a:latin typeface="Nokia Pure Text Light" charset="0"/>
                <a:ea typeface="Nokia Pure Text Light" charset="0"/>
                <a:cs typeface="Nokia Pure Text Light" charset="0"/>
              </a:rPr>
              <a:t>Round Trip Time (milliseconds)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F47355B-1284-41C3-A7A9-FC0781DA4D2C}"/>
              </a:ext>
            </a:extLst>
          </p:cNvPr>
          <p:cNvSpPr txBox="1"/>
          <p:nvPr/>
        </p:nvSpPr>
        <p:spPr>
          <a:xfrm>
            <a:off x="8359336" y="3250081"/>
            <a:ext cx="824649" cy="385405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r"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050" dirty="0">
                <a:solidFill>
                  <a:schemeClr val="bg2"/>
                </a:solidFill>
                <a:latin typeface="Nokia Pure Text Light" charset="0"/>
                <a:ea typeface="Nokia Pure Text Light" charset="0"/>
                <a:cs typeface="Nokia Pure Text Light" charset="0"/>
              </a:rPr>
              <a:t>(km)</a:t>
            </a:r>
          </a:p>
        </p:txBody>
      </p:sp>
      <p:sp>
        <p:nvSpPr>
          <p:cNvPr id="140" name="Content Placeholder 2">
            <a:extLst>
              <a:ext uri="{FF2B5EF4-FFF2-40B4-BE49-F238E27FC236}">
                <a16:creationId xmlns:a16="http://schemas.microsoft.com/office/drawing/2014/main" id="{194A6ABE-3C51-4050-8592-18D4E2EA12C0}"/>
              </a:ext>
            </a:extLst>
          </p:cNvPr>
          <p:cNvSpPr txBox="1">
            <a:spLocks/>
          </p:cNvSpPr>
          <p:nvPr/>
        </p:nvSpPr>
        <p:spPr bwMode="auto">
          <a:xfrm>
            <a:off x="8197736" y="3321414"/>
            <a:ext cx="1729740" cy="53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30188" indent="-230188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Nokia Pure Text Light" pitchFamily="34" charset="0"/>
                <a:ea typeface="Nokia Pure Text Light" pitchFamily="34" charset="0"/>
                <a:cs typeface="Nokia Pure Text Light" pitchFamily="34" charset="0"/>
              </a:defRPr>
            </a:lvl1pPr>
            <a:lvl2pPr marL="458788" indent="-228600" algn="l" defTabSz="457200" rtl="0" eaLnBrk="1" fontAlgn="base" hangingPunct="1">
              <a:spcBef>
                <a:spcPct val="0"/>
              </a:spcBef>
              <a:spcAft>
                <a:spcPts val="0"/>
              </a:spcAft>
              <a:buFont typeface="Lucida Grande"/>
              <a:buChar char="-"/>
              <a:defRPr sz="2000" kern="1200">
                <a:solidFill>
                  <a:schemeClr val="tx1"/>
                </a:solidFill>
                <a:latin typeface="Nokia Pure Text Light" pitchFamily="34" charset="0"/>
                <a:ea typeface="Nokia Pure Text Light" pitchFamily="34" charset="0"/>
                <a:cs typeface="Nokia Pure Text Light" pitchFamily="34" charset="0"/>
              </a:defRPr>
            </a:lvl2pPr>
            <a:lvl3pPr marL="684213" indent="-225425" algn="l" defTabSz="457200" rtl="0" eaLnBrk="1" fontAlgn="base" hangingPunct="1">
              <a:spcBef>
                <a:spcPct val="0"/>
              </a:spcBef>
              <a:spcAft>
                <a:spcPts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Nokia Pure Text Light" pitchFamily="34" charset="0"/>
                <a:ea typeface="Nokia Pure Text Light" pitchFamily="34" charset="0"/>
                <a:cs typeface="Nokia Pure Text Light" pitchFamily="34" charset="0"/>
              </a:defRPr>
            </a:lvl3pPr>
            <a:lvl4pPr marL="912813" indent="-228600" algn="l" defTabSz="457200" rtl="0" eaLnBrk="1" fontAlgn="base" hangingPunct="1">
              <a:spcBef>
                <a:spcPct val="0"/>
              </a:spcBef>
              <a:spcAft>
                <a:spcPts val="0"/>
              </a:spcAft>
              <a:buFont typeface="Lucida Grande"/>
              <a:buChar char="-"/>
              <a:defRPr sz="2000" kern="1200">
                <a:solidFill>
                  <a:schemeClr val="tx1"/>
                </a:solidFill>
                <a:latin typeface="Nokia Pure Text Light" pitchFamily="34" charset="0"/>
                <a:ea typeface="Nokia Pure Text Light" pitchFamily="34" charset="0"/>
                <a:cs typeface="Nokia Pure Text Light" pitchFamily="34" charset="0"/>
              </a:defRPr>
            </a:lvl4pPr>
            <a:lvl5pPr marL="1143000" indent="-230188" algn="l" defTabSz="457200" rtl="0" eaLnBrk="1" fontAlgn="base" hangingPunct="1">
              <a:spcBef>
                <a:spcPct val="0"/>
              </a:spcBef>
              <a:spcAft>
                <a:spcPts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Nokia Pure Text Light" pitchFamily="34" charset="0"/>
                <a:ea typeface="Nokia Pure Text Light" pitchFamily="34" charset="0"/>
                <a:cs typeface="Nokia Pure Text Light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Nokia Pure Text Light" charset="0"/>
                <a:cs typeface="Nokia Pure Text Light" charset="0"/>
              </a:rPr>
              <a:t>Speed </a:t>
            </a:r>
            <a:endParaRPr lang="en-US" sz="1400" dirty="0">
              <a:latin typeface="+mj-lt"/>
              <a:ea typeface="Nokia Pure Text Light" charset="0"/>
              <a:cs typeface="Nokia Pure Text Light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Nokia Pure Text Light" charset="0"/>
                <a:cs typeface="Nokia Pure Text Light" charset="0"/>
              </a:rPr>
              <a:t>of Light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59E6C883-6769-49F9-9F02-F66DBFD8ED1F}"/>
              </a:ext>
            </a:extLst>
          </p:cNvPr>
          <p:cNvSpPr txBox="1"/>
          <p:nvPr/>
        </p:nvSpPr>
        <p:spPr>
          <a:xfrm>
            <a:off x="997528" y="5209308"/>
            <a:ext cx="6886034" cy="699404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sz="3600" dirty="0">
                <a:solidFill>
                  <a:srgbClr val="124191"/>
                </a:solidFill>
                <a:latin typeface="Nokia Pure Headline Ultra Light" panose="020B0204040602060303" pitchFamily="34" charset="0"/>
                <a:ea typeface="Nokia Pure Text" panose="020B0503020202020204" pitchFamily="34" charset="0"/>
                <a:cs typeface="Nokia Pure Headline Light"/>
              </a:rPr>
              <a:t>4G/LTE and 5G                     C-V2X</a:t>
            </a:r>
          </a:p>
        </p:txBody>
      </p:sp>
    </p:spTree>
    <p:extLst>
      <p:ext uri="{BB962C8B-B14F-4D97-AF65-F5344CB8AC3E}">
        <p14:creationId xmlns:p14="http://schemas.microsoft.com/office/powerpoint/2010/main" val="3742621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raking time by speed">
            <a:extLst>
              <a:ext uri="{FF2B5EF4-FFF2-40B4-BE49-F238E27FC236}">
                <a16:creationId xmlns:a16="http://schemas.microsoft.com/office/drawing/2014/main" id="{0224F1E9-99C8-4014-8052-B7DBFA0E2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43" y="150248"/>
            <a:ext cx="11238967" cy="358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40CF49-0667-4FD8-805F-682E895C30D0}"/>
              </a:ext>
            </a:extLst>
          </p:cNvPr>
          <p:cNvSpPr txBox="1"/>
          <p:nvPr/>
        </p:nvSpPr>
        <p:spPr>
          <a:xfrm>
            <a:off x="5402829" y="3893578"/>
            <a:ext cx="2118852" cy="391628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sz="1600" dirty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 Approximately 5 s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7ADDECDC-0D9B-4959-9084-5A624B8C72AF}"/>
              </a:ext>
            </a:extLst>
          </p:cNvPr>
          <p:cNvSpPr/>
          <p:nvPr/>
        </p:nvSpPr>
        <p:spPr>
          <a:xfrm rot="16200000">
            <a:off x="2138516" y="2861192"/>
            <a:ext cx="191731" cy="1784556"/>
          </a:xfrm>
          <a:prstGeom prst="leftBrac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965271B3-12ED-4BE1-9CBE-AB6671074E10}"/>
              </a:ext>
            </a:extLst>
          </p:cNvPr>
          <p:cNvSpPr/>
          <p:nvPr/>
        </p:nvSpPr>
        <p:spPr>
          <a:xfrm rot="16200000">
            <a:off x="6339350" y="557985"/>
            <a:ext cx="172063" cy="6381135"/>
          </a:xfrm>
          <a:prstGeom prst="leftBrac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B77BD0-29B5-4610-94BB-7BD756C5F79C}"/>
              </a:ext>
            </a:extLst>
          </p:cNvPr>
          <p:cNvSpPr txBox="1"/>
          <p:nvPr/>
        </p:nvSpPr>
        <p:spPr>
          <a:xfrm>
            <a:off x="1784553" y="3893578"/>
            <a:ext cx="1710814" cy="391628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sz="1600" dirty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500 </a:t>
            </a:r>
            <a:r>
              <a:rPr lang="en-US" sz="1600" dirty="0" err="1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ms</a:t>
            </a:r>
            <a:endParaRPr lang="en-US" sz="1600" dirty="0">
              <a:solidFill>
                <a:schemeClr val="tx2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1AF56F-B81E-4736-AC7B-2A602DFB9CF0}"/>
              </a:ext>
            </a:extLst>
          </p:cNvPr>
          <p:cNvSpPr txBox="1"/>
          <p:nvPr/>
        </p:nvSpPr>
        <p:spPr>
          <a:xfrm>
            <a:off x="560437" y="4394605"/>
            <a:ext cx="4409770" cy="1868955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>
                <a:tab pos="2625725" algn="r"/>
              </a:tabLst>
            </a:pPr>
            <a:r>
              <a:rPr lang="en-US" sz="1600" dirty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All processing in the vehicle including  any alert information from the network</a:t>
            </a:r>
          </a:p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>
                <a:tab pos="2625725" algn="r"/>
              </a:tabLst>
            </a:pPr>
            <a:endParaRPr lang="en-US" sz="1600" dirty="0">
              <a:solidFill>
                <a:schemeClr val="tx2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>
                <a:tab pos="2625725" algn="r"/>
              </a:tabLst>
            </a:pPr>
            <a:r>
              <a:rPr lang="en-US" sz="1600" dirty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End-to-end latencies:</a:t>
            </a:r>
          </a:p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>
                <a:tab pos="2625725" algn="r"/>
              </a:tabLst>
            </a:pPr>
            <a:r>
              <a:rPr lang="en-US" sz="1600" dirty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LTE:  	100s of </a:t>
            </a:r>
            <a:r>
              <a:rPr lang="en-US" sz="1600" dirty="0" err="1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ms</a:t>
            </a:r>
            <a:endParaRPr lang="en-US" sz="1600" dirty="0">
              <a:solidFill>
                <a:schemeClr val="tx2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>
                <a:tab pos="2625725" algn="r"/>
              </a:tabLst>
            </a:pPr>
            <a:r>
              <a:rPr lang="en-US" sz="1600" dirty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LTE with MEC:  	10s of </a:t>
            </a:r>
            <a:r>
              <a:rPr lang="en-US" sz="1600" dirty="0" err="1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ms</a:t>
            </a:r>
            <a:endParaRPr lang="en-US" sz="1600" dirty="0">
              <a:solidFill>
                <a:schemeClr val="tx2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>
                <a:tab pos="2625725" algn="r"/>
              </a:tabLst>
            </a:pPr>
            <a:r>
              <a:rPr lang="en-US" sz="1600" dirty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5G with MEC:  	1s of </a:t>
            </a:r>
            <a:r>
              <a:rPr lang="en-US" sz="1600" dirty="0" err="1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ms</a:t>
            </a:r>
            <a:endParaRPr lang="en-US" sz="1600" dirty="0">
              <a:solidFill>
                <a:schemeClr val="tx2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</p:txBody>
      </p:sp>
    </p:spTree>
    <p:extLst>
      <p:ext uri="{BB962C8B-B14F-4D97-AF65-F5344CB8AC3E}">
        <p14:creationId xmlns:p14="http://schemas.microsoft.com/office/powerpoint/2010/main" val="3113451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D5D7B2-E3FA-4551-A101-C9EFE01AAB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/>
              <a:t>C-V2X Vision:  LTE with 5G Evolution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F42634-DEB7-4BD7-B742-5CC8EC0483D3}"/>
              </a:ext>
            </a:extLst>
          </p:cNvPr>
          <p:cNvGrpSpPr/>
          <p:nvPr/>
        </p:nvGrpSpPr>
        <p:grpSpPr>
          <a:xfrm>
            <a:off x="330199" y="5626860"/>
            <a:ext cx="11553447" cy="363163"/>
            <a:chOff x="13" y="4073861"/>
            <a:chExt cx="8807234" cy="29542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AB865A-7BF9-4737-A030-ADA21A745592}"/>
                </a:ext>
              </a:extLst>
            </p:cNvPr>
            <p:cNvCxnSpPr/>
            <p:nvPr/>
          </p:nvCxnSpPr>
          <p:spPr>
            <a:xfrm>
              <a:off x="13081" y="4073861"/>
              <a:ext cx="8794166" cy="0"/>
            </a:xfrm>
            <a:prstGeom prst="line">
              <a:avLst/>
            </a:prstGeom>
            <a:ln w="6350" cmpd="sng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DB1DB23-BEA1-43FF-8BCA-06E15DD4ED3A}"/>
                </a:ext>
              </a:extLst>
            </p:cNvPr>
            <p:cNvCxnSpPr/>
            <p:nvPr/>
          </p:nvCxnSpPr>
          <p:spPr>
            <a:xfrm>
              <a:off x="13" y="4179753"/>
              <a:ext cx="8807233" cy="22029"/>
            </a:xfrm>
            <a:prstGeom prst="line">
              <a:avLst/>
            </a:prstGeom>
            <a:ln w="6350" cmpd="sng">
              <a:solidFill>
                <a:schemeClr val="bg2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2C77D98-3BE5-4160-B946-43396AB9669E}"/>
                </a:ext>
              </a:extLst>
            </p:cNvPr>
            <p:cNvCxnSpPr/>
            <p:nvPr/>
          </p:nvCxnSpPr>
          <p:spPr>
            <a:xfrm>
              <a:off x="13" y="4369281"/>
              <a:ext cx="8807233" cy="0"/>
            </a:xfrm>
            <a:prstGeom prst="line">
              <a:avLst/>
            </a:prstGeom>
            <a:ln w="6350" cmpd="sng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B1BFB6BA-D313-4B4F-8EB4-DC5D66EE6904}"/>
              </a:ext>
            </a:extLst>
          </p:cNvPr>
          <p:cNvSpPr txBox="1">
            <a:spLocks/>
          </p:cNvSpPr>
          <p:nvPr/>
        </p:nvSpPr>
        <p:spPr>
          <a:xfrm>
            <a:off x="3284768" y="5240961"/>
            <a:ext cx="34416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67">
                <a:solidFill>
                  <a:srgbClr val="001135"/>
                </a:solidFill>
                <a:latin typeface="Nokia Pure Text Light"/>
                <a:ea typeface="+mn-ea"/>
                <a:cs typeface="Arial" panose="020B0604020202020204" pitchFamily="34" charset="0"/>
              </a:rPr>
              <a:t> </a:t>
            </a:r>
            <a:endParaRPr lang="en-US" sz="1067" dirty="0">
              <a:solidFill>
                <a:srgbClr val="001135"/>
              </a:solidFill>
              <a:latin typeface="Nokia Pure Text Ligh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4F70099-E99E-4629-9A4C-8538CC95BF53}"/>
              </a:ext>
            </a:extLst>
          </p:cNvPr>
          <p:cNvGrpSpPr/>
          <p:nvPr/>
        </p:nvGrpSpPr>
        <p:grpSpPr>
          <a:xfrm>
            <a:off x="272693" y="5626860"/>
            <a:ext cx="11553447" cy="363163"/>
            <a:chOff x="13" y="4073861"/>
            <a:chExt cx="8807234" cy="29542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C9606DE-A06D-4357-8F6F-9F598E9738CD}"/>
                </a:ext>
              </a:extLst>
            </p:cNvPr>
            <p:cNvCxnSpPr/>
            <p:nvPr/>
          </p:nvCxnSpPr>
          <p:spPr>
            <a:xfrm>
              <a:off x="13081" y="4073861"/>
              <a:ext cx="8794166" cy="0"/>
            </a:xfrm>
            <a:prstGeom prst="lin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D0E3F01-FC99-4431-BC54-C38E3380E763}"/>
                </a:ext>
              </a:extLst>
            </p:cNvPr>
            <p:cNvCxnSpPr/>
            <p:nvPr/>
          </p:nvCxnSpPr>
          <p:spPr>
            <a:xfrm>
              <a:off x="13" y="4179753"/>
              <a:ext cx="8807233" cy="22029"/>
            </a:xfrm>
            <a:prstGeom prst="lin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3D1D547-8572-476C-9D5A-4F3E6BB1A0F2}"/>
                </a:ext>
              </a:extLst>
            </p:cNvPr>
            <p:cNvCxnSpPr/>
            <p:nvPr/>
          </p:nvCxnSpPr>
          <p:spPr>
            <a:xfrm>
              <a:off x="13" y="4369281"/>
              <a:ext cx="8807233" cy="0"/>
            </a:xfrm>
            <a:prstGeom prst="lin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6723621-5E29-46F5-AF75-8E7B51E4AEF8}"/>
              </a:ext>
            </a:extLst>
          </p:cNvPr>
          <p:cNvSpPr txBox="1"/>
          <p:nvPr/>
        </p:nvSpPr>
        <p:spPr>
          <a:xfrm>
            <a:off x="1300593" y="1134524"/>
            <a:ext cx="2168900" cy="450789"/>
          </a:xfrm>
          <a:prstGeom prst="rect">
            <a:avLst/>
          </a:prstGeom>
          <a:noFill/>
        </p:spPr>
        <p:txBody>
          <a:bodyPr wrap="square" lIns="0" tIns="119956" rIns="95964" bIns="62376" rtlCol="0">
            <a:spAutoFit/>
          </a:bodyPr>
          <a:lstStyle/>
          <a:p>
            <a:pPr algn="ctr" defTabSz="609357" fontAlgn="auto">
              <a:spcBef>
                <a:spcPts val="0"/>
              </a:spcBef>
              <a:spcAft>
                <a:spcPts val="0"/>
              </a:spcAft>
              <a:buClr>
                <a:srgbClr val="001135"/>
              </a:buClr>
              <a:defRPr/>
            </a:pPr>
            <a:r>
              <a:rPr lang="en-GB" sz="1733" dirty="0">
                <a:solidFill>
                  <a:srgbClr val="001135"/>
                </a:solidFill>
                <a:latin typeface="Nokia Pure Text Light"/>
                <a:ea typeface="Nokia Pure Text" panose="020B0503020202020204" pitchFamily="34" charset="0"/>
                <a:cs typeface="Nokia Pure Headline Light"/>
              </a:rPr>
              <a:t>Parking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974A1A-8A9A-417D-9917-F63D6E507B5B}"/>
              </a:ext>
            </a:extLst>
          </p:cNvPr>
          <p:cNvSpPr txBox="1"/>
          <p:nvPr/>
        </p:nvSpPr>
        <p:spPr>
          <a:xfrm>
            <a:off x="1362567" y="5994779"/>
            <a:ext cx="1500679" cy="430334"/>
          </a:xfrm>
          <a:prstGeom prst="rect">
            <a:avLst/>
          </a:prstGeom>
          <a:noFill/>
        </p:spPr>
        <p:txBody>
          <a:bodyPr wrap="square" lIns="0" tIns="119956" rIns="95964" bIns="62376" rtlCol="0">
            <a:spAutoFit/>
          </a:bodyPr>
          <a:lstStyle/>
          <a:p>
            <a:pPr algn="ctr" defTabSz="609357" fontAlgn="auto">
              <a:spcBef>
                <a:spcPts val="0"/>
              </a:spcBef>
              <a:spcAft>
                <a:spcPts val="0"/>
              </a:spcAft>
              <a:buClr>
                <a:srgbClr val="001135"/>
              </a:buClr>
              <a:defRPr/>
            </a:pPr>
            <a:r>
              <a:rPr lang="en-GB" sz="1600" dirty="0">
                <a:solidFill>
                  <a:srgbClr val="001135"/>
                </a:solidFill>
                <a:latin typeface="Nokia Pure Text Light"/>
                <a:ea typeface="Nokia Pure Text" panose="020B0503020202020204" pitchFamily="34" charset="0"/>
                <a:cs typeface="Nokia Pure Headline Light"/>
              </a:rPr>
              <a:t>Local sensors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B840A0-B73F-46DE-AD6A-6A25F1CB0F60}"/>
              </a:ext>
            </a:extLst>
          </p:cNvPr>
          <p:cNvSpPr txBox="1"/>
          <p:nvPr/>
        </p:nvSpPr>
        <p:spPr>
          <a:xfrm>
            <a:off x="11066108" y="1336734"/>
            <a:ext cx="1125892" cy="635455"/>
          </a:xfrm>
          <a:prstGeom prst="rect">
            <a:avLst/>
          </a:prstGeom>
          <a:noFill/>
        </p:spPr>
        <p:txBody>
          <a:bodyPr wrap="square" lIns="0" tIns="119956" rIns="95964" bIns="62376" rtlCol="0">
            <a:spAutoFit/>
          </a:bodyPr>
          <a:lstStyle/>
          <a:p>
            <a:pPr algn="ctr" defTabSz="609357" fontAlgn="auto">
              <a:spcBef>
                <a:spcPts val="0"/>
              </a:spcBef>
              <a:spcAft>
                <a:spcPts val="0"/>
              </a:spcAft>
              <a:buClr>
                <a:srgbClr val="001135"/>
              </a:buClr>
              <a:defRPr/>
            </a:pPr>
            <a:r>
              <a:rPr lang="en-GB" sz="1600" dirty="0">
                <a:solidFill>
                  <a:srgbClr val="00C9FF"/>
                </a:solidFill>
                <a:latin typeface="Nokia Pure Text Light"/>
                <a:ea typeface="Nokia Pure Text" panose="020B0504040602060303" pitchFamily="34" charset="0"/>
                <a:cs typeface="Nokia Pure Text" panose="020B0504040602060303" pitchFamily="34" charset="0"/>
              </a:rPr>
              <a:t>LTE V2N</a:t>
            </a:r>
            <a:br>
              <a:rPr lang="en-GB" sz="1867" dirty="0">
                <a:solidFill>
                  <a:srgbClr val="00C9FF"/>
                </a:solidFill>
                <a:latin typeface="Nokia Pure Text Light"/>
                <a:ea typeface="Nokia Pure Text" panose="020B0504040602060303" pitchFamily="34" charset="0"/>
                <a:cs typeface="Nokia Pure Text" panose="020B0504040602060303" pitchFamily="34" charset="0"/>
              </a:rPr>
            </a:br>
            <a:r>
              <a:rPr lang="en-GB" sz="1333" dirty="0">
                <a:solidFill>
                  <a:srgbClr val="00C9FF"/>
                </a:solidFill>
                <a:latin typeface="Nokia Pure Text Light"/>
                <a:ea typeface="Nokia Pure Text" panose="020B0504040602060303" pitchFamily="34" charset="0"/>
                <a:cs typeface="Nokia Pure Text" panose="020B0504040602060303" pitchFamily="34" charset="0"/>
              </a:rPr>
              <a:t>(via core)</a:t>
            </a:r>
          </a:p>
        </p:txBody>
      </p:sp>
      <p:grpSp>
        <p:nvGrpSpPr>
          <p:cNvPr id="22" name="Group 124">
            <a:extLst>
              <a:ext uri="{FF2B5EF4-FFF2-40B4-BE49-F238E27FC236}">
                <a16:creationId xmlns:a16="http://schemas.microsoft.com/office/drawing/2014/main" id="{17718526-61E7-4698-953D-DE002F35362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90485" y="5112271"/>
            <a:ext cx="1717028" cy="864000"/>
            <a:chOff x="2584" y="1455"/>
            <a:chExt cx="626" cy="315"/>
          </a:xfrm>
          <a:solidFill>
            <a:schemeClr val="bg1"/>
          </a:solidFill>
        </p:grpSpPr>
        <p:sp>
          <p:nvSpPr>
            <p:cNvPr id="23" name="Freeform 125">
              <a:extLst>
                <a:ext uri="{FF2B5EF4-FFF2-40B4-BE49-F238E27FC236}">
                  <a16:creationId xmlns:a16="http://schemas.microsoft.com/office/drawing/2014/main" id="{CC59741A-E802-4082-8144-2F39C3F1A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4" y="1455"/>
              <a:ext cx="626" cy="271"/>
            </a:xfrm>
            <a:custGeom>
              <a:avLst/>
              <a:gdLst>
                <a:gd name="T0" fmla="*/ 117 w 128"/>
                <a:gd name="T1" fmla="*/ 55 h 55"/>
                <a:gd name="T2" fmla="*/ 126 w 128"/>
                <a:gd name="T3" fmla="*/ 55 h 55"/>
                <a:gd name="T4" fmla="*/ 127 w 128"/>
                <a:gd name="T5" fmla="*/ 53 h 55"/>
                <a:gd name="T6" fmla="*/ 127 w 128"/>
                <a:gd name="T7" fmla="*/ 49 h 55"/>
                <a:gd name="T8" fmla="*/ 126 w 128"/>
                <a:gd name="T9" fmla="*/ 47 h 55"/>
                <a:gd name="T10" fmla="*/ 122 w 128"/>
                <a:gd name="T11" fmla="*/ 38 h 55"/>
                <a:gd name="T12" fmla="*/ 106 w 128"/>
                <a:gd name="T13" fmla="*/ 24 h 55"/>
                <a:gd name="T14" fmla="*/ 91 w 128"/>
                <a:gd name="T15" fmla="*/ 5 h 55"/>
                <a:gd name="T16" fmla="*/ 82 w 128"/>
                <a:gd name="T17" fmla="*/ 0 h 55"/>
                <a:gd name="T18" fmla="*/ 7 w 128"/>
                <a:gd name="T19" fmla="*/ 0 h 55"/>
                <a:gd name="T20" fmla="*/ 0 w 128"/>
                <a:gd name="T21" fmla="*/ 6 h 55"/>
                <a:gd name="T22" fmla="*/ 0 w 128"/>
                <a:gd name="T23" fmla="*/ 55 h 55"/>
                <a:gd name="T24" fmla="*/ 10 w 128"/>
                <a:gd name="T2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55">
                  <a:moveTo>
                    <a:pt x="117" y="55"/>
                  </a:moveTo>
                  <a:cubicBezTo>
                    <a:pt x="119" y="55"/>
                    <a:pt x="124" y="55"/>
                    <a:pt x="126" y="55"/>
                  </a:cubicBezTo>
                  <a:cubicBezTo>
                    <a:pt x="128" y="55"/>
                    <a:pt x="127" y="53"/>
                    <a:pt x="127" y="53"/>
                  </a:cubicBezTo>
                  <a:cubicBezTo>
                    <a:pt x="127" y="53"/>
                    <a:pt x="127" y="51"/>
                    <a:pt x="127" y="49"/>
                  </a:cubicBezTo>
                  <a:cubicBezTo>
                    <a:pt x="127" y="47"/>
                    <a:pt x="126" y="47"/>
                    <a:pt x="126" y="47"/>
                  </a:cubicBezTo>
                  <a:cubicBezTo>
                    <a:pt x="126" y="41"/>
                    <a:pt x="122" y="38"/>
                    <a:pt x="122" y="38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89" y="1"/>
                    <a:pt x="85" y="0"/>
                    <a:pt x="8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25"/>
                    <a:pt x="0" y="55"/>
                    <a:pt x="0" y="55"/>
                  </a:cubicBezTo>
                  <a:cubicBezTo>
                    <a:pt x="10" y="55"/>
                    <a:pt x="10" y="55"/>
                    <a:pt x="10" y="55"/>
                  </a:cubicBezTo>
                </a:path>
              </a:pathLst>
            </a:custGeom>
            <a:grpFill/>
            <a:ln w="7937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4" name="Line 126">
              <a:extLst>
                <a:ext uri="{FF2B5EF4-FFF2-40B4-BE49-F238E27FC236}">
                  <a16:creationId xmlns:a16="http://schemas.microsoft.com/office/drawing/2014/main" id="{D7DE4325-9571-4E0A-AA7E-F286D60398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6" y="1726"/>
              <a:ext cx="318" cy="0"/>
            </a:xfrm>
            <a:prstGeom prst="line">
              <a:avLst/>
            </a:prstGeom>
            <a:grpFill/>
            <a:ln w="7937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5" name="Freeform 127">
              <a:extLst>
                <a:ext uri="{FF2B5EF4-FFF2-40B4-BE49-F238E27FC236}">
                  <a16:creationId xmlns:a16="http://schemas.microsoft.com/office/drawing/2014/main" id="{ABEABF34-9514-417A-BD27-63C072D13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" y="1726"/>
              <a:ext cx="103" cy="44"/>
            </a:xfrm>
            <a:custGeom>
              <a:avLst/>
              <a:gdLst>
                <a:gd name="T0" fmla="*/ 21 w 21"/>
                <a:gd name="T1" fmla="*/ 0 h 9"/>
                <a:gd name="T2" fmla="*/ 11 w 21"/>
                <a:gd name="T3" fmla="*/ 9 h 9"/>
                <a:gd name="T4" fmla="*/ 0 w 2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9">
                  <a:moveTo>
                    <a:pt x="21" y="0"/>
                  </a:moveTo>
                  <a:cubicBezTo>
                    <a:pt x="20" y="5"/>
                    <a:pt x="16" y="9"/>
                    <a:pt x="11" y="9"/>
                  </a:cubicBezTo>
                  <a:cubicBezTo>
                    <a:pt x="5" y="9"/>
                    <a:pt x="1" y="5"/>
                    <a:pt x="0" y="0"/>
                  </a:cubicBezTo>
                </a:path>
              </a:pathLst>
            </a:custGeom>
            <a:grpFill/>
            <a:ln w="7937" cap="rnd">
              <a:solidFill>
                <a:srgbClr val="1D1D1B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6" name="Freeform 128">
              <a:extLst>
                <a:ext uri="{FF2B5EF4-FFF2-40B4-BE49-F238E27FC236}">
                  <a16:creationId xmlns:a16="http://schemas.microsoft.com/office/drawing/2014/main" id="{2C50EB56-4AAA-4C5A-8C08-D9C5962D2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" y="1662"/>
              <a:ext cx="103" cy="64"/>
            </a:xfrm>
            <a:custGeom>
              <a:avLst/>
              <a:gdLst>
                <a:gd name="T0" fmla="*/ 21 w 21"/>
                <a:gd name="T1" fmla="*/ 13 h 13"/>
                <a:gd name="T2" fmla="*/ 21 w 21"/>
                <a:gd name="T3" fmla="*/ 11 h 13"/>
                <a:gd name="T4" fmla="*/ 11 w 21"/>
                <a:gd name="T5" fmla="*/ 0 h 13"/>
                <a:gd name="T6" fmla="*/ 0 w 21"/>
                <a:gd name="T7" fmla="*/ 11 h 13"/>
                <a:gd name="T8" fmla="*/ 0 w 21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3">
                  <a:moveTo>
                    <a:pt x="21" y="13"/>
                  </a:moveTo>
                  <a:cubicBezTo>
                    <a:pt x="21" y="12"/>
                    <a:pt x="21" y="12"/>
                    <a:pt x="21" y="11"/>
                  </a:cubicBezTo>
                  <a:cubicBezTo>
                    <a:pt x="21" y="5"/>
                    <a:pt x="16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2"/>
                    <a:pt x="0" y="12"/>
                    <a:pt x="0" y="13"/>
                  </a:cubicBezTo>
                </a:path>
              </a:pathLst>
            </a:custGeom>
            <a:grpFill/>
            <a:ln w="7937" cap="rnd">
              <a:solidFill>
                <a:srgbClr val="1D1D1B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7" name="Freeform 129">
              <a:extLst>
                <a:ext uri="{FF2B5EF4-FFF2-40B4-BE49-F238E27FC236}">
                  <a16:creationId xmlns:a16="http://schemas.microsoft.com/office/drawing/2014/main" id="{7C240893-BFBC-4C87-8197-9E41084BA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1726"/>
              <a:ext cx="102" cy="44"/>
            </a:xfrm>
            <a:custGeom>
              <a:avLst/>
              <a:gdLst>
                <a:gd name="T0" fmla="*/ 21 w 21"/>
                <a:gd name="T1" fmla="*/ 0 h 9"/>
                <a:gd name="T2" fmla="*/ 11 w 21"/>
                <a:gd name="T3" fmla="*/ 9 h 9"/>
                <a:gd name="T4" fmla="*/ 0 w 2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9">
                  <a:moveTo>
                    <a:pt x="21" y="0"/>
                  </a:moveTo>
                  <a:cubicBezTo>
                    <a:pt x="20" y="5"/>
                    <a:pt x="16" y="9"/>
                    <a:pt x="11" y="9"/>
                  </a:cubicBezTo>
                  <a:cubicBezTo>
                    <a:pt x="6" y="9"/>
                    <a:pt x="1" y="5"/>
                    <a:pt x="0" y="0"/>
                  </a:cubicBezTo>
                </a:path>
              </a:pathLst>
            </a:custGeom>
            <a:grpFill/>
            <a:ln w="7937" cap="rnd">
              <a:solidFill>
                <a:srgbClr val="1D1D1B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8" name="Freeform 130">
              <a:extLst>
                <a:ext uri="{FF2B5EF4-FFF2-40B4-BE49-F238E27FC236}">
                  <a16:creationId xmlns:a16="http://schemas.microsoft.com/office/drawing/2014/main" id="{24921824-DDB0-4A3F-92CA-647A3FB17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1662"/>
              <a:ext cx="107" cy="64"/>
            </a:xfrm>
            <a:custGeom>
              <a:avLst/>
              <a:gdLst>
                <a:gd name="T0" fmla="*/ 21 w 22"/>
                <a:gd name="T1" fmla="*/ 13 h 13"/>
                <a:gd name="T2" fmla="*/ 22 w 22"/>
                <a:gd name="T3" fmla="*/ 11 h 13"/>
                <a:gd name="T4" fmla="*/ 11 w 22"/>
                <a:gd name="T5" fmla="*/ 0 h 13"/>
                <a:gd name="T6" fmla="*/ 0 w 22"/>
                <a:gd name="T7" fmla="*/ 11 h 13"/>
                <a:gd name="T8" fmla="*/ 0 w 22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3">
                  <a:moveTo>
                    <a:pt x="21" y="13"/>
                  </a:moveTo>
                  <a:cubicBezTo>
                    <a:pt x="22" y="12"/>
                    <a:pt x="22" y="12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2"/>
                    <a:pt x="0" y="12"/>
                    <a:pt x="0" y="13"/>
                  </a:cubicBezTo>
                </a:path>
              </a:pathLst>
            </a:custGeom>
            <a:grpFill/>
            <a:ln w="7937" cap="rnd">
              <a:solidFill>
                <a:srgbClr val="1D1D1B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9" name="Freeform 131">
              <a:extLst>
                <a:ext uri="{FF2B5EF4-FFF2-40B4-BE49-F238E27FC236}">
                  <a16:creationId xmlns:a16="http://schemas.microsoft.com/office/drawing/2014/main" id="{646CD84F-9168-45E0-844C-7AEA1E894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" y="1485"/>
              <a:ext cx="146" cy="88"/>
            </a:xfrm>
            <a:custGeom>
              <a:avLst/>
              <a:gdLst>
                <a:gd name="T0" fmla="*/ 146 w 146"/>
                <a:gd name="T1" fmla="*/ 88 h 88"/>
                <a:gd name="T2" fmla="*/ 0 w 146"/>
                <a:gd name="T3" fmla="*/ 88 h 88"/>
                <a:gd name="T4" fmla="*/ 0 w 146"/>
                <a:gd name="T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" h="88">
                  <a:moveTo>
                    <a:pt x="146" y="88"/>
                  </a:moveTo>
                  <a:lnTo>
                    <a:pt x="0" y="88"/>
                  </a:lnTo>
                  <a:lnTo>
                    <a:pt x="0" y="0"/>
                  </a:lnTo>
                </a:path>
              </a:pathLst>
            </a:custGeom>
            <a:grpFill/>
            <a:ln w="7937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</p:grpSp>
      <p:grpSp>
        <p:nvGrpSpPr>
          <p:cNvPr id="30" name="Group 273">
            <a:extLst>
              <a:ext uri="{FF2B5EF4-FFF2-40B4-BE49-F238E27FC236}">
                <a16:creationId xmlns:a16="http://schemas.microsoft.com/office/drawing/2014/main" id="{1BEB2A8C-C653-4DB4-A8B4-B7A02CF638B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05864" y="5311457"/>
            <a:ext cx="1452913" cy="672000"/>
            <a:chOff x="2564" y="1475"/>
            <a:chExt cx="627" cy="290"/>
          </a:xfrm>
          <a:solidFill>
            <a:schemeClr val="bg1"/>
          </a:solidFill>
        </p:grpSpPr>
        <p:sp>
          <p:nvSpPr>
            <p:cNvPr id="31" name="Freeform 274">
              <a:extLst>
                <a:ext uri="{FF2B5EF4-FFF2-40B4-BE49-F238E27FC236}">
                  <a16:creationId xmlns:a16="http://schemas.microsoft.com/office/drawing/2014/main" id="{46C1A08B-9DB1-418A-9590-D5ABD99B3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4" y="1475"/>
              <a:ext cx="627" cy="246"/>
            </a:xfrm>
            <a:custGeom>
              <a:avLst/>
              <a:gdLst>
                <a:gd name="T0" fmla="*/ 0 w 128"/>
                <a:gd name="T1" fmla="*/ 25 h 50"/>
                <a:gd name="T2" fmla="*/ 8 w 128"/>
                <a:gd name="T3" fmla="*/ 14 h 50"/>
                <a:gd name="T4" fmla="*/ 33 w 128"/>
                <a:gd name="T5" fmla="*/ 0 h 50"/>
                <a:gd name="T6" fmla="*/ 80 w 128"/>
                <a:gd name="T7" fmla="*/ 0 h 50"/>
                <a:gd name="T8" fmla="*/ 96 w 128"/>
                <a:gd name="T9" fmla="*/ 25 h 50"/>
                <a:gd name="T10" fmla="*/ 128 w 128"/>
                <a:gd name="T11" fmla="*/ 25 h 50"/>
                <a:gd name="T12" fmla="*/ 128 w 128"/>
                <a:gd name="T13" fmla="*/ 50 h 50"/>
                <a:gd name="T14" fmla="*/ 0 w 128"/>
                <a:gd name="T15" fmla="*/ 50 h 50"/>
                <a:gd name="T16" fmla="*/ 0 w 128"/>
                <a:gd name="T17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50">
                  <a:moveTo>
                    <a:pt x="0" y="2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3" y="5"/>
                    <a:pt x="23" y="0"/>
                    <a:pt x="33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0" y="50"/>
                    <a:pt x="0" y="50"/>
                    <a:pt x="0" y="5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 w="7938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2" name="Oval 275">
              <a:extLst>
                <a:ext uri="{FF2B5EF4-FFF2-40B4-BE49-F238E27FC236}">
                  <a16:creationId xmlns:a16="http://schemas.microsoft.com/office/drawing/2014/main" id="{4E9112A1-DDE1-4195-8032-76BD3F0B8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8" y="1662"/>
              <a:ext cx="103" cy="10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3" name="Oval 276">
              <a:extLst>
                <a:ext uri="{FF2B5EF4-FFF2-40B4-BE49-F238E27FC236}">
                  <a16:creationId xmlns:a16="http://schemas.microsoft.com/office/drawing/2014/main" id="{AAB3781C-5FD7-4FC0-B78A-EE834D521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8" y="1662"/>
              <a:ext cx="103" cy="103"/>
            </a:xfrm>
            <a:prstGeom prst="ellipse">
              <a:avLst/>
            </a:prstGeom>
            <a:grpFill/>
            <a:ln w="7938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4" name="Oval 277">
              <a:extLst>
                <a:ext uri="{FF2B5EF4-FFF2-40B4-BE49-F238E27FC236}">
                  <a16:creationId xmlns:a16="http://schemas.microsoft.com/office/drawing/2014/main" id="{C69D6488-B897-47C5-9864-EC2B1D20F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0" y="1662"/>
              <a:ext cx="103" cy="10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5" name="Oval 278">
              <a:extLst>
                <a:ext uri="{FF2B5EF4-FFF2-40B4-BE49-F238E27FC236}">
                  <a16:creationId xmlns:a16="http://schemas.microsoft.com/office/drawing/2014/main" id="{EA2224A4-1F12-4F78-8DE7-7DA617A5B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0" y="1662"/>
              <a:ext cx="103" cy="103"/>
            </a:xfrm>
            <a:prstGeom prst="ellipse">
              <a:avLst/>
            </a:prstGeom>
            <a:grpFill/>
            <a:ln w="7938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</p:grpSp>
      <p:grpSp>
        <p:nvGrpSpPr>
          <p:cNvPr id="36" name="Group 273">
            <a:extLst>
              <a:ext uri="{FF2B5EF4-FFF2-40B4-BE49-F238E27FC236}">
                <a16:creationId xmlns:a16="http://schemas.microsoft.com/office/drawing/2014/main" id="{9B32165A-9720-4DAD-A05E-C9A7DD1EA3D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023844" y="5311457"/>
            <a:ext cx="1452913" cy="672000"/>
            <a:chOff x="2564" y="1475"/>
            <a:chExt cx="627" cy="290"/>
          </a:xfrm>
          <a:solidFill>
            <a:schemeClr val="bg1"/>
          </a:solidFill>
        </p:grpSpPr>
        <p:sp>
          <p:nvSpPr>
            <p:cNvPr id="37" name="Freeform 274">
              <a:extLst>
                <a:ext uri="{FF2B5EF4-FFF2-40B4-BE49-F238E27FC236}">
                  <a16:creationId xmlns:a16="http://schemas.microsoft.com/office/drawing/2014/main" id="{ABA58187-D820-44E1-A767-CA6F06193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4" y="1475"/>
              <a:ext cx="627" cy="246"/>
            </a:xfrm>
            <a:custGeom>
              <a:avLst/>
              <a:gdLst>
                <a:gd name="T0" fmla="*/ 0 w 128"/>
                <a:gd name="T1" fmla="*/ 25 h 50"/>
                <a:gd name="T2" fmla="*/ 8 w 128"/>
                <a:gd name="T3" fmla="*/ 14 h 50"/>
                <a:gd name="T4" fmla="*/ 33 w 128"/>
                <a:gd name="T5" fmla="*/ 0 h 50"/>
                <a:gd name="T6" fmla="*/ 80 w 128"/>
                <a:gd name="T7" fmla="*/ 0 h 50"/>
                <a:gd name="T8" fmla="*/ 96 w 128"/>
                <a:gd name="T9" fmla="*/ 25 h 50"/>
                <a:gd name="T10" fmla="*/ 128 w 128"/>
                <a:gd name="T11" fmla="*/ 25 h 50"/>
                <a:gd name="T12" fmla="*/ 128 w 128"/>
                <a:gd name="T13" fmla="*/ 50 h 50"/>
                <a:gd name="T14" fmla="*/ 0 w 128"/>
                <a:gd name="T15" fmla="*/ 50 h 50"/>
                <a:gd name="T16" fmla="*/ 0 w 128"/>
                <a:gd name="T17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50">
                  <a:moveTo>
                    <a:pt x="0" y="2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3" y="5"/>
                    <a:pt x="23" y="0"/>
                    <a:pt x="33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0" y="50"/>
                    <a:pt x="0" y="50"/>
                    <a:pt x="0" y="5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 w="7938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8" name="Oval 275">
              <a:extLst>
                <a:ext uri="{FF2B5EF4-FFF2-40B4-BE49-F238E27FC236}">
                  <a16:creationId xmlns:a16="http://schemas.microsoft.com/office/drawing/2014/main" id="{8FB660FD-1A6A-4B94-899C-3F09B5660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8" y="1662"/>
              <a:ext cx="103" cy="10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9" name="Oval 276">
              <a:extLst>
                <a:ext uri="{FF2B5EF4-FFF2-40B4-BE49-F238E27FC236}">
                  <a16:creationId xmlns:a16="http://schemas.microsoft.com/office/drawing/2014/main" id="{2A761779-279B-4C28-80C0-F46532F28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8" y="1662"/>
              <a:ext cx="103" cy="103"/>
            </a:xfrm>
            <a:prstGeom prst="ellipse">
              <a:avLst/>
            </a:prstGeom>
            <a:grpFill/>
            <a:ln w="7938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0" name="Oval 277">
              <a:extLst>
                <a:ext uri="{FF2B5EF4-FFF2-40B4-BE49-F238E27FC236}">
                  <a16:creationId xmlns:a16="http://schemas.microsoft.com/office/drawing/2014/main" id="{416067DA-F616-44D4-839A-45A6FD8E8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0" y="1662"/>
              <a:ext cx="103" cy="10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1" name="Oval 278">
              <a:extLst>
                <a:ext uri="{FF2B5EF4-FFF2-40B4-BE49-F238E27FC236}">
                  <a16:creationId xmlns:a16="http://schemas.microsoft.com/office/drawing/2014/main" id="{8613D58E-D967-487A-A07B-0434F97C0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0" y="1662"/>
              <a:ext cx="103" cy="103"/>
            </a:xfrm>
            <a:prstGeom prst="ellipse">
              <a:avLst/>
            </a:prstGeom>
            <a:grpFill/>
            <a:ln w="7938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</p:grpSp>
      <p:sp>
        <p:nvSpPr>
          <p:cNvPr id="42" name="Triangle 320">
            <a:extLst>
              <a:ext uri="{FF2B5EF4-FFF2-40B4-BE49-F238E27FC236}">
                <a16:creationId xmlns:a16="http://schemas.microsoft.com/office/drawing/2014/main" id="{29578962-3308-4ACB-8F9F-4B53BFB36CFA}"/>
              </a:ext>
            </a:extLst>
          </p:cNvPr>
          <p:cNvSpPr/>
          <p:nvPr/>
        </p:nvSpPr>
        <p:spPr>
          <a:xfrm rot="16200000">
            <a:off x="3109472" y="4786697"/>
            <a:ext cx="864000" cy="1536000"/>
          </a:xfrm>
          <a:prstGeom prst="triangle">
            <a:avLst>
              <a:gd name="adj" fmla="val 22103"/>
            </a:avLst>
          </a:prstGeom>
          <a:solidFill>
            <a:srgbClr val="7DE3FF">
              <a:alpha val="6470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945" indent="-234945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FFFFFF"/>
              </a:solidFill>
              <a:latin typeface="Nokia Pure Text Light"/>
            </a:endParaRPr>
          </a:p>
        </p:txBody>
      </p:sp>
      <p:grpSp>
        <p:nvGrpSpPr>
          <p:cNvPr id="43" name="Group 54">
            <a:extLst>
              <a:ext uri="{FF2B5EF4-FFF2-40B4-BE49-F238E27FC236}">
                <a16:creationId xmlns:a16="http://schemas.microsoft.com/office/drawing/2014/main" id="{E08E10AC-3BB6-4805-9475-23482E1A927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50965" y="3507337"/>
            <a:ext cx="620044" cy="997884"/>
            <a:chOff x="541" y="1257"/>
            <a:chExt cx="384" cy="618"/>
          </a:xfrm>
        </p:grpSpPr>
        <p:sp>
          <p:nvSpPr>
            <p:cNvPr id="44" name="Freeform 55">
              <a:extLst>
                <a:ext uri="{FF2B5EF4-FFF2-40B4-BE49-F238E27FC236}">
                  <a16:creationId xmlns:a16="http://schemas.microsoft.com/office/drawing/2014/main" id="{3F0DDCAF-932F-4940-BD1F-3E6635CDE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" y="1556"/>
              <a:ext cx="106" cy="319"/>
            </a:xfrm>
            <a:custGeom>
              <a:avLst/>
              <a:gdLst>
                <a:gd name="T0" fmla="*/ 0 w 106"/>
                <a:gd name="T1" fmla="*/ 319 h 319"/>
                <a:gd name="T2" fmla="*/ 53 w 106"/>
                <a:gd name="T3" fmla="*/ 0 h 319"/>
                <a:gd name="T4" fmla="*/ 106 w 106"/>
                <a:gd name="T5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" h="319">
                  <a:moveTo>
                    <a:pt x="0" y="319"/>
                  </a:moveTo>
                  <a:lnTo>
                    <a:pt x="53" y="0"/>
                  </a:lnTo>
                  <a:lnTo>
                    <a:pt x="106" y="319"/>
                  </a:lnTo>
                </a:path>
              </a:pathLst>
            </a:custGeom>
            <a:noFill/>
            <a:ln w="11113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5" name="Oval 56">
              <a:extLst>
                <a:ext uri="{FF2B5EF4-FFF2-40B4-BE49-F238E27FC236}">
                  <a16:creationId xmlns:a16="http://schemas.microsoft.com/office/drawing/2014/main" id="{673CA617-517A-4131-BA21-C08F006B0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" y="1443"/>
              <a:ext cx="19" cy="20"/>
            </a:xfrm>
            <a:prstGeom prst="ellipse">
              <a:avLst/>
            </a:prstGeom>
            <a:solidFill>
              <a:srgbClr val="00D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6" name="Freeform 57">
              <a:extLst>
                <a:ext uri="{FF2B5EF4-FFF2-40B4-BE49-F238E27FC236}">
                  <a16:creationId xmlns:a16="http://schemas.microsoft.com/office/drawing/2014/main" id="{068B4CD6-CC15-4ABC-B5D5-2E8DD8C151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" y="1257"/>
              <a:ext cx="384" cy="385"/>
            </a:xfrm>
            <a:custGeom>
              <a:avLst/>
              <a:gdLst>
                <a:gd name="T0" fmla="*/ 58 w 58"/>
                <a:gd name="T1" fmla="*/ 29 h 58"/>
                <a:gd name="T2" fmla="*/ 29 w 58"/>
                <a:gd name="T3" fmla="*/ 0 h 58"/>
                <a:gd name="T4" fmla="*/ 0 w 58"/>
                <a:gd name="T5" fmla="*/ 29 h 58"/>
                <a:gd name="T6" fmla="*/ 29 w 58"/>
                <a:gd name="T7" fmla="*/ 58 h 58"/>
                <a:gd name="T8" fmla="*/ 58 w 58"/>
                <a:gd name="T9" fmla="*/ 29 h 58"/>
                <a:gd name="T10" fmla="*/ 49 w 58"/>
                <a:gd name="T11" fmla="*/ 29 h 58"/>
                <a:gd name="T12" fmla="*/ 29 w 58"/>
                <a:gd name="T13" fmla="*/ 10 h 58"/>
                <a:gd name="T14" fmla="*/ 10 w 58"/>
                <a:gd name="T15" fmla="*/ 29 h 58"/>
                <a:gd name="T16" fmla="*/ 29 w 58"/>
                <a:gd name="T17" fmla="*/ 49 h 58"/>
                <a:gd name="T18" fmla="*/ 49 w 58"/>
                <a:gd name="T19" fmla="*/ 29 h 58"/>
                <a:gd name="T20" fmla="*/ 39 w 58"/>
                <a:gd name="T21" fmla="*/ 29 h 58"/>
                <a:gd name="T22" fmla="*/ 29 w 58"/>
                <a:gd name="T23" fmla="*/ 20 h 58"/>
                <a:gd name="T24" fmla="*/ 20 w 58"/>
                <a:gd name="T25" fmla="*/ 29 h 58"/>
                <a:gd name="T26" fmla="*/ 29 w 58"/>
                <a:gd name="T27" fmla="*/ 39 h 58"/>
                <a:gd name="T28" fmla="*/ 39 w 58"/>
                <a:gd name="T29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58">
                  <a:moveTo>
                    <a:pt x="58" y="29"/>
                  </a:moveTo>
                  <a:cubicBezTo>
                    <a:pt x="58" y="13"/>
                    <a:pt x="45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lose/>
                  <a:moveTo>
                    <a:pt x="49" y="29"/>
                  </a:moveTo>
                  <a:cubicBezTo>
                    <a:pt x="49" y="19"/>
                    <a:pt x="40" y="10"/>
                    <a:pt x="29" y="10"/>
                  </a:cubicBezTo>
                  <a:cubicBezTo>
                    <a:pt x="19" y="10"/>
                    <a:pt x="10" y="19"/>
                    <a:pt x="10" y="29"/>
                  </a:cubicBezTo>
                  <a:cubicBezTo>
                    <a:pt x="10" y="40"/>
                    <a:pt x="19" y="49"/>
                    <a:pt x="29" y="49"/>
                  </a:cubicBezTo>
                  <a:cubicBezTo>
                    <a:pt x="40" y="49"/>
                    <a:pt x="49" y="40"/>
                    <a:pt x="49" y="29"/>
                  </a:cubicBezTo>
                  <a:close/>
                  <a:moveTo>
                    <a:pt x="39" y="29"/>
                  </a:moveTo>
                  <a:cubicBezTo>
                    <a:pt x="39" y="24"/>
                    <a:pt x="35" y="20"/>
                    <a:pt x="29" y="20"/>
                  </a:cubicBezTo>
                  <a:cubicBezTo>
                    <a:pt x="24" y="20"/>
                    <a:pt x="20" y="24"/>
                    <a:pt x="20" y="29"/>
                  </a:cubicBezTo>
                  <a:cubicBezTo>
                    <a:pt x="20" y="35"/>
                    <a:pt x="24" y="39"/>
                    <a:pt x="29" y="39"/>
                  </a:cubicBezTo>
                  <a:cubicBezTo>
                    <a:pt x="35" y="39"/>
                    <a:pt x="39" y="35"/>
                    <a:pt x="39" y="29"/>
                  </a:cubicBezTo>
                  <a:close/>
                </a:path>
              </a:pathLst>
            </a:custGeom>
            <a:noFill/>
            <a:ln w="11113" cap="flat">
              <a:solidFill>
                <a:srgbClr val="00D2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</p:grpSp>
      <p:grpSp>
        <p:nvGrpSpPr>
          <p:cNvPr id="47" name="Group 273">
            <a:extLst>
              <a:ext uri="{FF2B5EF4-FFF2-40B4-BE49-F238E27FC236}">
                <a16:creationId xmlns:a16="http://schemas.microsoft.com/office/drawing/2014/main" id="{DC71083B-5AD1-4557-90C8-6CDD7DB03B5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82732" y="2070859"/>
            <a:ext cx="893016" cy="413037"/>
            <a:chOff x="2564" y="1475"/>
            <a:chExt cx="627" cy="290"/>
          </a:xfrm>
          <a:solidFill>
            <a:schemeClr val="bg1"/>
          </a:solidFill>
        </p:grpSpPr>
        <p:sp>
          <p:nvSpPr>
            <p:cNvPr id="48" name="Freeform 274">
              <a:extLst>
                <a:ext uri="{FF2B5EF4-FFF2-40B4-BE49-F238E27FC236}">
                  <a16:creationId xmlns:a16="http://schemas.microsoft.com/office/drawing/2014/main" id="{21DD484E-39B2-4364-A402-0F346732B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4" y="1475"/>
              <a:ext cx="627" cy="246"/>
            </a:xfrm>
            <a:custGeom>
              <a:avLst/>
              <a:gdLst>
                <a:gd name="T0" fmla="*/ 0 w 128"/>
                <a:gd name="T1" fmla="*/ 25 h 50"/>
                <a:gd name="T2" fmla="*/ 8 w 128"/>
                <a:gd name="T3" fmla="*/ 14 h 50"/>
                <a:gd name="T4" fmla="*/ 33 w 128"/>
                <a:gd name="T5" fmla="*/ 0 h 50"/>
                <a:gd name="T6" fmla="*/ 80 w 128"/>
                <a:gd name="T7" fmla="*/ 0 h 50"/>
                <a:gd name="T8" fmla="*/ 96 w 128"/>
                <a:gd name="T9" fmla="*/ 25 h 50"/>
                <a:gd name="T10" fmla="*/ 128 w 128"/>
                <a:gd name="T11" fmla="*/ 25 h 50"/>
                <a:gd name="T12" fmla="*/ 128 w 128"/>
                <a:gd name="T13" fmla="*/ 50 h 50"/>
                <a:gd name="T14" fmla="*/ 0 w 128"/>
                <a:gd name="T15" fmla="*/ 50 h 50"/>
                <a:gd name="T16" fmla="*/ 0 w 128"/>
                <a:gd name="T17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50">
                  <a:moveTo>
                    <a:pt x="0" y="2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3" y="5"/>
                    <a:pt x="23" y="0"/>
                    <a:pt x="33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0" y="50"/>
                    <a:pt x="0" y="50"/>
                    <a:pt x="0" y="5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 w="7938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49" name="Oval 275">
              <a:extLst>
                <a:ext uri="{FF2B5EF4-FFF2-40B4-BE49-F238E27FC236}">
                  <a16:creationId xmlns:a16="http://schemas.microsoft.com/office/drawing/2014/main" id="{026FB1C8-E1AE-4E31-A028-ABFDDF806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8" y="1662"/>
              <a:ext cx="103" cy="10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0" name="Oval 276">
              <a:extLst>
                <a:ext uri="{FF2B5EF4-FFF2-40B4-BE49-F238E27FC236}">
                  <a16:creationId xmlns:a16="http://schemas.microsoft.com/office/drawing/2014/main" id="{94827F8B-394D-4451-81C3-0958EB864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8" y="1662"/>
              <a:ext cx="103" cy="103"/>
            </a:xfrm>
            <a:prstGeom prst="ellipse">
              <a:avLst/>
            </a:prstGeom>
            <a:grpFill/>
            <a:ln w="7938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1" name="Oval 277">
              <a:extLst>
                <a:ext uri="{FF2B5EF4-FFF2-40B4-BE49-F238E27FC236}">
                  <a16:creationId xmlns:a16="http://schemas.microsoft.com/office/drawing/2014/main" id="{3E4A4163-B2A8-4DCA-B893-7E93F70BA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0" y="1662"/>
              <a:ext cx="103" cy="10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52" name="Oval 278">
              <a:extLst>
                <a:ext uri="{FF2B5EF4-FFF2-40B4-BE49-F238E27FC236}">
                  <a16:creationId xmlns:a16="http://schemas.microsoft.com/office/drawing/2014/main" id="{310B4564-84C0-4A2E-BD30-755A08C94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0" y="1662"/>
              <a:ext cx="103" cy="103"/>
            </a:xfrm>
            <a:prstGeom prst="ellipse">
              <a:avLst/>
            </a:prstGeom>
            <a:grpFill/>
            <a:ln w="7938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1AF15481-25FB-4A25-98A7-864230042EC5}"/>
              </a:ext>
            </a:extLst>
          </p:cNvPr>
          <p:cNvSpPr txBox="1"/>
          <p:nvPr/>
        </p:nvSpPr>
        <p:spPr>
          <a:xfrm>
            <a:off x="5830194" y="2316224"/>
            <a:ext cx="1581677" cy="697010"/>
          </a:xfrm>
          <a:prstGeom prst="rect">
            <a:avLst/>
          </a:prstGeom>
          <a:noFill/>
        </p:spPr>
        <p:txBody>
          <a:bodyPr wrap="square" lIns="0" tIns="119956" rIns="95964" bIns="62376" rtlCol="0">
            <a:spAutoFit/>
          </a:bodyPr>
          <a:lstStyle/>
          <a:p>
            <a:pPr algn="ctr" defTabSz="609357" fontAlgn="auto">
              <a:spcBef>
                <a:spcPts val="0"/>
              </a:spcBef>
              <a:spcAft>
                <a:spcPts val="0"/>
              </a:spcAft>
              <a:buClr>
                <a:srgbClr val="001135"/>
              </a:buClr>
              <a:defRPr/>
            </a:pPr>
            <a:r>
              <a:rPr lang="en-GB" sz="1733" dirty="0">
                <a:solidFill>
                  <a:srgbClr val="001135"/>
                </a:solidFill>
                <a:latin typeface="Nokia Pure Text Light"/>
                <a:ea typeface="Nokia Pure Text" panose="020B0503020202020204" pitchFamily="34" charset="0"/>
                <a:cs typeface="Nokia Pure Headline Light"/>
              </a:rPr>
              <a:t>Edge cloud </a:t>
            </a:r>
            <a:r>
              <a:rPr lang="en-GB" sz="1600" dirty="0">
                <a:solidFill>
                  <a:srgbClr val="001135"/>
                </a:solidFill>
                <a:latin typeface="Nokia Pure Text Light"/>
                <a:ea typeface="Nokia Pure Text" panose="020B0503020202020204" pitchFamily="34" charset="0"/>
                <a:cs typeface="Nokia Pure Headline Light"/>
              </a:rPr>
              <a:t>(MEC)</a:t>
            </a:r>
            <a:endParaRPr lang="en-GB" sz="1733" dirty="0">
              <a:solidFill>
                <a:srgbClr val="001135"/>
              </a:solidFill>
              <a:latin typeface="Nokia Pure Text Light"/>
              <a:ea typeface="Nokia Pure Text" panose="020B0503020202020204" pitchFamily="34" charset="0"/>
              <a:cs typeface="Nokia Pure Headline Light"/>
            </a:endParaRPr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783BBA9C-6A1B-48E3-AA77-57C62FD7F8DD}"/>
              </a:ext>
            </a:extLst>
          </p:cNvPr>
          <p:cNvSpPr/>
          <p:nvPr/>
        </p:nvSpPr>
        <p:spPr>
          <a:xfrm rot="5132174">
            <a:off x="8121495" y="1467084"/>
            <a:ext cx="3900784" cy="4190450"/>
          </a:xfrm>
          <a:prstGeom prst="arc">
            <a:avLst>
              <a:gd name="adj1" fmla="val 11572502"/>
              <a:gd name="adj2" fmla="val 21086395"/>
            </a:avLst>
          </a:prstGeom>
          <a:ln w="9525" cmpd="sng">
            <a:solidFill>
              <a:schemeClr val="accent3"/>
            </a:solidFill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400">
              <a:solidFill>
                <a:srgbClr val="124191"/>
              </a:solidFill>
              <a:latin typeface="Nokia Pure Text Light"/>
            </a:endParaRPr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52C60E7D-01CA-4EAF-B181-AF7BC59BBC59}"/>
              </a:ext>
            </a:extLst>
          </p:cNvPr>
          <p:cNvSpPr/>
          <p:nvPr/>
        </p:nvSpPr>
        <p:spPr>
          <a:xfrm>
            <a:off x="1809133" y="2995275"/>
            <a:ext cx="5562497" cy="1767732"/>
          </a:xfrm>
          <a:prstGeom prst="arc">
            <a:avLst>
              <a:gd name="adj1" fmla="val 11639719"/>
              <a:gd name="adj2" fmla="val 20179354"/>
            </a:avLst>
          </a:prstGeom>
          <a:ln w="9525" cmpd="sng">
            <a:solidFill>
              <a:schemeClr val="bg2"/>
            </a:solidFill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400">
              <a:solidFill>
                <a:srgbClr val="124191"/>
              </a:solidFill>
              <a:latin typeface="Nokia Pure Text Light"/>
            </a:endParaRPr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52935C43-A717-4595-AB45-4CDF47096059}"/>
              </a:ext>
            </a:extLst>
          </p:cNvPr>
          <p:cNvSpPr/>
          <p:nvPr/>
        </p:nvSpPr>
        <p:spPr>
          <a:xfrm rot="18889974">
            <a:off x="4746111" y="3994047"/>
            <a:ext cx="2193092" cy="831727"/>
          </a:xfrm>
          <a:prstGeom prst="arc">
            <a:avLst>
              <a:gd name="adj1" fmla="val 11423007"/>
              <a:gd name="adj2" fmla="val 21174539"/>
            </a:avLst>
          </a:prstGeom>
          <a:ln w="9525" cmpd="sng">
            <a:solidFill>
              <a:schemeClr val="bg2"/>
            </a:solidFill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400">
              <a:solidFill>
                <a:srgbClr val="124191"/>
              </a:solidFill>
              <a:latin typeface="Nokia Pure Text Light"/>
            </a:endParaRPr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6D8BA146-5934-4A1A-A60F-E0E3B95764FE}"/>
              </a:ext>
            </a:extLst>
          </p:cNvPr>
          <p:cNvSpPr/>
          <p:nvPr/>
        </p:nvSpPr>
        <p:spPr>
          <a:xfrm rot="8922778">
            <a:off x="6158101" y="1704367"/>
            <a:ext cx="3346835" cy="960728"/>
          </a:xfrm>
          <a:prstGeom prst="arc">
            <a:avLst>
              <a:gd name="adj1" fmla="val 12101626"/>
              <a:gd name="adj2" fmla="val 20773029"/>
            </a:avLst>
          </a:prstGeom>
          <a:ln w="9525" cmpd="sng">
            <a:solidFill>
              <a:schemeClr val="bg2"/>
            </a:solidFill>
            <a:prstDash val="solid"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400">
              <a:solidFill>
                <a:srgbClr val="124191"/>
              </a:solidFill>
              <a:latin typeface="Nokia Pure Text Light"/>
            </a:endParaRPr>
          </a:p>
        </p:txBody>
      </p:sp>
      <p:sp>
        <p:nvSpPr>
          <p:cNvPr id="58" name="Arc 57">
            <a:extLst>
              <a:ext uri="{FF2B5EF4-FFF2-40B4-BE49-F238E27FC236}">
                <a16:creationId xmlns:a16="http://schemas.microsoft.com/office/drawing/2014/main" id="{FEFA8BEC-B23D-4203-A466-434409AA8071}"/>
              </a:ext>
            </a:extLst>
          </p:cNvPr>
          <p:cNvSpPr/>
          <p:nvPr/>
        </p:nvSpPr>
        <p:spPr>
          <a:xfrm rot="479152">
            <a:off x="6622942" y="3334202"/>
            <a:ext cx="3886271" cy="846359"/>
          </a:xfrm>
          <a:prstGeom prst="arc">
            <a:avLst>
              <a:gd name="adj1" fmla="val 11271114"/>
              <a:gd name="adj2" fmla="val 20817244"/>
            </a:avLst>
          </a:prstGeom>
          <a:ln w="9525" cmpd="sng">
            <a:solidFill>
              <a:schemeClr val="bg2"/>
            </a:solidFill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400">
              <a:solidFill>
                <a:srgbClr val="124191"/>
              </a:solidFill>
              <a:latin typeface="Nokia Pure Text Light"/>
            </a:endParaRPr>
          </a:p>
        </p:txBody>
      </p:sp>
      <p:sp>
        <p:nvSpPr>
          <p:cNvPr id="59" name="Arc 58">
            <a:extLst>
              <a:ext uri="{FF2B5EF4-FFF2-40B4-BE49-F238E27FC236}">
                <a16:creationId xmlns:a16="http://schemas.microsoft.com/office/drawing/2014/main" id="{673A647B-1BCD-47CE-8357-287291C41476}"/>
              </a:ext>
            </a:extLst>
          </p:cNvPr>
          <p:cNvSpPr/>
          <p:nvPr/>
        </p:nvSpPr>
        <p:spPr>
          <a:xfrm rot="1579766">
            <a:off x="6222368" y="3766501"/>
            <a:ext cx="3787587" cy="1523239"/>
          </a:xfrm>
          <a:prstGeom prst="arc">
            <a:avLst>
              <a:gd name="adj1" fmla="val 11815759"/>
              <a:gd name="adj2" fmla="val 21355084"/>
            </a:avLst>
          </a:prstGeom>
          <a:ln w="9525" cmpd="sng">
            <a:solidFill>
              <a:schemeClr val="bg2"/>
            </a:solidFill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400">
              <a:solidFill>
                <a:srgbClr val="124191"/>
              </a:solidFill>
              <a:latin typeface="Nokia Pure Text Light"/>
            </a:endParaRPr>
          </a:p>
        </p:txBody>
      </p:sp>
      <p:grpSp>
        <p:nvGrpSpPr>
          <p:cNvPr id="60" name="Group 54">
            <a:extLst>
              <a:ext uri="{FF2B5EF4-FFF2-40B4-BE49-F238E27FC236}">
                <a16:creationId xmlns:a16="http://schemas.microsoft.com/office/drawing/2014/main" id="{BD372849-F922-4CA7-9A5B-B0B40008F0A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23971" y="827810"/>
            <a:ext cx="514532" cy="828076"/>
            <a:chOff x="541" y="1207"/>
            <a:chExt cx="384" cy="618"/>
          </a:xfrm>
        </p:grpSpPr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5059F7BB-CC49-4108-A2A8-6443A2023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" y="1506"/>
              <a:ext cx="106" cy="319"/>
            </a:xfrm>
            <a:custGeom>
              <a:avLst/>
              <a:gdLst>
                <a:gd name="T0" fmla="*/ 0 w 106"/>
                <a:gd name="T1" fmla="*/ 319 h 319"/>
                <a:gd name="T2" fmla="*/ 53 w 106"/>
                <a:gd name="T3" fmla="*/ 0 h 319"/>
                <a:gd name="T4" fmla="*/ 106 w 106"/>
                <a:gd name="T5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" h="319">
                  <a:moveTo>
                    <a:pt x="0" y="319"/>
                  </a:moveTo>
                  <a:lnTo>
                    <a:pt x="53" y="0"/>
                  </a:lnTo>
                  <a:lnTo>
                    <a:pt x="106" y="319"/>
                  </a:lnTo>
                </a:path>
              </a:pathLst>
            </a:custGeom>
            <a:noFill/>
            <a:ln w="11113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2" name="Oval 56">
              <a:extLst>
                <a:ext uri="{FF2B5EF4-FFF2-40B4-BE49-F238E27FC236}">
                  <a16:creationId xmlns:a16="http://schemas.microsoft.com/office/drawing/2014/main" id="{1FF9A4B2-B6A7-40D2-92D6-29C9B475E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" y="1443"/>
              <a:ext cx="19" cy="20"/>
            </a:xfrm>
            <a:prstGeom prst="ellipse">
              <a:avLst/>
            </a:prstGeom>
            <a:solidFill>
              <a:srgbClr val="00D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8EB2F1A5-6B6F-40A1-9B40-D0B4151816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" y="1207"/>
              <a:ext cx="384" cy="385"/>
            </a:xfrm>
            <a:custGeom>
              <a:avLst/>
              <a:gdLst>
                <a:gd name="T0" fmla="*/ 58 w 58"/>
                <a:gd name="T1" fmla="*/ 29 h 58"/>
                <a:gd name="T2" fmla="*/ 29 w 58"/>
                <a:gd name="T3" fmla="*/ 0 h 58"/>
                <a:gd name="T4" fmla="*/ 0 w 58"/>
                <a:gd name="T5" fmla="*/ 29 h 58"/>
                <a:gd name="T6" fmla="*/ 29 w 58"/>
                <a:gd name="T7" fmla="*/ 58 h 58"/>
                <a:gd name="T8" fmla="*/ 58 w 58"/>
                <a:gd name="T9" fmla="*/ 29 h 58"/>
                <a:gd name="T10" fmla="*/ 49 w 58"/>
                <a:gd name="T11" fmla="*/ 29 h 58"/>
                <a:gd name="T12" fmla="*/ 29 w 58"/>
                <a:gd name="T13" fmla="*/ 10 h 58"/>
                <a:gd name="T14" fmla="*/ 10 w 58"/>
                <a:gd name="T15" fmla="*/ 29 h 58"/>
                <a:gd name="T16" fmla="*/ 29 w 58"/>
                <a:gd name="T17" fmla="*/ 49 h 58"/>
                <a:gd name="T18" fmla="*/ 49 w 58"/>
                <a:gd name="T19" fmla="*/ 29 h 58"/>
                <a:gd name="T20" fmla="*/ 39 w 58"/>
                <a:gd name="T21" fmla="*/ 29 h 58"/>
                <a:gd name="T22" fmla="*/ 29 w 58"/>
                <a:gd name="T23" fmla="*/ 20 h 58"/>
                <a:gd name="T24" fmla="*/ 20 w 58"/>
                <a:gd name="T25" fmla="*/ 29 h 58"/>
                <a:gd name="T26" fmla="*/ 29 w 58"/>
                <a:gd name="T27" fmla="*/ 39 h 58"/>
                <a:gd name="T28" fmla="*/ 39 w 58"/>
                <a:gd name="T29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58">
                  <a:moveTo>
                    <a:pt x="58" y="29"/>
                  </a:moveTo>
                  <a:cubicBezTo>
                    <a:pt x="58" y="13"/>
                    <a:pt x="45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lose/>
                  <a:moveTo>
                    <a:pt x="49" y="29"/>
                  </a:moveTo>
                  <a:cubicBezTo>
                    <a:pt x="49" y="19"/>
                    <a:pt x="40" y="10"/>
                    <a:pt x="29" y="10"/>
                  </a:cubicBezTo>
                  <a:cubicBezTo>
                    <a:pt x="19" y="10"/>
                    <a:pt x="10" y="19"/>
                    <a:pt x="10" y="29"/>
                  </a:cubicBezTo>
                  <a:cubicBezTo>
                    <a:pt x="10" y="40"/>
                    <a:pt x="19" y="49"/>
                    <a:pt x="29" y="49"/>
                  </a:cubicBezTo>
                  <a:cubicBezTo>
                    <a:pt x="40" y="49"/>
                    <a:pt x="49" y="40"/>
                    <a:pt x="49" y="29"/>
                  </a:cubicBezTo>
                  <a:close/>
                  <a:moveTo>
                    <a:pt x="39" y="29"/>
                  </a:moveTo>
                  <a:cubicBezTo>
                    <a:pt x="39" y="24"/>
                    <a:pt x="35" y="20"/>
                    <a:pt x="29" y="20"/>
                  </a:cubicBezTo>
                  <a:cubicBezTo>
                    <a:pt x="24" y="20"/>
                    <a:pt x="20" y="24"/>
                    <a:pt x="20" y="29"/>
                  </a:cubicBezTo>
                  <a:cubicBezTo>
                    <a:pt x="20" y="35"/>
                    <a:pt x="24" y="39"/>
                    <a:pt x="29" y="39"/>
                  </a:cubicBezTo>
                  <a:cubicBezTo>
                    <a:pt x="35" y="39"/>
                    <a:pt x="39" y="35"/>
                    <a:pt x="39" y="29"/>
                  </a:cubicBezTo>
                  <a:close/>
                </a:path>
              </a:pathLst>
            </a:custGeom>
            <a:noFill/>
            <a:ln w="11113" cap="flat">
              <a:solidFill>
                <a:srgbClr val="00D2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10248CE3-4C1F-44D6-929D-5F73EB272EE5}"/>
              </a:ext>
            </a:extLst>
          </p:cNvPr>
          <p:cNvSpPr txBox="1"/>
          <p:nvPr/>
        </p:nvSpPr>
        <p:spPr>
          <a:xfrm>
            <a:off x="7245086" y="1525080"/>
            <a:ext cx="1114727" cy="635455"/>
          </a:xfrm>
          <a:prstGeom prst="rect">
            <a:avLst/>
          </a:prstGeom>
          <a:noFill/>
        </p:spPr>
        <p:txBody>
          <a:bodyPr wrap="square" lIns="0" tIns="119956" rIns="95964" bIns="62376" rtlCol="0">
            <a:spAutoFit/>
          </a:bodyPr>
          <a:lstStyle/>
          <a:p>
            <a:pPr algn="ctr" defTabSz="609357" fontAlgn="auto">
              <a:spcBef>
                <a:spcPts val="0"/>
              </a:spcBef>
              <a:spcAft>
                <a:spcPts val="0"/>
              </a:spcAft>
              <a:buClr>
                <a:srgbClr val="001135"/>
              </a:buClr>
              <a:defRPr/>
            </a:pPr>
            <a:r>
              <a:rPr lang="en-GB" sz="1600" dirty="0">
                <a:solidFill>
                  <a:srgbClr val="00C9FF"/>
                </a:solidFill>
                <a:latin typeface="Nokia Pure Text Light"/>
                <a:ea typeface="Nokia Pure Text" panose="020B0504040602060303" pitchFamily="34" charset="0"/>
                <a:cs typeface="Nokia Pure Text" panose="020B0504040602060303" pitchFamily="34" charset="0"/>
              </a:rPr>
              <a:t>LTE V2N</a:t>
            </a:r>
            <a:br>
              <a:rPr lang="en-GB" sz="1600" dirty="0">
                <a:solidFill>
                  <a:srgbClr val="00C9FF"/>
                </a:solidFill>
                <a:latin typeface="Nokia Pure Text Light"/>
                <a:ea typeface="Nokia Pure Text" panose="020B0504040602060303" pitchFamily="34" charset="0"/>
                <a:cs typeface="Nokia Pure Text" panose="020B0504040602060303" pitchFamily="34" charset="0"/>
              </a:rPr>
            </a:br>
            <a:r>
              <a:rPr lang="de-DE" sz="1333" dirty="0">
                <a:solidFill>
                  <a:srgbClr val="00C9FF"/>
                </a:solidFill>
                <a:latin typeface="Nokia Pure Text Light"/>
                <a:ea typeface="Nokia Pure Text" panose="020B0504040602060303" pitchFamily="34" charset="0"/>
                <a:cs typeface="Nokia Pure Text" panose="020B0504040602060303" pitchFamily="34" charset="0"/>
              </a:rPr>
              <a:t>(via </a:t>
            </a:r>
            <a:r>
              <a:rPr lang="de-DE" sz="1333" dirty="0" err="1">
                <a:solidFill>
                  <a:srgbClr val="00C9FF"/>
                </a:solidFill>
                <a:latin typeface="Nokia Pure Text Light"/>
                <a:ea typeface="Nokia Pure Text" panose="020B0504040602060303" pitchFamily="34" charset="0"/>
                <a:cs typeface="Nokia Pure Text" panose="020B0504040602060303" pitchFamily="34" charset="0"/>
              </a:rPr>
              <a:t>core</a:t>
            </a:r>
            <a:r>
              <a:rPr lang="de-DE" sz="1333" dirty="0">
                <a:solidFill>
                  <a:srgbClr val="00C9FF"/>
                </a:solidFill>
                <a:latin typeface="Nokia Pure Text Light"/>
                <a:ea typeface="Nokia Pure Text" panose="020B0504040602060303" pitchFamily="34" charset="0"/>
                <a:cs typeface="Nokia Pure Text" panose="020B0504040602060303" pitchFamily="34" charset="0"/>
              </a:rPr>
              <a:t>)</a:t>
            </a:r>
            <a:endParaRPr lang="en-GB" sz="1333" dirty="0">
              <a:solidFill>
                <a:srgbClr val="00C9FF"/>
              </a:solidFill>
              <a:latin typeface="Nokia Pure Text Light"/>
              <a:ea typeface="Nokia Pure Text" panose="020B0504040602060303" pitchFamily="34" charset="0"/>
              <a:cs typeface="Nokia Pure Text" panose="020B0504040602060303" pitchFamily="34" charset="0"/>
            </a:endParaRPr>
          </a:p>
        </p:txBody>
      </p:sp>
      <p:sp>
        <p:nvSpPr>
          <p:cNvPr id="65" name="Arc 64">
            <a:extLst>
              <a:ext uri="{FF2B5EF4-FFF2-40B4-BE49-F238E27FC236}">
                <a16:creationId xmlns:a16="http://schemas.microsoft.com/office/drawing/2014/main" id="{BDEBCFE5-59B0-4B5A-A9A0-01A388FDA147}"/>
              </a:ext>
            </a:extLst>
          </p:cNvPr>
          <p:cNvSpPr/>
          <p:nvPr/>
        </p:nvSpPr>
        <p:spPr>
          <a:xfrm rot="19926166">
            <a:off x="1630436" y="2385178"/>
            <a:ext cx="8012347" cy="2494593"/>
          </a:xfrm>
          <a:prstGeom prst="arc">
            <a:avLst>
              <a:gd name="adj1" fmla="val 11102295"/>
              <a:gd name="adj2" fmla="val 21111294"/>
            </a:avLst>
          </a:prstGeom>
          <a:ln w="9525" cmpd="sng">
            <a:solidFill>
              <a:schemeClr val="accent3"/>
            </a:solidFill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400">
              <a:solidFill>
                <a:srgbClr val="124191"/>
              </a:solidFill>
              <a:latin typeface="Nokia Pure Text Light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32FBD0D-9CEA-4A90-953F-1CDF695F6113}"/>
              </a:ext>
            </a:extLst>
          </p:cNvPr>
          <p:cNvSpPr/>
          <p:nvPr/>
        </p:nvSpPr>
        <p:spPr>
          <a:xfrm>
            <a:off x="285893" y="2574151"/>
            <a:ext cx="1803592" cy="892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357" fontAlgn="auto">
              <a:spcBef>
                <a:spcPts val="0"/>
              </a:spcBef>
              <a:spcAft>
                <a:spcPts val="0"/>
              </a:spcAft>
              <a:buClr>
                <a:srgbClr val="001135"/>
              </a:buClr>
              <a:defRPr/>
            </a:pPr>
            <a:r>
              <a:rPr lang="en-GB" sz="1733" dirty="0">
                <a:solidFill>
                  <a:srgbClr val="001135"/>
                </a:solidFill>
                <a:latin typeface="Nokia Pure Text Light"/>
                <a:ea typeface="Nokia Pure Text" panose="020B0503020202020204" pitchFamily="34" charset="0"/>
                <a:cs typeface="Nokia Pure Headline Light"/>
              </a:rPr>
              <a:t>Traffic lights, </a:t>
            </a:r>
            <a:br>
              <a:rPr lang="en-GB" sz="1733" dirty="0">
                <a:solidFill>
                  <a:srgbClr val="001135"/>
                </a:solidFill>
                <a:latin typeface="Nokia Pure Text Light"/>
                <a:ea typeface="Nokia Pure Text" panose="020B0503020202020204" pitchFamily="34" charset="0"/>
                <a:cs typeface="Nokia Pure Headline Light"/>
              </a:rPr>
            </a:br>
            <a:r>
              <a:rPr lang="en-GB" sz="1733" dirty="0">
                <a:solidFill>
                  <a:srgbClr val="001135"/>
                </a:solidFill>
                <a:latin typeface="Nokia Pure Text Light"/>
                <a:ea typeface="Nokia Pure Text" panose="020B0503020202020204" pitchFamily="34" charset="0"/>
                <a:cs typeface="Nokia Pure Headline Light"/>
              </a:rPr>
              <a:t>road side infrastructure</a:t>
            </a:r>
          </a:p>
        </p:txBody>
      </p:sp>
      <p:sp>
        <p:nvSpPr>
          <p:cNvPr id="67" name="Arc 66">
            <a:extLst>
              <a:ext uri="{FF2B5EF4-FFF2-40B4-BE49-F238E27FC236}">
                <a16:creationId xmlns:a16="http://schemas.microsoft.com/office/drawing/2014/main" id="{2C574092-FE69-49F2-8D7F-EA6861609EC4}"/>
              </a:ext>
            </a:extLst>
          </p:cNvPr>
          <p:cNvSpPr/>
          <p:nvPr/>
        </p:nvSpPr>
        <p:spPr>
          <a:xfrm rot="20939116">
            <a:off x="3669923" y="1053146"/>
            <a:ext cx="5744364" cy="2815932"/>
          </a:xfrm>
          <a:prstGeom prst="arc">
            <a:avLst>
              <a:gd name="adj1" fmla="val 11818971"/>
              <a:gd name="adj2" fmla="val 20443363"/>
            </a:avLst>
          </a:prstGeom>
          <a:ln w="9525" cmpd="sng">
            <a:solidFill>
              <a:schemeClr val="accent1"/>
            </a:solidFill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400">
              <a:solidFill>
                <a:srgbClr val="124191"/>
              </a:solidFill>
              <a:latin typeface="Nokia Pure Text Light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8C0789F-6B88-4192-A0A6-C2559D48C281}"/>
              </a:ext>
            </a:extLst>
          </p:cNvPr>
          <p:cNvSpPr txBox="1"/>
          <p:nvPr/>
        </p:nvSpPr>
        <p:spPr>
          <a:xfrm>
            <a:off x="5647199" y="1063553"/>
            <a:ext cx="1433980" cy="430334"/>
          </a:xfrm>
          <a:prstGeom prst="rect">
            <a:avLst/>
          </a:prstGeom>
          <a:noFill/>
        </p:spPr>
        <p:txBody>
          <a:bodyPr wrap="square" lIns="0" tIns="119956" rIns="95964" bIns="62376" rtlCol="0">
            <a:spAutoFit/>
          </a:bodyPr>
          <a:lstStyle/>
          <a:p>
            <a:pPr algn="ctr" defTabSz="609357" fontAlgn="auto">
              <a:spcBef>
                <a:spcPts val="0"/>
              </a:spcBef>
              <a:spcAft>
                <a:spcPts val="0"/>
              </a:spcAft>
              <a:buClr>
                <a:srgbClr val="001135"/>
              </a:buClr>
              <a:defRPr/>
            </a:pPr>
            <a:r>
              <a:rPr lang="en-GB" sz="1600" dirty="0">
                <a:solidFill>
                  <a:srgbClr val="124191"/>
                </a:solidFill>
                <a:latin typeface="Nokia Pure Text Light"/>
                <a:ea typeface="Nokia Pure Text" panose="020B0504040602060303" pitchFamily="34" charset="0"/>
                <a:cs typeface="Nokia Pure Text" panose="020B0504040602060303" pitchFamily="34" charset="0"/>
              </a:rPr>
              <a:t>NB-</a:t>
            </a:r>
            <a:r>
              <a:rPr lang="en-GB" sz="1600" dirty="0" err="1">
                <a:solidFill>
                  <a:srgbClr val="124191"/>
                </a:solidFill>
                <a:latin typeface="Nokia Pure Text Light"/>
                <a:ea typeface="Nokia Pure Text" panose="020B0504040602060303" pitchFamily="34" charset="0"/>
                <a:cs typeface="Nokia Pure Text" panose="020B0504040602060303" pitchFamily="34" charset="0"/>
              </a:rPr>
              <a:t>IoT</a:t>
            </a:r>
            <a:endParaRPr lang="en-GB" sz="1600" dirty="0">
              <a:solidFill>
                <a:srgbClr val="124191"/>
              </a:solidFill>
              <a:latin typeface="Nokia Pure Text Light"/>
              <a:ea typeface="Nokia Pure Text" panose="020B0504040602060303" pitchFamily="34" charset="0"/>
              <a:cs typeface="Nokia Pure Text" panose="020B0504040602060303" pitchFamily="34" charset="0"/>
            </a:endParaRPr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9A9B6395-1E72-4C63-9A07-EA9BB5F09DE5}"/>
              </a:ext>
            </a:extLst>
          </p:cNvPr>
          <p:cNvSpPr/>
          <p:nvPr/>
        </p:nvSpPr>
        <p:spPr>
          <a:xfrm rot="15884774" flipH="1">
            <a:off x="1236371" y="3808372"/>
            <a:ext cx="1729988" cy="1204587"/>
          </a:xfrm>
          <a:prstGeom prst="arc">
            <a:avLst>
              <a:gd name="adj1" fmla="val 11363030"/>
              <a:gd name="adj2" fmla="val 20847765"/>
            </a:avLst>
          </a:prstGeom>
          <a:ln w="9525" cmpd="sng">
            <a:solidFill>
              <a:schemeClr val="bg2"/>
            </a:solidFill>
            <a:prstDash val="solid"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400">
              <a:solidFill>
                <a:srgbClr val="124191"/>
              </a:solidFill>
              <a:latin typeface="Nokia Pure Text Ligh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A4FE6F4-46A9-49B5-8AA5-0BD4A6120F82}"/>
              </a:ext>
            </a:extLst>
          </p:cNvPr>
          <p:cNvSpPr txBox="1"/>
          <p:nvPr/>
        </p:nvSpPr>
        <p:spPr>
          <a:xfrm>
            <a:off x="589521" y="4000974"/>
            <a:ext cx="1089249" cy="635455"/>
          </a:xfrm>
          <a:prstGeom prst="rect">
            <a:avLst/>
          </a:prstGeom>
          <a:noFill/>
        </p:spPr>
        <p:txBody>
          <a:bodyPr wrap="square" lIns="0" tIns="119956" rIns="95964" bIns="62376" rtlCol="0">
            <a:spAutoFit/>
          </a:bodyPr>
          <a:lstStyle/>
          <a:p>
            <a:pPr algn="ctr" defTabSz="609357" fontAlgn="auto">
              <a:spcBef>
                <a:spcPts val="0"/>
              </a:spcBef>
              <a:spcAft>
                <a:spcPts val="0"/>
              </a:spcAft>
              <a:buClr>
                <a:srgbClr val="001135"/>
              </a:buClr>
              <a:defRPr/>
            </a:pPr>
            <a:r>
              <a:rPr lang="en-GB" sz="1600" dirty="0">
                <a:solidFill>
                  <a:srgbClr val="124191"/>
                </a:solidFill>
                <a:latin typeface="Nokia Pure Text Light"/>
                <a:ea typeface="Nokia Pure Text" panose="020B0504040602060303" pitchFamily="34" charset="0"/>
                <a:cs typeface="Nokia Pure Text" panose="020B0504040602060303" pitchFamily="34" charset="0"/>
              </a:rPr>
              <a:t>LTE V2I</a:t>
            </a:r>
            <a:br>
              <a:rPr lang="en-GB" sz="1867" dirty="0">
                <a:solidFill>
                  <a:srgbClr val="124191"/>
                </a:solidFill>
                <a:latin typeface="Nokia Pure Text Light"/>
                <a:ea typeface="Nokia Pure Text" panose="020B0504040602060303" pitchFamily="34" charset="0"/>
                <a:cs typeface="Nokia Pure Text" panose="020B0504040602060303" pitchFamily="34" charset="0"/>
              </a:rPr>
            </a:br>
            <a:r>
              <a:rPr lang="en-GB" sz="1333" dirty="0">
                <a:solidFill>
                  <a:srgbClr val="124191"/>
                </a:solidFill>
                <a:latin typeface="Nokia Pure Text Light"/>
                <a:ea typeface="Nokia Pure Text" panose="020B0504040602060303" pitchFamily="34" charset="0"/>
                <a:cs typeface="Nokia Pure Text" panose="020B0504040602060303" pitchFamily="34" charset="0"/>
              </a:rPr>
              <a:t>(direct)</a:t>
            </a:r>
            <a:endParaRPr lang="en-GB" sz="1867" dirty="0">
              <a:solidFill>
                <a:srgbClr val="124191"/>
              </a:solidFill>
              <a:latin typeface="Nokia Pure Text Light"/>
              <a:ea typeface="Nokia Pure Text" panose="020B0504040602060303" pitchFamily="34" charset="0"/>
              <a:cs typeface="Nokia Pure Text" panose="020B0504040602060303" pitchFamily="34" charset="0"/>
            </a:endParaRPr>
          </a:p>
        </p:txBody>
      </p:sp>
      <p:sp>
        <p:nvSpPr>
          <p:cNvPr id="71" name="Arc 70">
            <a:extLst>
              <a:ext uri="{FF2B5EF4-FFF2-40B4-BE49-F238E27FC236}">
                <a16:creationId xmlns:a16="http://schemas.microsoft.com/office/drawing/2014/main" id="{2E51A8BE-FA72-442F-A776-80624FB1E38A}"/>
              </a:ext>
            </a:extLst>
          </p:cNvPr>
          <p:cNvSpPr/>
          <p:nvPr/>
        </p:nvSpPr>
        <p:spPr>
          <a:xfrm rot="306364">
            <a:off x="4869473" y="4910891"/>
            <a:ext cx="2636740" cy="800656"/>
          </a:xfrm>
          <a:prstGeom prst="arc">
            <a:avLst>
              <a:gd name="adj1" fmla="val 11452240"/>
              <a:gd name="adj2" fmla="val 20939107"/>
            </a:avLst>
          </a:prstGeom>
          <a:ln w="9525" cmpd="sng">
            <a:solidFill>
              <a:schemeClr val="bg2"/>
            </a:solidFill>
            <a:prstDash val="solid"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400">
              <a:solidFill>
                <a:srgbClr val="124191"/>
              </a:solidFill>
              <a:latin typeface="Nokia Pure Text Light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45F9236-C110-4CA0-AA65-2C517FA5F2A3}"/>
              </a:ext>
            </a:extLst>
          </p:cNvPr>
          <p:cNvSpPr txBox="1"/>
          <p:nvPr/>
        </p:nvSpPr>
        <p:spPr>
          <a:xfrm>
            <a:off x="5158481" y="4825172"/>
            <a:ext cx="1223559" cy="635455"/>
          </a:xfrm>
          <a:prstGeom prst="rect">
            <a:avLst/>
          </a:prstGeom>
          <a:noFill/>
        </p:spPr>
        <p:txBody>
          <a:bodyPr wrap="square" lIns="0" tIns="119956" rIns="95964" bIns="62376" rtlCol="0">
            <a:spAutoFit/>
          </a:bodyPr>
          <a:lstStyle/>
          <a:p>
            <a:pPr algn="ctr" defTabSz="609357" fontAlgn="auto">
              <a:spcBef>
                <a:spcPts val="0"/>
              </a:spcBef>
              <a:spcAft>
                <a:spcPts val="0"/>
              </a:spcAft>
              <a:buClr>
                <a:srgbClr val="001135"/>
              </a:buClr>
              <a:defRPr/>
            </a:pPr>
            <a:r>
              <a:rPr lang="en-GB" sz="1600" dirty="0">
                <a:solidFill>
                  <a:srgbClr val="124191"/>
                </a:solidFill>
                <a:latin typeface="Nokia Pure Text Light"/>
                <a:ea typeface="Nokia Pure Text" panose="020B0504040602060303" pitchFamily="34" charset="0"/>
                <a:cs typeface="Nokia Pure Text" panose="020B0504040602060303" pitchFamily="34" charset="0"/>
              </a:rPr>
              <a:t>LTE V2V</a:t>
            </a:r>
          </a:p>
          <a:p>
            <a:pPr algn="ctr" defTabSz="609357" fontAlgn="auto">
              <a:spcBef>
                <a:spcPts val="0"/>
              </a:spcBef>
              <a:spcAft>
                <a:spcPts val="0"/>
              </a:spcAft>
              <a:buClr>
                <a:srgbClr val="001135"/>
              </a:buClr>
              <a:defRPr/>
            </a:pPr>
            <a:r>
              <a:rPr lang="de-DE" sz="1333" dirty="0">
                <a:solidFill>
                  <a:srgbClr val="124191"/>
                </a:solidFill>
                <a:latin typeface="Nokia Pure Text Light"/>
                <a:ea typeface="Nokia Pure Text" panose="020B0504040602060303" pitchFamily="34" charset="0"/>
                <a:cs typeface="Nokia Pure Text" panose="020B0504040602060303" pitchFamily="34" charset="0"/>
              </a:rPr>
              <a:t>(</a:t>
            </a:r>
            <a:r>
              <a:rPr lang="de-DE" sz="1333" dirty="0" err="1">
                <a:solidFill>
                  <a:srgbClr val="124191"/>
                </a:solidFill>
                <a:latin typeface="Nokia Pure Text Light"/>
                <a:ea typeface="Nokia Pure Text" panose="020B0504040602060303" pitchFamily="34" charset="0"/>
                <a:cs typeface="Nokia Pure Text" panose="020B0504040602060303" pitchFamily="34" charset="0"/>
              </a:rPr>
              <a:t>direct</a:t>
            </a:r>
            <a:r>
              <a:rPr lang="de-DE" sz="1333" dirty="0">
                <a:solidFill>
                  <a:srgbClr val="124191"/>
                </a:solidFill>
                <a:latin typeface="Nokia Pure Text Light"/>
                <a:ea typeface="Nokia Pure Text" panose="020B0504040602060303" pitchFamily="34" charset="0"/>
                <a:cs typeface="Nokia Pure Text" panose="020B0504040602060303" pitchFamily="34" charset="0"/>
              </a:rPr>
              <a:t>)</a:t>
            </a:r>
            <a:endParaRPr lang="en-GB" sz="1333" dirty="0">
              <a:solidFill>
                <a:srgbClr val="124191"/>
              </a:solidFill>
              <a:latin typeface="Nokia Pure Text Light"/>
              <a:ea typeface="Nokia Pure Text" panose="020B0504040602060303" pitchFamily="34" charset="0"/>
              <a:cs typeface="Nokia Pure Text" panose="020B0504040602060303" pitchFamily="34" charset="0"/>
            </a:endParaRPr>
          </a:p>
        </p:txBody>
      </p:sp>
      <p:grpSp>
        <p:nvGrpSpPr>
          <p:cNvPr id="73" name="Group 88">
            <a:extLst>
              <a:ext uri="{FF2B5EF4-FFF2-40B4-BE49-F238E27FC236}">
                <a16:creationId xmlns:a16="http://schemas.microsoft.com/office/drawing/2014/main" id="{20A1499F-1B27-4D5C-8815-1A33B1B4796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067086" y="3617173"/>
            <a:ext cx="486817" cy="488575"/>
            <a:chOff x="2603" y="1342"/>
            <a:chExt cx="554" cy="556"/>
          </a:xfrm>
        </p:grpSpPr>
        <p:sp>
          <p:nvSpPr>
            <p:cNvPr id="74" name="AutoShape 87">
              <a:extLst>
                <a:ext uri="{FF2B5EF4-FFF2-40B4-BE49-F238E27FC236}">
                  <a16:creationId xmlns:a16="http://schemas.microsoft.com/office/drawing/2014/main" id="{B9D78B1C-5222-4EA9-B18B-7569DD3FCB9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603" y="1342"/>
              <a:ext cx="554" cy="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5" name="Oval 89">
              <a:extLst>
                <a:ext uri="{FF2B5EF4-FFF2-40B4-BE49-F238E27FC236}">
                  <a16:creationId xmlns:a16="http://schemas.microsoft.com/office/drawing/2014/main" id="{400641D1-78A6-42D1-9C07-861D9096C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5" y="1386"/>
              <a:ext cx="93" cy="89"/>
            </a:xfrm>
            <a:prstGeom prst="ellipse">
              <a:avLst/>
            </a:prstGeom>
            <a:noFill/>
            <a:ln w="7938" cap="rnd">
              <a:solidFill>
                <a:srgbClr val="00113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6" name="Freeform 90">
              <a:extLst>
                <a:ext uri="{FF2B5EF4-FFF2-40B4-BE49-F238E27FC236}">
                  <a16:creationId xmlns:a16="http://schemas.microsoft.com/office/drawing/2014/main" id="{943F4BBC-823A-472C-A00D-BD3634CA5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" y="1475"/>
              <a:ext cx="167" cy="330"/>
            </a:xfrm>
            <a:custGeom>
              <a:avLst/>
              <a:gdLst>
                <a:gd name="T0" fmla="*/ 11 w 34"/>
                <a:gd name="T1" fmla="*/ 27 h 67"/>
                <a:gd name="T2" fmla="*/ 11 w 34"/>
                <a:gd name="T3" fmla="*/ 14 h 67"/>
                <a:gd name="T4" fmla="*/ 26 w 34"/>
                <a:gd name="T5" fmla="*/ 23 h 67"/>
                <a:gd name="T6" fmla="*/ 33 w 34"/>
                <a:gd name="T7" fmla="*/ 21 h 67"/>
                <a:gd name="T8" fmla="*/ 31 w 34"/>
                <a:gd name="T9" fmla="*/ 14 h 67"/>
                <a:gd name="T10" fmla="*/ 8 w 34"/>
                <a:gd name="T11" fmla="*/ 1 h 67"/>
                <a:gd name="T12" fmla="*/ 8 w 34"/>
                <a:gd name="T13" fmla="*/ 1 h 67"/>
                <a:gd name="T14" fmla="*/ 5 w 34"/>
                <a:gd name="T15" fmla="*/ 0 h 67"/>
                <a:gd name="T16" fmla="*/ 0 w 34"/>
                <a:gd name="T17" fmla="*/ 6 h 67"/>
                <a:gd name="T18" fmla="*/ 0 w 34"/>
                <a:gd name="T19" fmla="*/ 30 h 67"/>
                <a:gd name="T20" fmla="*/ 1 w 34"/>
                <a:gd name="T21" fmla="*/ 33 h 67"/>
                <a:gd name="T22" fmla="*/ 15 w 34"/>
                <a:gd name="T23" fmla="*/ 47 h 67"/>
                <a:gd name="T24" fmla="*/ 6 w 34"/>
                <a:gd name="T25" fmla="*/ 56 h 67"/>
                <a:gd name="T26" fmla="*/ 5 w 34"/>
                <a:gd name="T27" fmla="*/ 64 h 67"/>
                <a:gd name="T28" fmla="*/ 14 w 34"/>
                <a:gd name="T29" fmla="*/ 64 h 67"/>
                <a:gd name="T30" fmla="*/ 27 w 34"/>
                <a:gd name="T31" fmla="*/ 51 h 67"/>
                <a:gd name="T32" fmla="*/ 27 w 34"/>
                <a:gd name="T33" fmla="*/ 44 h 67"/>
                <a:gd name="T34" fmla="*/ 11 w 34"/>
                <a:gd name="T35" fmla="*/ 2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67">
                  <a:moveTo>
                    <a:pt x="11" y="27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8" y="24"/>
                    <a:pt x="31" y="23"/>
                    <a:pt x="33" y="21"/>
                  </a:cubicBezTo>
                  <a:cubicBezTo>
                    <a:pt x="34" y="18"/>
                    <a:pt x="33" y="16"/>
                    <a:pt x="31" y="14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2" y="1"/>
                    <a:pt x="0" y="3"/>
                    <a:pt x="0" y="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0" y="32"/>
                    <a:pt x="1" y="33"/>
                  </a:cubicBezTo>
                  <a:cubicBezTo>
                    <a:pt x="4" y="36"/>
                    <a:pt x="15" y="47"/>
                    <a:pt x="15" y="47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4" y="58"/>
                    <a:pt x="4" y="62"/>
                    <a:pt x="5" y="64"/>
                  </a:cubicBezTo>
                  <a:cubicBezTo>
                    <a:pt x="8" y="66"/>
                    <a:pt x="11" y="67"/>
                    <a:pt x="14" y="64"/>
                  </a:cubicBezTo>
                  <a:cubicBezTo>
                    <a:pt x="14" y="64"/>
                    <a:pt x="27" y="51"/>
                    <a:pt x="27" y="51"/>
                  </a:cubicBezTo>
                  <a:cubicBezTo>
                    <a:pt x="29" y="49"/>
                    <a:pt x="29" y="46"/>
                    <a:pt x="27" y="44"/>
                  </a:cubicBezTo>
                  <a:lnTo>
                    <a:pt x="11" y="27"/>
                  </a:lnTo>
                  <a:close/>
                </a:path>
              </a:pathLst>
            </a:custGeom>
            <a:noFill/>
            <a:ln w="7938" cap="rnd">
              <a:solidFill>
                <a:srgbClr val="00113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7" name="Freeform 91">
              <a:extLst>
                <a:ext uri="{FF2B5EF4-FFF2-40B4-BE49-F238E27FC236}">
                  <a16:creationId xmlns:a16="http://schemas.microsoft.com/office/drawing/2014/main" id="{8A946E98-205D-40BA-92B9-3E66DB22B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" y="1559"/>
              <a:ext cx="88" cy="216"/>
            </a:xfrm>
            <a:custGeom>
              <a:avLst/>
              <a:gdLst>
                <a:gd name="T0" fmla="*/ 0 w 88"/>
                <a:gd name="T1" fmla="*/ 0 h 216"/>
                <a:gd name="T2" fmla="*/ 24 w 88"/>
                <a:gd name="T3" fmla="*/ 4 h 216"/>
                <a:gd name="T4" fmla="*/ 54 w 88"/>
                <a:gd name="T5" fmla="*/ 132 h 216"/>
                <a:gd name="T6" fmla="*/ 88 w 88"/>
                <a:gd name="T7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216">
                  <a:moveTo>
                    <a:pt x="0" y="0"/>
                  </a:moveTo>
                  <a:lnTo>
                    <a:pt x="24" y="4"/>
                  </a:lnTo>
                  <a:lnTo>
                    <a:pt x="54" y="132"/>
                  </a:lnTo>
                  <a:lnTo>
                    <a:pt x="88" y="216"/>
                  </a:lnTo>
                </a:path>
              </a:pathLst>
            </a:custGeom>
            <a:noFill/>
            <a:ln w="7938" cap="rnd">
              <a:solidFill>
                <a:srgbClr val="00113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8" name="Line 92">
              <a:extLst>
                <a:ext uri="{FF2B5EF4-FFF2-40B4-BE49-F238E27FC236}">
                  <a16:creationId xmlns:a16="http://schemas.microsoft.com/office/drawing/2014/main" id="{026629F6-F457-4EAE-B258-CBB3A5A1BD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78" y="1637"/>
              <a:ext cx="117" cy="0"/>
            </a:xfrm>
            <a:prstGeom prst="line">
              <a:avLst/>
            </a:prstGeom>
            <a:noFill/>
            <a:ln w="7938" cap="rnd">
              <a:solidFill>
                <a:srgbClr val="00113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9" name="Line 93">
              <a:extLst>
                <a:ext uri="{FF2B5EF4-FFF2-40B4-BE49-F238E27FC236}">
                  <a16:creationId xmlns:a16="http://schemas.microsoft.com/office/drawing/2014/main" id="{8E9AE434-02A3-4733-B36A-14F8987AC3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36" y="1662"/>
              <a:ext cx="64" cy="49"/>
            </a:xfrm>
            <a:prstGeom prst="line">
              <a:avLst/>
            </a:prstGeom>
            <a:noFill/>
            <a:ln w="7938" cap="rnd">
              <a:solidFill>
                <a:srgbClr val="00113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0" name="Freeform 94">
              <a:extLst>
                <a:ext uri="{FF2B5EF4-FFF2-40B4-BE49-F238E27FC236}">
                  <a16:creationId xmlns:a16="http://schemas.microsoft.com/office/drawing/2014/main" id="{C931092F-D82F-44DF-BD53-DA41AA5F9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1657"/>
              <a:ext cx="103" cy="118"/>
            </a:xfrm>
            <a:custGeom>
              <a:avLst/>
              <a:gdLst>
                <a:gd name="T0" fmla="*/ 103 w 103"/>
                <a:gd name="T1" fmla="*/ 0 h 118"/>
                <a:gd name="T2" fmla="*/ 0 w 103"/>
                <a:gd name="T3" fmla="*/ 118 h 118"/>
                <a:gd name="T4" fmla="*/ 98 w 103"/>
                <a:gd name="T5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18">
                  <a:moveTo>
                    <a:pt x="103" y="0"/>
                  </a:moveTo>
                  <a:lnTo>
                    <a:pt x="0" y="118"/>
                  </a:lnTo>
                  <a:lnTo>
                    <a:pt x="98" y="118"/>
                  </a:lnTo>
                </a:path>
              </a:pathLst>
            </a:custGeom>
            <a:noFill/>
            <a:ln w="7938" cap="rnd">
              <a:solidFill>
                <a:srgbClr val="00113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1" name="Oval 95">
              <a:extLst>
                <a:ext uri="{FF2B5EF4-FFF2-40B4-BE49-F238E27FC236}">
                  <a16:creationId xmlns:a16="http://schemas.microsoft.com/office/drawing/2014/main" id="{D630A374-10E7-476D-8B3C-5783D2823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2" y="1691"/>
              <a:ext cx="162" cy="163"/>
            </a:xfrm>
            <a:prstGeom prst="ellipse">
              <a:avLst/>
            </a:prstGeom>
            <a:noFill/>
            <a:ln w="7938" cap="rnd">
              <a:solidFill>
                <a:srgbClr val="00113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2" name="Oval 96">
              <a:extLst>
                <a:ext uri="{FF2B5EF4-FFF2-40B4-BE49-F238E27FC236}">
                  <a16:creationId xmlns:a16="http://schemas.microsoft.com/office/drawing/2014/main" id="{323B962D-4223-47FE-8628-C82CBB9C4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" y="1691"/>
              <a:ext cx="166" cy="163"/>
            </a:xfrm>
            <a:prstGeom prst="ellipse">
              <a:avLst/>
            </a:prstGeom>
            <a:noFill/>
            <a:ln w="7938" cap="rnd">
              <a:solidFill>
                <a:srgbClr val="00113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3" name="Oval 97">
              <a:extLst>
                <a:ext uri="{FF2B5EF4-FFF2-40B4-BE49-F238E27FC236}">
                  <a16:creationId xmlns:a16="http://schemas.microsoft.com/office/drawing/2014/main" id="{C2F88DCE-6B18-41CF-AE32-5DF2278D8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1" y="1760"/>
              <a:ext cx="29" cy="25"/>
            </a:xfrm>
            <a:prstGeom prst="ellipse">
              <a:avLst/>
            </a:prstGeom>
            <a:solidFill>
              <a:srgbClr val="FFFFFF"/>
            </a:solidFill>
            <a:ln w="7938" cap="rnd">
              <a:solidFill>
                <a:srgbClr val="00113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4" name="Oval 98">
              <a:extLst>
                <a:ext uri="{FF2B5EF4-FFF2-40B4-BE49-F238E27FC236}">
                  <a16:creationId xmlns:a16="http://schemas.microsoft.com/office/drawing/2014/main" id="{0E15364E-83A0-474B-99FE-36ACA3459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9" y="1760"/>
              <a:ext cx="30" cy="25"/>
            </a:xfrm>
            <a:prstGeom prst="ellipse">
              <a:avLst/>
            </a:prstGeom>
            <a:solidFill>
              <a:srgbClr val="FFFFFF"/>
            </a:solidFill>
            <a:ln w="7938" cap="rnd">
              <a:solidFill>
                <a:srgbClr val="00113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5" name="Line 99">
              <a:extLst>
                <a:ext uri="{FF2B5EF4-FFF2-40B4-BE49-F238E27FC236}">
                  <a16:creationId xmlns:a16="http://schemas.microsoft.com/office/drawing/2014/main" id="{FCDC95CC-371D-43D9-9062-9A0696BED8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" y="1672"/>
              <a:ext cx="0" cy="69"/>
            </a:xfrm>
            <a:prstGeom prst="line">
              <a:avLst/>
            </a:prstGeom>
            <a:noFill/>
            <a:ln w="7938" cap="rnd">
              <a:solidFill>
                <a:srgbClr val="00113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</p:grpSp>
      <p:grpSp>
        <p:nvGrpSpPr>
          <p:cNvPr id="86" name="Group 60">
            <a:extLst>
              <a:ext uri="{FF2B5EF4-FFF2-40B4-BE49-F238E27FC236}">
                <a16:creationId xmlns:a16="http://schemas.microsoft.com/office/drawing/2014/main" id="{934AB3C9-94C2-4072-8167-58D06EC533C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986853" y="3293663"/>
            <a:ext cx="190076" cy="451573"/>
            <a:chOff x="2894" y="1407"/>
            <a:chExt cx="330" cy="784"/>
          </a:xfrm>
        </p:grpSpPr>
        <p:sp>
          <p:nvSpPr>
            <p:cNvPr id="87" name="Freeform 61">
              <a:extLst>
                <a:ext uri="{FF2B5EF4-FFF2-40B4-BE49-F238E27FC236}">
                  <a16:creationId xmlns:a16="http://schemas.microsoft.com/office/drawing/2014/main" id="{D37FCDAC-A5F6-4FE2-BBFB-BEE3A0549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1407"/>
              <a:ext cx="330" cy="784"/>
            </a:xfrm>
            <a:custGeom>
              <a:avLst/>
              <a:gdLst>
                <a:gd name="T0" fmla="*/ 30 w 41"/>
                <a:gd name="T1" fmla="*/ 21 h 97"/>
                <a:gd name="T2" fmla="*/ 25 w 41"/>
                <a:gd name="T3" fmla="*/ 21 h 97"/>
                <a:gd name="T4" fmla="*/ 31 w 41"/>
                <a:gd name="T5" fmla="*/ 11 h 97"/>
                <a:gd name="T6" fmla="*/ 20 w 41"/>
                <a:gd name="T7" fmla="*/ 0 h 97"/>
                <a:gd name="T8" fmla="*/ 8 w 41"/>
                <a:gd name="T9" fmla="*/ 11 h 97"/>
                <a:gd name="T10" fmla="*/ 15 w 41"/>
                <a:gd name="T11" fmla="*/ 21 h 97"/>
                <a:gd name="T12" fmla="*/ 11 w 41"/>
                <a:gd name="T13" fmla="*/ 21 h 97"/>
                <a:gd name="T14" fmla="*/ 0 w 41"/>
                <a:gd name="T15" fmla="*/ 32 h 97"/>
                <a:gd name="T16" fmla="*/ 0 w 41"/>
                <a:gd name="T17" fmla="*/ 49 h 97"/>
                <a:gd name="T18" fmla="*/ 9 w 41"/>
                <a:gd name="T19" fmla="*/ 60 h 97"/>
                <a:gd name="T20" fmla="*/ 9 w 41"/>
                <a:gd name="T21" fmla="*/ 92 h 97"/>
                <a:gd name="T22" fmla="*/ 15 w 41"/>
                <a:gd name="T23" fmla="*/ 97 h 97"/>
                <a:gd name="T24" fmla="*/ 15 w 41"/>
                <a:gd name="T25" fmla="*/ 97 h 97"/>
                <a:gd name="T26" fmla="*/ 20 w 41"/>
                <a:gd name="T27" fmla="*/ 92 h 97"/>
                <a:gd name="T28" fmla="*/ 26 w 41"/>
                <a:gd name="T29" fmla="*/ 97 h 97"/>
                <a:gd name="T30" fmla="*/ 31 w 41"/>
                <a:gd name="T31" fmla="*/ 92 h 97"/>
                <a:gd name="T32" fmla="*/ 31 w 41"/>
                <a:gd name="T33" fmla="*/ 60 h 97"/>
                <a:gd name="T34" fmla="*/ 41 w 41"/>
                <a:gd name="T35" fmla="*/ 49 h 97"/>
                <a:gd name="T36" fmla="*/ 41 w 41"/>
                <a:gd name="T37" fmla="*/ 32 h 97"/>
                <a:gd name="T38" fmla="*/ 30 w 41"/>
                <a:gd name="T39" fmla="*/ 2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" h="97">
                  <a:moveTo>
                    <a:pt x="30" y="21"/>
                  </a:moveTo>
                  <a:cubicBezTo>
                    <a:pt x="25" y="21"/>
                    <a:pt x="25" y="21"/>
                    <a:pt x="25" y="21"/>
                  </a:cubicBezTo>
                  <a:cubicBezTo>
                    <a:pt x="28" y="19"/>
                    <a:pt x="31" y="15"/>
                    <a:pt x="31" y="11"/>
                  </a:cubicBezTo>
                  <a:cubicBezTo>
                    <a:pt x="31" y="5"/>
                    <a:pt x="26" y="0"/>
                    <a:pt x="20" y="0"/>
                  </a:cubicBezTo>
                  <a:cubicBezTo>
                    <a:pt x="14" y="0"/>
                    <a:pt x="8" y="5"/>
                    <a:pt x="8" y="11"/>
                  </a:cubicBezTo>
                  <a:cubicBezTo>
                    <a:pt x="8" y="15"/>
                    <a:pt x="11" y="19"/>
                    <a:pt x="15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5" y="21"/>
                    <a:pt x="0" y="26"/>
                    <a:pt x="0" y="3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5"/>
                    <a:pt x="4" y="59"/>
                    <a:pt x="9" y="60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9" y="95"/>
                    <a:pt x="12" y="97"/>
                    <a:pt x="15" y="97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8" y="97"/>
                    <a:pt x="20" y="95"/>
                    <a:pt x="20" y="92"/>
                  </a:cubicBezTo>
                  <a:cubicBezTo>
                    <a:pt x="20" y="95"/>
                    <a:pt x="23" y="97"/>
                    <a:pt x="26" y="97"/>
                  </a:cubicBezTo>
                  <a:cubicBezTo>
                    <a:pt x="29" y="97"/>
                    <a:pt x="31" y="95"/>
                    <a:pt x="31" y="92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7" y="60"/>
                    <a:pt x="41" y="55"/>
                    <a:pt x="41" y="49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26"/>
                    <a:pt x="36" y="21"/>
                    <a:pt x="30" y="21"/>
                  </a:cubicBezTo>
                  <a:close/>
                </a:path>
              </a:pathLst>
            </a:custGeom>
            <a:noFill/>
            <a:ln w="9525" cap="rnd">
              <a:solidFill>
                <a:srgbClr val="00113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8" name="Line 62">
              <a:extLst>
                <a:ext uri="{FF2B5EF4-FFF2-40B4-BE49-F238E27FC236}">
                  <a16:creationId xmlns:a16="http://schemas.microsoft.com/office/drawing/2014/main" id="{09F655A8-AE61-4485-B740-1498259FD5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55" y="1884"/>
              <a:ext cx="0" cy="267"/>
            </a:xfrm>
            <a:prstGeom prst="line">
              <a:avLst/>
            </a:prstGeom>
            <a:noFill/>
            <a:ln w="9525" cap="rnd">
              <a:solidFill>
                <a:srgbClr val="00113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89" name="Line 63">
              <a:extLst>
                <a:ext uri="{FF2B5EF4-FFF2-40B4-BE49-F238E27FC236}">
                  <a16:creationId xmlns:a16="http://schemas.microsoft.com/office/drawing/2014/main" id="{D214933B-1B5B-43BC-BF6F-FE086EDCD8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66" y="1666"/>
              <a:ext cx="0" cy="226"/>
            </a:xfrm>
            <a:prstGeom prst="line">
              <a:avLst/>
            </a:prstGeom>
            <a:noFill/>
            <a:ln w="9525" cap="rnd">
              <a:solidFill>
                <a:srgbClr val="00113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90" name="Line 64">
              <a:extLst>
                <a:ext uri="{FF2B5EF4-FFF2-40B4-BE49-F238E27FC236}">
                  <a16:creationId xmlns:a16="http://schemas.microsoft.com/office/drawing/2014/main" id="{6DB9DC3C-CFC7-400C-B861-6F4D9CB1A1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4" y="1666"/>
              <a:ext cx="0" cy="226"/>
            </a:xfrm>
            <a:prstGeom prst="line">
              <a:avLst/>
            </a:prstGeom>
            <a:noFill/>
            <a:ln w="9525" cap="rnd">
              <a:solidFill>
                <a:srgbClr val="00113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</p:grpSp>
      <p:sp>
        <p:nvSpPr>
          <p:cNvPr id="91" name="Triangle 323">
            <a:extLst>
              <a:ext uri="{FF2B5EF4-FFF2-40B4-BE49-F238E27FC236}">
                <a16:creationId xmlns:a16="http://schemas.microsoft.com/office/drawing/2014/main" id="{03CAD4A9-7C7D-40EA-87AA-AB4DBCCC7C1E}"/>
              </a:ext>
            </a:extLst>
          </p:cNvPr>
          <p:cNvSpPr/>
          <p:nvPr/>
        </p:nvSpPr>
        <p:spPr>
          <a:xfrm rot="5400000" flipH="1">
            <a:off x="917195" y="5519773"/>
            <a:ext cx="288000" cy="480000"/>
          </a:xfrm>
          <a:prstGeom prst="triangle">
            <a:avLst/>
          </a:prstGeom>
          <a:solidFill>
            <a:schemeClr val="accent3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945" indent="-234945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FFFFFF"/>
              </a:solidFill>
              <a:latin typeface="Nokia Pure Text Light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733293F-B21D-4E03-9866-258433E814A7}"/>
              </a:ext>
            </a:extLst>
          </p:cNvPr>
          <p:cNvSpPr txBox="1"/>
          <p:nvPr/>
        </p:nvSpPr>
        <p:spPr>
          <a:xfrm>
            <a:off x="8799614" y="2816943"/>
            <a:ext cx="1688093" cy="635455"/>
          </a:xfrm>
          <a:prstGeom prst="rect">
            <a:avLst/>
          </a:prstGeom>
          <a:noFill/>
        </p:spPr>
        <p:txBody>
          <a:bodyPr wrap="square" lIns="0" tIns="119956" rIns="95964" bIns="62376" rtlCol="0">
            <a:spAutoFit/>
          </a:bodyPr>
          <a:lstStyle/>
          <a:p>
            <a:pPr algn="ctr" defTabSz="609357" fontAlgn="auto">
              <a:spcBef>
                <a:spcPts val="0"/>
              </a:spcBef>
              <a:spcAft>
                <a:spcPts val="0"/>
              </a:spcAft>
              <a:buClr>
                <a:srgbClr val="001135"/>
              </a:buClr>
              <a:defRPr/>
            </a:pPr>
            <a:r>
              <a:rPr lang="en-GB" sz="1600" dirty="0">
                <a:solidFill>
                  <a:srgbClr val="124191"/>
                </a:solidFill>
                <a:latin typeface="Nokia Pure Text Light"/>
                <a:ea typeface="Nokia Pure Text" panose="020B0504040602060303" pitchFamily="34" charset="0"/>
                <a:cs typeface="Nokia Pure Text" panose="020B0504040602060303" pitchFamily="34" charset="0"/>
              </a:rPr>
              <a:t>LTE MEC V2P</a:t>
            </a:r>
          </a:p>
          <a:p>
            <a:pPr algn="ctr" defTabSz="609357" fontAlgn="auto">
              <a:spcBef>
                <a:spcPts val="0"/>
              </a:spcBef>
              <a:spcAft>
                <a:spcPts val="0"/>
              </a:spcAft>
              <a:buClr>
                <a:srgbClr val="001135"/>
              </a:buClr>
              <a:defRPr/>
            </a:pPr>
            <a:r>
              <a:rPr lang="de-DE" sz="1333" dirty="0">
                <a:solidFill>
                  <a:srgbClr val="124191"/>
                </a:solidFill>
                <a:latin typeface="Nokia Pure Text Light"/>
                <a:ea typeface="Nokia Pure Text" panose="020B0504040602060303" pitchFamily="34" charset="0"/>
                <a:cs typeface="Nokia Pure Text" panose="020B0504040602060303" pitchFamily="34" charset="0"/>
              </a:rPr>
              <a:t>(</a:t>
            </a:r>
            <a:r>
              <a:rPr lang="de-DE" sz="1333" dirty="0" err="1">
                <a:solidFill>
                  <a:srgbClr val="124191"/>
                </a:solidFill>
                <a:latin typeface="Nokia Pure Text Light"/>
                <a:ea typeface="Nokia Pure Text" panose="020B0504040602060303" pitchFamily="34" charset="0"/>
                <a:cs typeface="Nokia Pure Text" panose="020B0504040602060303" pitchFamily="34" charset="0"/>
              </a:rPr>
              <a:t>indirect</a:t>
            </a:r>
            <a:r>
              <a:rPr lang="de-DE" sz="1333" dirty="0">
                <a:solidFill>
                  <a:srgbClr val="124191"/>
                </a:solidFill>
                <a:latin typeface="Nokia Pure Text Light"/>
                <a:ea typeface="Nokia Pure Text" panose="020B0504040602060303" pitchFamily="34" charset="0"/>
                <a:cs typeface="Nokia Pure Text" panose="020B0504040602060303" pitchFamily="34" charset="0"/>
              </a:rPr>
              <a:t>)</a:t>
            </a:r>
            <a:endParaRPr lang="en-GB" sz="1333" dirty="0">
              <a:solidFill>
                <a:srgbClr val="124191"/>
              </a:solidFill>
              <a:latin typeface="Nokia Pure Text Light"/>
              <a:ea typeface="Nokia Pure Text" panose="020B0504040602060303" pitchFamily="34" charset="0"/>
              <a:cs typeface="Nokia Pure Text" panose="020B0504040602060303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940F8BE-7C50-4F29-A2B1-8E282BE324AA}"/>
              </a:ext>
            </a:extLst>
          </p:cNvPr>
          <p:cNvSpPr txBox="1"/>
          <p:nvPr/>
        </p:nvSpPr>
        <p:spPr>
          <a:xfrm>
            <a:off x="7313444" y="4060296"/>
            <a:ext cx="1663152" cy="590314"/>
          </a:xfrm>
          <a:prstGeom prst="rect">
            <a:avLst/>
          </a:prstGeom>
          <a:noFill/>
        </p:spPr>
        <p:txBody>
          <a:bodyPr wrap="square" lIns="0" tIns="119956" rIns="95964" bIns="62376" rtlCol="0">
            <a:spAutoFit/>
          </a:bodyPr>
          <a:lstStyle/>
          <a:p>
            <a:pPr defTabSz="609357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135"/>
              </a:buClr>
              <a:defRPr/>
            </a:pPr>
            <a:r>
              <a:rPr lang="en-GB" sz="1600" dirty="0">
                <a:solidFill>
                  <a:srgbClr val="124191"/>
                </a:solidFill>
                <a:latin typeface="Nokia Pure Text Light"/>
                <a:ea typeface="Nokia Pure Text" panose="020B0504040602060303" pitchFamily="34" charset="0"/>
                <a:cs typeface="Nokia Pure Text" panose="020B0504040602060303" pitchFamily="34" charset="0"/>
              </a:rPr>
              <a:t>LTE MEC V2V </a:t>
            </a:r>
          </a:p>
          <a:p>
            <a:pPr defTabSz="609357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135"/>
              </a:buClr>
              <a:defRPr/>
            </a:pPr>
            <a:r>
              <a:rPr lang="de-DE" sz="1333" dirty="0">
                <a:solidFill>
                  <a:srgbClr val="124191"/>
                </a:solidFill>
                <a:latin typeface="Nokia Pure Text Light"/>
                <a:ea typeface="Nokia Pure Text" panose="020B0504040602060303" pitchFamily="34" charset="0"/>
                <a:cs typeface="Nokia Pure Text" panose="020B0504040602060303" pitchFamily="34" charset="0"/>
              </a:rPr>
              <a:t>    (</a:t>
            </a:r>
            <a:r>
              <a:rPr lang="de-DE" sz="1333" dirty="0" err="1">
                <a:solidFill>
                  <a:srgbClr val="124191"/>
                </a:solidFill>
                <a:latin typeface="Nokia Pure Text Light"/>
                <a:ea typeface="Nokia Pure Text" panose="020B0504040602060303" pitchFamily="34" charset="0"/>
                <a:cs typeface="Nokia Pure Text" panose="020B0504040602060303" pitchFamily="34" charset="0"/>
              </a:rPr>
              <a:t>indirect</a:t>
            </a:r>
            <a:r>
              <a:rPr lang="de-DE" sz="1333" dirty="0">
                <a:solidFill>
                  <a:srgbClr val="124191"/>
                </a:solidFill>
                <a:latin typeface="Nokia Pure Text Light"/>
                <a:ea typeface="Nokia Pure Text" panose="020B0504040602060303" pitchFamily="34" charset="0"/>
                <a:cs typeface="Nokia Pure Text" panose="020B0504040602060303" pitchFamily="34" charset="0"/>
              </a:rPr>
              <a:t>)</a:t>
            </a:r>
            <a:endParaRPr lang="en-GB" sz="1333" dirty="0">
              <a:solidFill>
                <a:srgbClr val="124191"/>
              </a:solidFill>
              <a:latin typeface="Nokia Pure Text Light"/>
              <a:ea typeface="Nokia Pure Text" panose="020B0504040602060303" pitchFamily="34" charset="0"/>
              <a:cs typeface="Nokia Pure Text" panose="020B0504040602060303" pitchFamily="34" charset="0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53783D2F-5EC8-4DDE-8452-7CBE68E4C5BA}"/>
              </a:ext>
            </a:extLst>
          </p:cNvPr>
          <p:cNvCxnSpPr/>
          <p:nvPr/>
        </p:nvCxnSpPr>
        <p:spPr>
          <a:xfrm>
            <a:off x="2144653" y="3644873"/>
            <a:ext cx="0" cy="535031"/>
          </a:xfrm>
          <a:prstGeom prst="line">
            <a:avLst/>
          </a:prstGeom>
          <a:ln w="9525" cmpd="sng">
            <a:solidFill>
              <a:schemeClr val="tx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B0581DCF-6861-4DAA-A415-97C5CFCDB676}"/>
              </a:ext>
            </a:extLst>
          </p:cNvPr>
          <p:cNvSpPr/>
          <p:nvPr/>
        </p:nvSpPr>
        <p:spPr>
          <a:xfrm>
            <a:off x="1992285" y="2973547"/>
            <a:ext cx="304737" cy="685628"/>
          </a:xfrm>
          <a:prstGeom prst="rect">
            <a:avLst/>
          </a:prstGeom>
          <a:ln w="9525">
            <a:solidFill>
              <a:schemeClr val="tx2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945" indent="-234945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FFFFFF"/>
              </a:solidFill>
              <a:latin typeface="Nokia Pure Text Light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B00E6FE3-AFD7-4217-8F48-F2A9AF15AA86}"/>
              </a:ext>
            </a:extLst>
          </p:cNvPr>
          <p:cNvSpPr/>
          <p:nvPr/>
        </p:nvSpPr>
        <p:spPr>
          <a:xfrm>
            <a:off x="2066521" y="3036327"/>
            <a:ext cx="156264" cy="156264"/>
          </a:xfrm>
          <a:prstGeom prst="ellipse">
            <a:avLst/>
          </a:prstGeom>
          <a:ln w="9525">
            <a:solidFill>
              <a:schemeClr val="tx2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945" indent="-234945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FFFFFF"/>
              </a:solidFill>
              <a:latin typeface="Nokia Pure Text Light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3F94533B-88F6-43F6-B454-674B9EF47FA4}"/>
              </a:ext>
            </a:extLst>
          </p:cNvPr>
          <p:cNvSpPr/>
          <p:nvPr/>
        </p:nvSpPr>
        <p:spPr>
          <a:xfrm>
            <a:off x="2066521" y="3243816"/>
            <a:ext cx="156264" cy="156264"/>
          </a:xfrm>
          <a:prstGeom prst="ellipse">
            <a:avLst/>
          </a:prstGeom>
          <a:ln w="9525">
            <a:solidFill>
              <a:schemeClr val="tx2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945" indent="-234945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FFFFFF"/>
              </a:solidFill>
              <a:latin typeface="Nokia Pure Text Light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23429C7E-1ACD-4261-A6CF-341D76733B2B}"/>
              </a:ext>
            </a:extLst>
          </p:cNvPr>
          <p:cNvSpPr/>
          <p:nvPr/>
        </p:nvSpPr>
        <p:spPr>
          <a:xfrm>
            <a:off x="2066521" y="3440131"/>
            <a:ext cx="156264" cy="156264"/>
          </a:xfrm>
          <a:prstGeom prst="ellipse">
            <a:avLst/>
          </a:prstGeom>
          <a:ln w="9525">
            <a:solidFill>
              <a:schemeClr val="tx2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945" indent="-234945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FFFFFF"/>
              </a:solidFill>
              <a:latin typeface="Nokia Pure Text Light"/>
            </a:endParaRPr>
          </a:p>
        </p:txBody>
      </p:sp>
      <p:sp>
        <p:nvSpPr>
          <p:cNvPr id="99" name="Freeform 49">
            <a:extLst>
              <a:ext uri="{FF2B5EF4-FFF2-40B4-BE49-F238E27FC236}">
                <a16:creationId xmlns:a16="http://schemas.microsoft.com/office/drawing/2014/main" id="{5AF0A4CD-B582-421E-B797-05D488D4787C}"/>
              </a:ext>
            </a:extLst>
          </p:cNvPr>
          <p:cNvSpPr>
            <a:spLocks/>
          </p:cNvSpPr>
          <p:nvPr/>
        </p:nvSpPr>
        <p:spPr bwMode="auto">
          <a:xfrm>
            <a:off x="8663211" y="846415"/>
            <a:ext cx="1550380" cy="1074399"/>
          </a:xfrm>
          <a:custGeom>
            <a:avLst/>
            <a:gdLst>
              <a:gd name="T0" fmla="*/ 79 w 94"/>
              <a:gd name="T1" fmla="*/ 65 h 65"/>
              <a:gd name="T2" fmla="*/ 79 w 94"/>
              <a:gd name="T3" fmla="*/ 65 h 65"/>
              <a:gd name="T4" fmla="*/ 78 w 94"/>
              <a:gd name="T5" fmla="*/ 65 h 65"/>
              <a:gd name="T6" fmla="*/ 22 w 94"/>
              <a:gd name="T7" fmla="*/ 65 h 65"/>
              <a:gd name="T8" fmla="*/ 0 w 94"/>
              <a:gd name="T9" fmla="*/ 44 h 65"/>
              <a:gd name="T10" fmla="*/ 21 w 94"/>
              <a:gd name="T11" fmla="*/ 23 h 65"/>
              <a:gd name="T12" fmla="*/ 48 w 94"/>
              <a:gd name="T13" fmla="*/ 0 h 65"/>
              <a:gd name="T14" fmla="*/ 76 w 94"/>
              <a:gd name="T15" fmla="*/ 27 h 65"/>
              <a:gd name="T16" fmla="*/ 76 w 94"/>
              <a:gd name="T17" fmla="*/ 33 h 65"/>
              <a:gd name="T18" fmla="*/ 78 w 94"/>
              <a:gd name="T19" fmla="*/ 33 h 65"/>
              <a:gd name="T20" fmla="*/ 94 w 94"/>
              <a:gd name="T21" fmla="*/ 49 h 65"/>
              <a:gd name="T22" fmla="*/ 90 w 94"/>
              <a:gd name="T23" fmla="*/ 61 h 65"/>
              <a:gd name="T24" fmla="*/ 79 w 94"/>
              <a:gd name="T25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4" h="65">
                <a:moveTo>
                  <a:pt x="7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79" y="65"/>
                  <a:pt x="78" y="65"/>
                  <a:pt x="78" y="65"/>
                </a:cubicBezTo>
                <a:cubicBezTo>
                  <a:pt x="22" y="65"/>
                  <a:pt x="22" y="65"/>
                  <a:pt x="22" y="65"/>
                </a:cubicBezTo>
                <a:cubicBezTo>
                  <a:pt x="10" y="65"/>
                  <a:pt x="0" y="56"/>
                  <a:pt x="0" y="44"/>
                </a:cubicBezTo>
                <a:cubicBezTo>
                  <a:pt x="0" y="33"/>
                  <a:pt x="10" y="23"/>
                  <a:pt x="21" y="23"/>
                </a:cubicBezTo>
                <a:cubicBezTo>
                  <a:pt x="23" y="10"/>
                  <a:pt x="35" y="0"/>
                  <a:pt x="48" y="0"/>
                </a:cubicBezTo>
                <a:cubicBezTo>
                  <a:pt x="64" y="0"/>
                  <a:pt x="76" y="12"/>
                  <a:pt x="76" y="27"/>
                </a:cubicBezTo>
                <a:cubicBezTo>
                  <a:pt x="76" y="29"/>
                  <a:pt x="76" y="31"/>
                  <a:pt x="76" y="33"/>
                </a:cubicBezTo>
                <a:cubicBezTo>
                  <a:pt x="77" y="33"/>
                  <a:pt x="77" y="33"/>
                  <a:pt x="78" y="33"/>
                </a:cubicBezTo>
                <a:cubicBezTo>
                  <a:pt x="87" y="33"/>
                  <a:pt x="94" y="40"/>
                  <a:pt x="94" y="49"/>
                </a:cubicBezTo>
                <a:cubicBezTo>
                  <a:pt x="94" y="53"/>
                  <a:pt x="93" y="57"/>
                  <a:pt x="90" y="61"/>
                </a:cubicBezTo>
                <a:cubicBezTo>
                  <a:pt x="87" y="64"/>
                  <a:pt x="83" y="65"/>
                  <a:pt x="79" y="65"/>
                </a:cubicBezTo>
              </a:path>
            </a:pathLst>
          </a:custGeom>
          <a:noFill/>
          <a:ln w="9525" cap="flat">
            <a:solidFill>
              <a:schemeClr val="tx2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124191"/>
              </a:solidFill>
              <a:latin typeface="Nokia Pure Text Light"/>
              <a:ea typeface="+mn-ea"/>
              <a:cs typeface="+mn-c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F5D70D8-76AE-4C6B-A93B-6378E3E20A10}"/>
              </a:ext>
            </a:extLst>
          </p:cNvPr>
          <p:cNvSpPr txBox="1"/>
          <p:nvPr/>
        </p:nvSpPr>
        <p:spPr>
          <a:xfrm>
            <a:off x="8716055" y="1483272"/>
            <a:ext cx="1444691" cy="450789"/>
          </a:xfrm>
          <a:prstGeom prst="rect">
            <a:avLst/>
          </a:prstGeom>
          <a:noFill/>
        </p:spPr>
        <p:txBody>
          <a:bodyPr wrap="square" lIns="0" tIns="119956" rIns="0" bIns="62376" rtlCol="0">
            <a:spAutoFit/>
          </a:bodyPr>
          <a:lstStyle/>
          <a:p>
            <a:pPr algn="ctr" defTabSz="609357" fontAlgn="auto">
              <a:spcBef>
                <a:spcPts val="0"/>
              </a:spcBef>
              <a:spcAft>
                <a:spcPts val="0"/>
              </a:spcAft>
              <a:buClr>
                <a:srgbClr val="001135"/>
              </a:buClr>
              <a:defRPr/>
            </a:pPr>
            <a:r>
              <a:rPr lang="en-GB" sz="1733" dirty="0">
                <a:solidFill>
                  <a:srgbClr val="001135"/>
                </a:solidFill>
                <a:latin typeface="Nokia Pure Text Light"/>
                <a:ea typeface="Nokia Pure Text" panose="020B0503020202020204" pitchFamily="34" charset="0"/>
                <a:cs typeface="Nokia Pure Headline Light"/>
              </a:rPr>
              <a:t>Backend</a:t>
            </a:r>
          </a:p>
        </p:txBody>
      </p:sp>
      <p:pic>
        <p:nvPicPr>
          <p:cNvPr id="101" name="Picture 100" descr="STACK SERVER ICON 2_Gray 4_RGB.png">
            <a:extLst>
              <a:ext uri="{FF2B5EF4-FFF2-40B4-BE49-F238E27FC236}">
                <a16:creationId xmlns:a16="http://schemas.microsoft.com/office/drawing/2014/main" id="{6064DE88-CC29-4F54-8D78-69399BE662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041" y="1109776"/>
            <a:ext cx="426720" cy="426720"/>
          </a:xfrm>
          <a:prstGeom prst="rect">
            <a:avLst/>
          </a:prstGeom>
        </p:spPr>
      </p:pic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E7B02A3-61FE-4A1A-A125-F75B8BD165B4}"/>
              </a:ext>
            </a:extLst>
          </p:cNvPr>
          <p:cNvGrpSpPr/>
          <p:nvPr/>
        </p:nvGrpSpPr>
        <p:grpSpPr>
          <a:xfrm>
            <a:off x="6238621" y="3010572"/>
            <a:ext cx="686559" cy="475779"/>
            <a:chOff x="8044682" y="2431021"/>
            <a:chExt cx="514919" cy="356834"/>
          </a:xfrm>
        </p:grpSpPr>
        <p:sp>
          <p:nvSpPr>
            <p:cNvPr id="103" name="Freeform 49">
              <a:extLst>
                <a:ext uri="{FF2B5EF4-FFF2-40B4-BE49-F238E27FC236}">
                  <a16:creationId xmlns:a16="http://schemas.microsoft.com/office/drawing/2014/main" id="{4718B6C5-AF2A-4603-B2E6-8CDB78197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4682" y="2431021"/>
              <a:ext cx="514919" cy="356834"/>
            </a:xfrm>
            <a:custGeom>
              <a:avLst/>
              <a:gdLst>
                <a:gd name="T0" fmla="*/ 79 w 94"/>
                <a:gd name="T1" fmla="*/ 65 h 65"/>
                <a:gd name="T2" fmla="*/ 79 w 94"/>
                <a:gd name="T3" fmla="*/ 65 h 65"/>
                <a:gd name="T4" fmla="*/ 78 w 94"/>
                <a:gd name="T5" fmla="*/ 65 h 65"/>
                <a:gd name="T6" fmla="*/ 22 w 94"/>
                <a:gd name="T7" fmla="*/ 65 h 65"/>
                <a:gd name="T8" fmla="*/ 0 w 94"/>
                <a:gd name="T9" fmla="*/ 44 h 65"/>
                <a:gd name="T10" fmla="*/ 21 w 94"/>
                <a:gd name="T11" fmla="*/ 23 h 65"/>
                <a:gd name="T12" fmla="*/ 48 w 94"/>
                <a:gd name="T13" fmla="*/ 0 h 65"/>
                <a:gd name="T14" fmla="*/ 76 w 94"/>
                <a:gd name="T15" fmla="*/ 27 h 65"/>
                <a:gd name="T16" fmla="*/ 76 w 94"/>
                <a:gd name="T17" fmla="*/ 33 h 65"/>
                <a:gd name="T18" fmla="*/ 78 w 94"/>
                <a:gd name="T19" fmla="*/ 33 h 65"/>
                <a:gd name="T20" fmla="*/ 94 w 94"/>
                <a:gd name="T21" fmla="*/ 49 h 65"/>
                <a:gd name="T22" fmla="*/ 90 w 94"/>
                <a:gd name="T23" fmla="*/ 61 h 65"/>
                <a:gd name="T24" fmla="*/ 79 w 94"/>
                <a:gd name="T2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65">
                  <a:moveTo>
                    <a:pt x="79" y="65"/>
                  </a:moveTo>
                  <a:cubicBezTo>
                    <a:pt x="79" y="65"/>
                    <a:pt x="79" y="65"/>
                    <a:pt x="79" y="65"/>
                  </a:cubicBezTo>
                  <a:cubicBezTo>
                    <a:pt x="79" y="65"/>
                    <a:pt x="78" y="65"/>
                    <a:pt x="78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10" y="65"/>
                    <a:pt x="0" y="56"/>
                    <a:pt x="0" y="44"/>
                  </a:cubicBezTo>
                  <a:cubicBezTo>
                    <a:pt x="0" y="33"/>
                    <a:pt x="10" y="23"/>
                    <a:pt x="21" y="23"/>
                  </a:cubicBezTo>
                  <a:cubicBezTo>
                    <a:pt x="23" y="10"/>
                    <a:pt x="35" y="0"/>
                    <a:pt x="48" y="0"/>
                  </a:cubicBezTo>
                  <a:cubicBezTo>
                    <a:pt x="64" y="0"/>
                    <a:pt x="76" y="12"/>
                    <a:pt x="76" y="27"/>
                  </a:cubicBezTo>
                  <a:cubicBezTo>
                    <a:pt x="76" y="29"/>
                    <a:pt x="76" y="31"/>
                    <a:pt x="76" y="33"/>
                  </a:cubicBezTo>
                  <a:cubicBezTo>
                    <a:pt x="77" y="33"/>
                    <a:pt x="77" y="33"/>
                    <a:pt x="78" y="33"/>
                  </a:cubicBezTo>
                  <a:cubicBezTo>
                    <a:pt x="87" y="33"/>
                    <a:pt x="94" y="40"/>
                    <a:pt x="94" y="49"/>
                  </a:cubicBezTo>
                  <a:cubicBezTo>
                    <a:pt x="94" y="53"/>
                    <a:pt x="93" y="57"/>
                    <a:pt x="90" y="61"/>
                  </a:cubicBezTo>
                  <a:cubicBezTo>
                    <a:pt x="87" y="64"/>
                    <a:pt x="83" y="65"/>
                    <a:pt x="79" y="65"/>
                  </a:cubicBezTo>
                </a:path>
              </a:pathLst>
            </a:custGeom>
            <a:noFill/>
            <a:ln w="9525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pic>
          <p:nvPicPr>
            <p:cNvPr id="104" name="Picture 103" descr="RACK ICON_Gray 4_RGB.png">
              <a:extLst>
                <a:ext uri="{FF2B5EF4-FFF2-40B4-BE49-F238E27FC236}">
                  <a16:creationId xmlns:a16="http://schemas.microsoft.com/office/drawing/2014/main" id="{0DE86E51-2F3C-4C0E-BC9B-64E816251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0701" y="2529903"/>
              <a:ext cx="182880" cy="182880"/>
            </a:xfrm>
            <a:prstGeom prst="rect">
              <a:avLst/>
            </a:prstGeom>
          </p:spPr>
        </p:pic>
      </p:grpSp>
      <p:grpSp>
        <p:nvGrpSpPr>
          <p:cNvPr id="105" name="Group 146">
            <a:extLst>
              <a:ext uri="{FF2B5EF4-FFF2-40B4-BE49-F238E27FC236}">
                <a16:creationId xmlns:a16="http://schemas.microsoft.com/office/drawing/2014/main" id="{7BEEAD57-4DE7-4FE7-94E9-FB38FE28792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28140" y="1028118"/>
            <a:ext cx="1443793" cy="915887"/>
            <a:chOff x="3561" y="2253"/>
            <a:chExt cx="681" cy="432"/>
          </a:xfrm>
        </p:grpSpPr>
        <p:sp>
          <p:nvSpPr>
            <p:cNvPr id="106" name="Freeform 147">
              <a:extLst>
                <a:ext uri="{FF2B5EF4-FFF2-40B4-BE49-F238E27FC236}">
                  <a16:creationId xmlns:a16="http://schemas.microsoft.com/office/drawing/2014/main" id="{D492117E-C80C-4C89-928D-C2767177D2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8" y="2253"/>
              <a:ext cx="284" cy="432"/>
            </a:xfrm>
            <a:custGeom>
              <a:avLst/>
              <a:gdLst>
                <a:gd name="T0" fmla="*/ 54 w 284"/>
                <a:gd name="T1" fmla="*/ 226 h 432"/>
                <a:gd name="T2" fmla="*/ 54 w 284"/>
                <a:gd name="T3" fmla="*/ 182 h 432"/>
                <a:gd name="T4" fmla="*/ 79 w 284"/>
                <a:gd name="T5" fmla="*/ 182 h 432"/>
                <a:gd name="T6" fmla="*/ 15 w 284"/>
                <a:gd name="T7" fmla="*/ 172 h 432"/>
                <a:gd name="T8" fmla="*/ 15 w 284"/>
                <a:gd name="T9" fmla="*/ 123 h 432"/>
                <a:gd name="T10" fmla="*/ 40 w 284"/>
                <a:gd name="T11" fmla="*/ 123 h 432"/>
                <a:gd name="T12" fmla="*/ 54 w 284"/>
                <a:gd name="T13" fmla="*/ 113 h 432"/>
                <a:gd name="T14" fmla="*/ 54 w 284"/>
                <a:gd name="T15" fmla="*/ 64 h 432"/>
                <a:gd name="T16" fmla="*/ 79 w 284"/>
                <a:gd name="T17" fmla="*/ 64 h 432"/>
                <a:gd name="T18" fmla="*/ 0 w 284"/>
                <a:gd name="T19" fmla="*/ 432 h 432"/>
                <a:gd name="T20" fmla="*/ 0 w 284"/>
                <a:gd name="T21" fmla="*/ 0 h 432"/>
                <a:gd name="T22" fmla="*/ 133 w 284"/>
                <a:gd name="T23" fmla="*/ 69 h 432"/>
                <a:gd name="T24" fmla="*/ 133 w 284"/>
                <a:gd name="T25" fmla="*/ 309 h 432"/>
                <a:gd name="T26" fmla="*/ 196 w 284"/>
                <a:gd name="T27" fmla="*/ 309 h 432"/>
                <a:gd name="T28" fmla="*/ 196 w 284"/>
                <a:gd name="T29" fmla="*/ 432 h 432"/>
                <a:gd name="T30" fmla="*/ 284 w 284"/>
                <a:gd name="T31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432">
                  <a:moveTo>
                    <a:pt x="54" y="226"/>
                  </a:moveTo>
                  <a:lnTo>
                    <a:pt x="54" y="182"/>
                  </a:lnTo>
                  <a:lnTo>
                    <a:pt x="79" y="182"/>
                  </a:lnTo>
                  <a:moveTo>
                    <a:pt x="15" y="172"/>
                  </a:moveTo>
                  <a:lnTo>
                    <a:pt x="15" y="123"/>
                  </a:lnTo>
                  <a:lnTo>
                    <a:pt x="40" y="123"/>
                  </a:lnTo>
                  <a:moveTo>
                    <a:pt x="54" y="113"/>
                  </a:moveTo>
                  <a:lnTo>
                    <a:pt x="54" y="64"/>
                  </a:lnTo>
                  <a:lnTo>
                    <a:pt x="79" y="64"/>
                  </a:lnTo>
                  <a:moveTo>
                    <a:pt x="0" y="432"/>
                  </a:moveTo>
                  <a:lnTo>
                    <a:pt x="0" y="0"/>
                  </a:lnTo>
                  <a:lnTo>
                    <a:pt x="133" y="69"/>
                  </a:lnTo>
                  <a:lnTo>
                    <a:pt x="133" y="309"/>
                  </a:lnTo>
                  <a:lnTo>
                    <a:pt x="196" y="309"/>
                  </a:lnTo>
                  <a:lnTo>
                    <a:pt x="196" y="432"/>
                  </a:lnTo>
                  <a:lnTo>
                    <a:pt x="284" y="432"/>
                  </a:lnTo>
                </a:path>
              </a:pathLst>
            </a:custGeom>
            <a:noFill/>
            <a:ln w="9525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7" name="Freeform 148">
              <a:extLst>
                <a:ext uri="{FF2B5EF4-FFF2-40B4-BE49-F238E27FC236}">
                  <a16:creationId xmlns:a16="http://schemas.microsoft.com/office/drawing/2014/main" id="{B25D2F07-0AB4-4B15-8BC7-3C2DC6771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" y="2587"/>
              <a:ext cx="29" cy="54"/>
            </a:xfrm>
            <a:custGeom>
              <a:avLst/>
              <a:gdLst>
                <a:gd name="T0" fmla="*/ 0 w 29"/>
                <a:gd name="T1" fmla="*/ 54 h 54"/>
                <a:gd name="T2" fmla="*/ 0 w 29"/>
                <a:gd name="T3" fmla="*/ 0 h 54"/>
                <a:gd name="T4" fmla="*/ 29 w 29"/>
                <a:gd name="T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54">
                  <a:moveTo>
                    <a:pt x="0" y="54"/>
                  </a:move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noFill/>
            <a:ln w="9525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8" name="Freeform 149">
              <a:extLst>
                <a:ext uri="{FF2B5EF4-FFF2-40B4-BE49-F238E27FC236}">
                  <a16:creationId xmlns:a16="http://schemas.microsoft.com/office/drawing/2014/main" id="{6AD5B7C0-FFF9-46D4-8696-1A0044CDE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" y="2518"/>
              <a:ext cx="29" cy="54"/>
            </a:xfrm>
            <a:custGeom>
              <a:avLst/>
              <a:gdLst>
                <a:gd name="T0" fmla="*/ 0 w 29"/>
                <a:gd name="T1" fmla="*/ 54 h 54"/>
                <a:gd name="T2" fmla="*/ 0 w 29"/>
                <a:gd name="T3" fmla="*/ 0 h 54"/>
                <a:gd name="T4" fmla="*/ 29 w 29"/>
                <a:gd name="T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54">
                  <a:moveTo>
                    <a:pt x="0" y="54"/>
                  </a:move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noFill/>
            <a:ln w="9525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09" name="Freeform 150">
              <a:extLst>
                <a:ext uri="{FF2B5EF4-FFF2-40B4-BE49-F238E27FC236}">
                  <a16:creationId xmlns:a16="http://schemas.microsoft.com/office/drawing/2014/main" id="{BF156868-0B3A-4DE6-A4A3-2371CF942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6" y="2449"/>
              <a:ext cx="34" cy="54"/>
            </a:xfrm>
            <a:custGeom>
              <a:avLst/>
              <a:gdLst>
                <a:gd name="T0" fmla="*/ 0 w 34"/>
                <a:gd name="T1" fmla="*/ 54 h 54"/>
                <a:gd name="T2" fmla="*/ 0 w 34"/>
                <a:gd name="T3" fmla="*/ 0 h 54"/>
                <a:gd name="T4" fmla="*/ 34 w 34"/>
                <a:gd name="T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54">
                  <a:moveTo>
                    <a:pt x="0" y="54"/>
                  </a:moveTo>
                  <a:lnTo>
                    <a:pt x="0" y="0"/>
                  </a:lnTo>
                  <a:lnTo>
                    <a:pt x="34" y="0"/>
                  </a:lnTo>
                </a:path>
              </a:pathLst>
            </a:custGeom>
            <a:noFill/>
            <a:ln w="9525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0" name="Freeform 151">
              <a:extLst>
                <a:ext uri="{FF2B5EF4-FFF2-40B4-BE49-F238E27FC236}">
                  <a16:creationId xmlns:a16="http://schemas.microsoft.com/office/drawing/2014/main" id="{915BC693-4392-45C7-B589-E9D7DE983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0" y="2518"/>
              <a:ext cx="29" cy="54"/>
            </a:xfrm>
            <a:custGeom>
              <a:avLst/>
              <a:gdLst>
                <a:gd name="T0" fmla="*/ 0 w 29"/>
                <a:gd name="T1" fmla="*/ 54 h 54"/>
                <a:gd name="T2" fmla="*/ 0 w 29"/>
                <a:gd name="T3" fmla="*/ 0 h 54"/>
                <a:gd name="T4" fmla="*/ 29 w 29"/>
                <a:gd name="T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54">
                  <a:moveTo>
                    <a:pt x="0" y="54"/>
                  </a:move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noFill/>
            <a:ln w="9525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1" name="Freeform 152">
              <a:extLst>
                <a:ext uri="{FF2B5EF4-FFF2-40B4-BE49-F238E27FC236}">
                  <a16:creationId xmlns:a16="http://schemas.microsoft.com/office/drawing/2014/main" id="{29FB5515-85A6-4972-BAFF-CAFA41F84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6" y="2381"/>
              <a:ext cx="34" cy="54"/>
            </a:xfrm>
            <a:custGeom>
              <a:avLst/>
              <a:gdLst>
                <a:gd name="T0" fmla="*/ 0 w 34"/>
                <a:gd name="T1" fmla="*/ 54 h 54"/>
                <a:gd name="T2" fmla="*/ 0 w 34"/>
                <a:gd name="T3" fmla="*/ 0 h 54"/>
                <a:gd name="T4" fmla="*/ 34 w 34"/>
                <a:gd name="T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54">
                  <a:moveTo>
                    <a:pt x="0" y="54"/>
                  </a:moveTo>
                  <a:lnTo>
                    <a:pt x="0" y="0"/>
                  </a:lnTo>
                  <a:lnTo>
                    <a:pt x="34" y="0"/>
                  </a:lnTo>
                </a:path>
              </a:pathLst>
            </a:custGeom>
            <a:noFill/>
            <a:ln w="9525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2" name="Freeform 153">
              <a:extLst>
                <a:ext uri="{FF2B5EF4-FFF2-40B4-BE49-F238E27FC236}">
                  <a16:creationId xmlns:a16="http://schemas.microsoft.com/office/drawing/2014/main" id="{C7F6B7A2-B2B5-497F-BE1C-555907527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3" y="2449"/>
              <a:ext cx="29" cy="54"/>
            </a:xfrm>
            <a:custGeom>
              <a:avLst/>
              <a:gdLst>
                <a:gd name="T0" fmla="*/ 0 w 29"/>
                <a:gd name="T1" fmla="*/ 54 h 54"/>
                <a:gd name="T2" fmla="*/ 0 w 29"/>
                <a:gd name="T3" fmla="*/ 0 h 54"/>
                <a:gd name="T4" fmla="*/ 29 w 29"/>
                <a:gd name="T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54">
                  <a:moveTo>
                    <a:pt x="0" y="54"/>
                  </a:move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noFill/>
            <a:ln w="9525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3" name="Freeform 154">
              <a:extLst>
                <a:ext uri="{FF2B5EF4-FFF2-40B4-BE49-F238E27FC236}">
                  <a16:creationId xmlns:a16="http://schemas.microsoft.com/office/drawing/2014/main" id="{FF22DC96-09BE-4A9D-BC29-08E9FA736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" y="2381"/>
              <a:ext cx="29" cy="54"/>
            </a:xfrm>
            <a:custGeom>
              <a:avLst/>
              <a:gdLst>
                <a:gd name="T0" fmla="*/ 0 w 29"/>
                <a:gd name="T1" fmla="*/ 54 h 54"/>
                <a:gd name="T2" fmla="*/ 0 w 29"/>
                <a:gd name="T3" fmla="*/ 0 h 54"/>
                <a:gd name="T4" fmla="*/ 29 w 29"/>
                <a:gd name="T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54">
                  <a:moveTo>
                    <a:pt x="0" y="54"/>
                  </a:move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noFill/>
            <a:ln w="9525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4" name="Freeform 155">
              <a:extLst>
                <a:ext uri="{FF2B5EF4-FFF2-40B4-BE49-F238E27FC236}">
                  <a16:creationId xmlns:a16="http://schemas.microsoft.com/office/drawing/2014/main" id="{ECBB6B6E-CFCC-4E48-B011-4C072B4D0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1" y="2361"/>
              <a:ext cx="372" cy="324"/>
            </a:xfrm>
            <a:custGeom>
              <a:avLst/>
              <a:gdLst>
                <a:gd name="T0" fmla="*/ 0 w 372"/>
                <a:gd name="T1" fmla="*/ 324 h 324"/>
                <a:gd name="T2" fmla="*/ 142 w 372"/>
                <a:gd name="T3" fmla="*/ 324 h 324"/>
                <a:gd name="T4" fmla="*/ 142 w 372"/>
                <a:gd name="T5" fmla="*/ 0 h 324"/>
                <a:gd name="T6" fmla="*/ 338 w 372"/>
                <a:gd name="T7" fmla="*/ 0 h 324"/>
                <a:gd name="T8" fmla="*/ 338 w 372"/>
                <a:gd name="T9" fmla="*/ 324 h 324"/>
                <a:gd name="T10" fmla="*/ 372 w 372"/>
                <a:gd name="T11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324">
                  <a:moveTo>
                    <a:pt x="0" y="324"/>
                  </a:moveTo>
                  <a:lnTo>
                    <a:pt x="142" y="324"/>
                  </a:lnTo>
                  <a:lnTo>
                    <a:pt x="142" y="0"/>
                  </a:lnTo>
                  <a:lnTo>
                    <a:pt x="338" y="0"/>
                  </a:lnTo>
                  <a:lnTo>
                    <a:pt x="338" y="324"/>
                  </a:lnTo>
                  <a:lnTo>
                    <a:pt x="372" y="324"/>
                  </a:lnTo>
                </a:path>
              </a:pathLst>
            </a:custGeom>
            <a:noFill/>
            <a:ln w="9525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5" name="Freeform 156">
              <a:extLst>
                <a:ext uri="{FF2B5EF4-FFF2-40B4-BE49-F238E27FC236}">
                  <a16:creationId xmlns:a16="http://schemas.microsoft.com/office/drawing/2014/main" id="{8154F80D-ACCE-439B-8813-44ECF9460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" y="2523"/>
              <a:ext cx="24" cy="44"/>
            </a:xfrm>
            <a:custGeom>
              <a:avLst/>
              <a:gdLst>
                <a:gd name="T0" fmla="*/ 0 w 24"/>
                <a:gd name="T1" fmla="*/ 44 h 44"/>
                <a:gd name="T2" fmla="*/ 0 w 24"/>
                <a:gd name="T3" fmla="*/ 0 h 44"/>
                <a:gd name="T4" fmla="*/ 24 w 24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44">
                  <a:moveTo>
                    <a:pt x="0" y="44"/>
                  </a:move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9525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6" name="Freeform 157">
              <a:extLst>
                <a:ext uri="{FF2B5EF4-FFF2-40B4-BE49-F238E27FC236}">
                  <a16:creationId xmlns:a16="http://schemas.microsoft.com/office/drawing/2014/main" id="{3BF1A3C1-A446-49C0-A186-3611B9E36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2" y="2582"/>
              <a:ext cx="25" cy="49"/>
            </a:xfrm>
            <a:custGeom>
              <a:avLst/>
              <a:gdLst>
                <a:gd name="T0" fmla="*/ 0 w 25"/>
                <a:gd name="T1" fmla="*/ 49 h 49"/>
                <a:gd name="T2" fmla="*/ 0 w 25"/>
                <a:gd name="T3" fmla="*/ 0 h 49"/>
                <a:gd name="T4" fmla="*/ 25 w 25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49">
                  <a:moveTo>
                    <a:pt x="0" y="49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9525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7" name="Freeform 158">
              <a:extLst>
                <a:ext uri="{FF2B5EF4-FFF2-40B4-BE49-F238E27FC236}">
                  <a16:creationId xmlns:a16="http://schemas.microsoft.com/office/drawing/2014/main" id="{9512FDB9-EFF5-411B-AB47-1EE5F68393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1" y="2548"/>
              <a:ext cx="103" cy="137"/>
            </a:xfrm>
            <a:custGeom>
              <a:avLst/>
              <a:gdLst>
                <a:gd name="T0" fmla="*/ 11 w 21"/>
                <a:gd name="T1" fmla="*/ 11 h 28"/>
                <a:gd name="T2" fmla="*/ 11 w 21"/>
                <a:gd name="T3" fmla="*/ 28 h 28"/>
                <a:gd name="T4" fmla="*/ 11 w 21"/>
                <a:gd name="T5" fmla="*/ 14 h 28"/>
                <a:gd name="T6" fmla="*/ 9 w 21"/>
                <a:gd name="T7" fmla="*/ 14 h 28"/>
                <a:gd name="T8" fmla="*/ 7 w 21"/>
                <a:gd name="T9" fmla="*/ 12 h 28"/>
                <a:gd name="T10" fmla="*/ 7 w 21"/>
                <a:gd name="T11" fmla="*/ 6 h 28"/>
                <a:gd name="T12" fmla="*/ 14 w 21"/>
                <a:gd name="T13" fmla="*/ 3 h 28"/>
                <a:gd name="T14" fmla="*/ 7 w 21"/>
                <a:gd name="T15" fmla="*/ 3 h 28"/>
                <a:gd name="T16" fmla="*/ 3 w 21"/>
                <a:gd name="T17" fmla="*/ 7 h 28"/>
                <a:gd name="T18" fmla="*/ 3 w 21"/>
                <a:gd name="T19" fmla="*/ 14 h 28"/>
                <a:gd name="T20" fmla="*/ 7 w 21"/>
                <a:gd name="T21" fmla="*/ 18 h 28"/>
                <a:gd name="T22" fmla="*/ 14 w 21"/>
                <a:gd name="T23" fmla="*/ 18 h 28"/>
                <a:gd name="T24" fmla="*/ 18 w 21"/>
                <a:gd name="T25" fmla="*/ 14 h 28"/>
                <a:gd name="T26" fmla="*/ 18 w 21"/>
                <a:gd name="T27" fmla="*/ 7 h 28"/>
                <a:gd name="T28" fmla="*/ 14 w 21"/>
                <a:gd name="T2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8">
                  <a:moveTo>
                    <a:pt x="11" y="11"/>
                  </a:moveTo>
                  <a:cubicBezTo>
                    <a:pt x="11" y="28"/>
                    <a:pt x="11" y="28"/>
                    <a:pt x="11" y="28"/>
                  </a:cubicBezTo>
                  <a:moveTo>
                    <a:pt x="11" y="14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7" y="13"/>
                    <a:pt x="7" y="12"/>
                  </a:cubicBezTo>
                  <a:cubicBezTo>
                    <a:pt x="7" y="6"/>
                    <a:pt x="7" y="6"/>
                    <a:pt x="7" y="6"/>
                  </a:cubicBezTo>
                  <a:moveTo>
                    <a:pt x="14" y="3"/>
                  </a:moveTo>
                  <a:cubicBezTo>
                    <a:pt x="14" y="3"/>
                    <a:pt x="11" y="0"/>
                    <a:pt x="7" y="3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0" y="10"/>
                    <a:pt x="3" y="1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11" y="21"/>
                    <a:pt x="14" y="18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21" y="10"/>
                    <a:pt x="18" y="7"/>
                  </a:cubicBezTo>
                  <a:lnTo>
                    <a:pt x="14" y="3"/>
                  </a:lnTo>
                  <a:close/>
                </a:path>
              </a:pathLst>
            </a:custGeom>
            <a:noFill/>
            <a:ln w="9525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18" name="Freeform 159">
              <a:extLst>
                <a:ext uri="{FF2B5EF4-FFF2-40B4-BE49-F238E27FC236}">
                  <a16:creationId xmlns:a16="http://schemas.microsoft.com/office/drawing/2014/main" id="{ED4246C9-2844-4CAD-8EA0-F8B3D1ECEB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3" y="2572"/>
              <a:ext cx="69" cy="113"/>
            </a:xfrm>
            <a:custGeom>
              <a:avLst/>
              <a:gdLst>
                <a:gd name="T0" fmla="*/ 7 w 14"/>
                <a:gd name="T1" fmla="*/ 14 h 23"/>
                <a:gd name="T2" fmla="*/ 7 w 14"/>
                <a:gd name="T3" fmla="*/ 23 h 23"/>
                <a:gd name="T4" fmla="*/ 7 w 14"/>
                <a:gd name="T5" fmla="*/ 14 h 23"/>
                <a:gd name="T6" fmla="*/ 14 w 14"/>
                <a:gd name="T7" fmla="*/ 7 h 23"/>
                <a:gd name="T8" fmla="*/ 7 w 14"/>
                <a:gd name="T9" fmla="*/ 0 h 23"/>
                <a:gd name="T10" fmla="*/ 0 w 14"/>
                <a:gd name="T11" fmla="*/ 7 h 23"/>
                <a:gd name="T12" fmla="*/ 7 w 14"/>
                <a:gd name="T13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3">
                  <a:moveTo>
                    <a:pt x="7" y="14"/>
                  </a:moveTo>
                  <a:cubicBezTo>
                    <a:pt x="7" y="23"/>
                    <a:pt x="7" y="23"/>
                    <a:pt x="7" y="23"/>
                  </a:cubicBezTo>
                  <a:moveTo>
                    <a:pt x="7" y="14"/>
                  </a:moveTo>
                  <a:cubicBezTo>
                    <a:pt x="11" y="14"/>
                    <a:pt x="14" y="11"/>
                    <a:pt x="14" y="7"/>
                  </a:cubicBezTo>
                  <a:cubicBezTo>
                    <a:pt x="14" y="4"/>
                    <a:pt x="11" y="0"/>
                    <a:pt x="7" y="0"/>
                  </a:cubicBezTo>
                  <a:cubicBezTo>
                    <a:pt x="3" y="0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lose/>
                </a:path>
              </a:pathLst>
            </a:custGeom>
            <a:noFill/>
            <a:ln w="9525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B9AD5C3-3694-4AA2-9A17-20F399018709}"/>
              </a:ext>
            </a:extLst>
          </p:cNvPr>
          <p:cNvGrpSpPr/>
          <p:nvPr/>
        </p:nvGrpSpPr>
        <p:grpSpPr>
          <a:xfrm>
            <a:off x="10332444" y="3338927"/>
            <a:ext cx="229193" cy="327019"/>
            <a:chOff x="7353506" y="2847103"/>
            <a:chExt cx="171895" cy="245264"/>
          </a:xfrm>
        </p:grpSpPr>
        <p:sp>
          <p:nvSpPr>
            <p:cNvPr id="120" name="Freeform 74">
              <a:extLst>
                <a:ext uri="{FF2B5EF4-FFF2-40B4-BE49-F238E27FC236}">
                  <a16:creationId xmlns:a16="http://schemas.microsoft.com/office/drawing/2014/main" id="{A9950879-7FBD-4865-B62B-493846A84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3506" y="2904226"/>
              <a:ext cx="117916" cy="188141"/>
            </a:xfrm>
            <a:custGeom>
              <a:avLst/>
              <a:gdLst>
                <a:gd name="T0" fmla="*/ 46 w 46"/>
                <a:gd name="T1" fmla="*/ 19 h 73"/>
                <a:gd name="T2" fmla="*/ 46 w 46"/>
                <a:gd name="T3" fmla="*/ 65 h 73"/>
                <a:gd name="T4" fmla="*/ 38 w 46"/>
                <a:gd name="T5" fmla="*/ 73 h 73"/>
                <a:gd name="T6" fmla="*/ 7 w 46"/>
                <a:gd name="T7" fmla="*/ 73 h 73"/>
                <a:gd name="T8" fmla="*/ 0 w 46"/>
                <a:gd name="T9" fmla="*/ 65 h 73"/>
                <a:gd name="T10" fmla="*/ 0 w 46"/>
                <a:gd name="T11" fmla="*/ 7 h 73"/>
                <a:gd name="T12" fmla="*/ 7 w 46"/>
                <a:gd name="T13" fmla="*/ 0 h 73"/>
                <a:gd name="T14" fmla="*/ 26 w 46"/>
                <a:gd name="T1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73">
                  <a:moveTo>
                    <a:pt x="46" y="19"/>
                  </a:moveTo>
                  <a:cubicBezTo>
                    <a:pt x="46" y="65"/>
                    <a:pt x="46" y="65"/>
                    <a:pt x="46" y="65"/>
                  </a:cubicBezTo>
                  <a:cubicBezTo>
                    <a:pt x="46" y="69"/>
                    <a:pt x="42" y="73"/>
                    <a:pt x="38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noFill/>
            <a:ln w="7938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1" name="Freeform 75">
              <a:extLst>
                <a:ext uri="{FF2B5EF4-FFF2-40B4-BE49-F238E27FC236}">
                  <a16:creationId xmlns:a16="http://schemas.microsoft.com/office/drawing/2014/main" id="{90EC0BA6-D437-4953-A458-EEFCBC5CB7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3506" y="2904226"/>
              <a:ext cx="117916" cy="188141"/>
            </a:xfrm>
            <a:custGeom>
              <a:avLst/>
              <a:gdLst>
                <a:gd name="T0" fmla="*/ 17 w 46"/>
                <a:gd name="T1" fmla="*/ 4 h 73"/>
                <a:gd name="T2" fmla="*/ 29 w 46"/>
                <a:gd name="T3" fmla="*/ 4 h 73"/>
                <a:gd name="T4" fmla="*/ 46 w 46"/>
                <a:gd name="T5" fmla="*/ 19 h 73"/>
                <a:gd name="T6" fmla="*/ 46 w 46"/>
                <a:gd name="T7" fmla="*/ 65 h 73"/>
                <a:gd name="T8" fmla="*/ 38 w 46"/>
                <a:gd name="T9" fmla="*/ 73 h 73"/>
                <a:gd name="T10" fmla="*/ 7 w 46"/>
                <a:gd name="T11" fmla="*/ 73 h 73"/>
                <a:gd name="T12" fmla="*/ 0 w 46"/>
                <a:gd name="T13" fmla="*/ 65 h 73"/>
                <a:gd name="T14" fmla="*/ 0 w 46"/>
                <a:gd name="T15" fmla="*/ 7 h 73"/>
                <a:gd name="T16" fmla="*/ 7 w 46"/>
                <a:gd name="T17" fmla="*/ 0 h 73"/>
                <a:gd name="T18" fmla="*/ 26 w 46"/>
                <a:gd name="T1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73">
                  <a:moveTo>
                    <a:pt x="17" y="4"/>
                  </a:moveTo>
                  <a:cubicBezTo>
                    <a:pt x="29" y="4"/>
                    <a:pt x="29" y="4"/>
                    <a:pt x="29" y="4"/>
                  </a:cubicBezTo>
                  <a:moveTo>
                    <a:pt x="46" y="19"/>
                  </a:moveTo>
                  <a:cubicBezTo>
                    <a:pt x="46" y="65"/>
                    <a:pt x="46" y="65"/>
                    <a:pt x="46" y="65"/>
                  </a:cubicBezTo>
                  <a:cubicBezTo>
                    <a:pt x="46" y="69"/>
                    <a:pt x="42" y="73"/>
                    <a:pt x="38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noFill/>
            <a:ln w="6350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2" name="Oval 76">
              <a:extLst>
                <a:ext uri="{FF2B5EF4-FFF2-40B4-BE49-F238E27FC236}">
                  <a16:creationId xmlns:a16="http://schemas.microsoft.com/office/drawing/2014/main" id="{778E094C-44F8-4964-87F2-245747A6B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8405" y="2924665"/>
              <a:ext cx="9957" cy="10481"/>
            </a:xfrm>
            <a:prstGeom prst="ellipse">
              <a:avLst/>
            </a:prstGeom>
            <a:solidFill>
              <a:srgbClr val="00D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3" name="Freeform 77">
              <a:extLst>
                <a:ext uri="{FF2B5EF4-FFF2-40B4-BE49-F238E27FC236}">
                  <a16:creationId xmlns:a16="http://schemas.microsoft.com/office/drawing/2014/main" id="{0168DF97-EB91-4379-A1EE-60CBA913C5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66084" y="2927285"/>
              <a:ext cx="90140" cy="149359"/>
            </a:xfrm>
            <a:custGeom>
              <a:avLst/>
              <a:gdLst>
                <a:gd name="T0" fmla="*/ 17 w 35"/>
                <a:gd name="T1" fmla="*/ 55 h 58"/>
                <a:gd name="T2" fmla="*/ 20 w 35"/>
                <a:gd name="T3" fmla="*/ 52 h 58"/>
                <a:gd name="T4" fmla="*/ 17 w 35"/>
                <a:gd name="T5" fmla="*/ 50 h 58"/>
                <a:gd name="T6" fmla="*/ 15 w 35"/>
                <a:gd name="T7" fmla="*/ 52 h 58"/>
                <a:gd name="T8" fmla="*/ 17 w 35"/>
                <a:gd name="T9" fmla="*/ 55 h 58"/>
                <a:gd name="T10" fmla="*/ 24 w 35"/>
                <a:gd name="T11" fmla="*/ 0 h 58"/>
                <a:gd name="T12" fmla="*/ 0 w 35"/>
                <a:gd name="T13" fmla="*/ 0 h 58"/>
                <a:gd name="T14" fmla="*/ 0 w 35"/>
                <a:gd name="T15" fmla="*/ 58 h 58"/>
                <a:gd name="T16" fmla="*/ 35 w 35"/>
                <a:gd name="T17" fmla="*/ 58 h 58"/>
                <a:gd name="T18" fmla="*/ 35 w 35"/>
                <a:gd name="T19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58">
                  <a:moveTo>
                    <a:pt x="17" y="55"/>
                  </a:moveTo>
                  <a:cubicBezTo>
                    <a:pt x="19" y="55"/>
                    <a:pt x="20" y="54"/>
                    <a:pt x="20" y="52"/>
                  </a:cubicBezTo>
                  <a:cubicBezTo>
                    <a:pt x="20" y="51"/>
                    <a:pt x="19" y="50"/>
                    <a:pt x="17" y="50"/>
                  </a:cubicBezTo>
                  <a:cubicBezTo>
                    <a:pt x="16" y="50"/>
                    <a:pt x="15" y="51"/>
                    <a:pt x="15" y="52"/>
                  </a:cubicBezTo>
                  <a:cubicBezTo>
                    <a:pt x="15" y="54"/>
                    <a:pt x="16" y="55"/>
                    <a:pt x="17" y="55"/>
                  </a:cubicBezTo>
                  <a:close/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10"/>
                    <a:pt x="35" y="10"/>
                    <a:pt x="35" y="10"/>
                  </a:cubicBezTo>
                </a:path>
              </a:pathLst>
            </a:custGeom>
            <a:noFill/>
            <a:ln w="6350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4" name="Freeform 79">
              <a:extLst>
                <a:ext uri="{FF2B5EF4-FFF2-40B4-BE49-F238E27FC236}">
                  <a16:creationId xmlns:a16="http://schemas.microsoft.com/office/drawing/2014/main" id="{2B4A86EC-4A6A-4A40-87E4-1E879B762D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63463" y="2847103"/>
              <a:ext cx="161938" cy="165082"/>
            </a:xfrm>
            <a:custGeom>
              <a:avLst/>
              <a:gdLst>
                <a:gd name="T0" fmla="*/ 63 w 63"/>
                <a:gd name="T1" fmla="*/ 32 h 64"/>
                <a:gd name="T2" fmla="*/ 31 w 63"/>
                <a:gd name="T3" fmla="*/ 0 h 64"/>
                <a:gd name="T4" fmla="*/ 0 w 63"/>
                <a:gd name="T5" fmla="*/ 32 h 64"/>
                <a:gd name="T6" fmla="*/ 31 w 63"/>
                <a:gd name="T7" fmla="*/ 64 h 64"/>
                <a:gd name="T8" fmla="*/ 63 w 63"/>
                <a:gd name="T9" fmla="*/ 32 h 64"/>
                <a:gd name="T10" fmla="*/ 52 w 63"/>
                <a:gd name="T11" fmla="*/ 32 h 64"/>
                <a:gd name="T12" fmla="*/ 31 w 63"/>
                <a:gd name="T13" fmla="*/ 11 h 64"/>
                <a:gd name="T14" fmla="*/ 10 w 63"/>
                <a:gd name="T15" fmla="*/ 32 h 64"/>
                <a:gd name="T16" fmla="*/ 31 w 63"/>
                <a:gd name="T17" fmla="*/ 53 h 64"/>
                <a:gd name="T18" fmla="*/ 52 w 63"/>
                <a:gd name="T19" fmla="*/ 32 h 64"/>
                <a:gd name="T20" fmla="*/ 42 w 63"/>
                <a:gd name="T21" fmla="*/ 32 h 64"/>
                <a:gd name="T22" fmla="*/ 31 w 63"/>
                <a:gd name="T23" fmla="*/ 22 h 64"/>
                <a:gd name="T24" fmla="*/ 21 w 63"/>
                <a:gd name="T25" fmla="*/ 32 h 64"/>
                <a:gd name="T26" fmla="*/ 31 w 63"/>
                <a:gd name="T27" fmla="*/ 43 h 64"/>
                <a:gd name="T28" fmla="*/ 42 w 63"/>
                <a:gd name="T29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64">
                  <a:moveTo>
                    <a:pt x="63" y="32"/>
                  </a:moveTo>
                  <a:cubicBezTo>
                    <a:pt x="63" y="15"/>
                    <a:pt x="49" y="0"/>
                    <a:pt x="31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50"/>
                    <a:pt x="14" y="64"/>
                    <a:pt x="31" y="64"/>
                  </a:cubicBezTo>
                  <a:cubicBezTo>
                    <a:pt x="49" y="64"/>
                    <a:pt x="63" y="50"/>
                    <a:pt x="63" y="32"/>
                  </a:cubicBezTo>
                  <a:close/>
                  <a:moveTo>
                    <a:pt x="52" y="32"/>
                  </a:moveTo>
                  <a:cubicBezTo>
                    <a:pt x="52" y="21"/>
                    <a:pt x="43" y="11"/>
                    <a:pt x="31" y="11"/>
                  </a:cubicBezTo>
                  <a:cubicBezTo>
                    <a:pt x="20" y="11"/>
                    <a:pt x="10" y="21"/>
                    <a:pt x="10" y="32"/>
                  </a:cubicBezTo>
                  <a:cubicBezTo>
                    <a:pt x="10" y="44"/>
                    <a:pt x="20" y="53"/>
                    <a:pt x="31" y="53"/>
                  </a:cubicBezTo>
                  <a:cubicBezTo>
                    <a:pt x="43" y="53"/>
                    <a:pt x="52" y="44"/>
                    <a:pt x="52" y="32"/>
                  </a:cubicBezTo>
                  <a:close/>
                  <a:moveTo>
                    <a:pt x="42" y="32"/>
                  </a:moveTo>
                  <a:cubicBezTo>
                    <a:pt x="42" y="26"/>
                    <a:pt x="37" y="22"/>
                    <a:pt x="31" y="22"/>
                  </a:cubicBezTo>
                  <a:cubicBezTo>
                    <a:pt x="25" y="22"/>
                    <a:pt x="21" y="26"/>
                    <a:pt x="21" y="32"/>
                  </a:cubicBezTo>
                  <a:cubicBezTo>
                    <a:pt x="21" y="38"/>
                    <a:pt x="25" y="43"/>
                    <a:pt x="31" y="43"/>
                  </a:cubicBezTo>
                  <a:cubicBezTo>
                    <a:pt x="37" y="43"/>
                    <a:pt x="42" y="38"/>
                    <a:pt x="42" y="32"/>
                  </a:cubicBezTo>
                  <a:close/>
                </a:path>
              </a:pathLst>
            </a:custGeom>
            <a:noFill/>
            <a:ln w="6350" cap="flat">
              <a:solidFill>
                <a:srgbClr val="00D2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25" name="Freeform 78">
              <a:extLst>
                <a:ext uri="{FF2B5EF4-FFF2-40B4-BE49-F238E27FC236}">
                  <a16:creationId xmlns:a16="http://schemas.microsoft.com/office/drawing/2014/main" id="{0A3B1BBD-AFBA-4157-A253-A4D672279D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6522" y="3056206"/>
              <a:ext cx="49263" cy="12578"/>
            </a:xfrm>
            <a:custGeom>
              <a:avLst/>
              <a:gdLst>
                <a:gd name="T0" fmla="*/ 0 w 94"/>
                <a:gd name="T1" fmla="*/ 10 h 24"/>
                <a:gd name="T2" fmla="*/ 20 w 94"/>
                <a:gd name="T3" fmla="*/ 24 h 24"/>
                <a:gd name="T4" fmla="*/ 20 w 94"/>
                <a:gd name="T5" fmla="*/ 0 h 24"/>
                <a:gd name="T6" fmla="*/ 0 w 94"/>
                <a:gd name="T7" fmla="*/ 10 h 24"/>
                <a:gd name="T8" fmla="*/ 74 w 94"/>
                <a:gd name="T9" fmla="*/ 20 h 24"/>
                <a:gd name="T10" fmla="*/ 94 w 94"/>
                <a:gd name="T11" fmla="*/ 20 h 24"/>
                <a:gd name="T12" fmla="*/ 94 w 94"/>
                <a:gd name="T13" fmla="*/ 5 h 24"/>
                <a:gd name="T14" fmla="*/ 74 w 94"/>
                <a:gd name="T15" fmla="*/ 5 h 24"/>
                <a:gd name="T16" fmla="*/ 74 w 94"/>
                <a:gd name="T17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24">
                  <a:moveTo>
                    <a:pt x="0" y="10"/>
                  </a:moveTo>
                  <a:lnTo>
                    <a:pt x="20" y="24"/>
                  </a:lnTo>
                  <a:lnTo>
                    <a:pt x="20" y="0"/>
                  </a:lnTo>
                  <a:lnTo>
                    <a:pt x="0" y="10"/>
                  </a:lnTo>
                  <a:close/>
                  <a:moveTo>
                    <a:pt x="74" y="20"/>
                  </a:moveTo>
                  <a:lnTo>
                    <a:pt x="94" y="20"/>
                  </a:lnTo>
                  <a:lnTo>
                    <a:pt x="94" y="5"/>
                  </a:lnTo>
                  <a:lnTo>
                    <a:pt x="74" y="5"/>
                  </a:lnTo>
                  <a:lnTo>
                    <a:pt x="74" y="20"/>
                  </a:lnTo>
                  <a:close/>
                </a:path>
              </a:pathLst>
            </a:custGeom>
            <a:noFill/>
            <a:ln w="6350" cap="flat">
              <a:solidFill>
                <a:srgbClr val="00113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3E235017-F050-4DC3-B6D6-2AD8F6BE725E}"/>
              </a:ext>
            </a:extLst>
          </p:cNvPr>
          <p:cNvSpPr txBox="1"/>
          <p:nvPr/>
        </p:nvSpPr>
        <p:spPr>
          <a:xfrm>
            <a:off x="4087509" y="2931446"/>
            <a:ext cx="1383331" cy="635455"/>
          </a:xfrm>
          <a:prstGeom prst="rect">
            <a:avLst/>
          </a:prstGeom>
          <a:noFill/>
        </p:spPr>
        <p:txBody>
          <a:bodyPr wrap="square" lIns="0" tIns="119956" rIns="95964" bIns="62376" rtlCol="0">
            <a:spAutoFit/>
          </a:bodyPr>
          <a:lstStyle/>
          <a:p>
            <a:pPr algn="ctr" defTabSz="609357" fontAlgn="auto">
              <a:spcBef>
                <a:spcPts val="0"/>
              </a:spcBef>
              <a:spcAft>
                <a:spcPts val="0"/>
              </a:spcAft>
              <a:buClr>
                <a:srgbClr val="001135"/>
              </a:buClr>
              <a:defRPr/>
            </a:pPr>
            <a:r>
              <a:rPr lang="en-GB" sz="1600" dirty="0">
                <a:solidFill>
                  <a:srgbClr val="124191"/>
                </a:solidFill>
                <a:latin typeface="Nokia Pure Text Light"/>
                <a:ea typeface="Nokia Pure Text" panose="020B0504040602060303" pitchFamily="34" charset="0"/>
                <a:cs typeface="Nokia Pure Text" panose="020B0504040602060303" pitchFamily="34" charset="0"/>
              </a:rPr>
              <a:t>LTE MEC V2I</a:t>
            </a:r>
            <a:br>
              <a:rPr lang="en-GB" sz="1867" dirty="0">
                <a:solidFill>
                  <a:srgbClr val="124191"/>
                </a:solidFill>
                <a:latin typeface="Nokia Pure Text Light"/>
                <a:ea typeface="Nokia Pure Text" panose="020B0504040602060303" pitchFamily="34" charset="0"/>
                <a:cs typeface="Nokia Pure Text" panose="020B0504040602060303" pitchFamily="34" charset="0"/>
              </a:rPr>
            </a:br>
            <a:r>
              <a:rPr lang="en-GB" sz="1333" dirty="0">
                <a:solidFill>
                  <a:srgbClr val="124191"/>
                </a:solidFill>
                <a:latin typeface="Nokia Pure Text Light"/>
                <a:ea typeface="Nokia Pure Text" panose="020B0504040602060303" pitchFamily="34" charset="0"/>
                <a:cs typeface="Nokia Pure Text" panose="020B0504040602060303" pitchFamily="34" charset="0"/>
              </a:rPr>
              <a:t>(indirect)</a:t>
            </a:r>
            <a:endParaRPr lang="en-GB" sz="1867" dirty="0">
              <a:solidFill>
                <a:srgbClr val="124191"/>
              </a:solidFill>
              <a:latin typeface="Nokia Pure Text Light"/>
              <a:ea typeface="Nokia Pure Text" panose="020B0504040602060303" pitchFamily="34" charset="0"/>
              <a:cs typeface="Nokia Pure Text" panose="020B0504040602060303" pitchFamily="34" charset="0"/>
            </a:endParaRPr>
          </a:p>
        </p:txBody>
      </p:sp>
      <p:sp>
        <p:nvSpPr>
          <p:cNvPr id="127" name="Arc 126">
            <a:extLst>
              <a:ext uri="{FF2B5EF4-FFF2-40B4-BE49-F238E27FC236}">
                <a16:creationId xmlns:a16="http://schemas.microsoft.com/office/drawing/2014/main" id="{F4D7F87B-05FA-4B38-9900-B3C749CAB7B0}"/>
              </a:ext>
            </a:extLst>
          </p:cNvPr>
          <p:cNvSpPr/>
          <p:nvPr/>
        </p:nvSpPr>
        <p:spPr>
          <a:xfrm rot="7553682">
            <a:off x="9480268" y="4362789"/>
            <a:ext cx="1274408" cy="635452"/>
          </a:xfrm>
          <a:prstGeom prst="arc">
            <a:avLst>
              <a:gd name="adj1" fmla="val 11001288"/>
              <a:gd name="adj2" fmla="val 20822862"/>
            </a:avLst>
          </a:prstGeom>
          <a:ln w="9525" cmpd="sng">
            <a:solidFill>
              <a:schemeClr val="bg2"/>
            </a:solidFill>
            <a:prstDash val="solid"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400">
              <a:solidFill>
                <a:srgbClr val="124191"/>
              </a:solidFill>
              <a:latin typeface="Nokia Pure Text Light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B7B57968-3748-4789-9F44-35B8CCAB7D8E}"/>
              </a:ext>
            </a:extLst>
          </p:cNvPr>
          <p:cNvSpPr txBox="1"/>
          <p:nvPr/>
        </p:nvSpPr>
        <p:spPr>
          <a:xfrm>
            <a:off x="9433951" y="4261147"/>
            <a:ext cx="1433979" cy="635455"/>
          </a:xfrm>
          <a:prstGeom prst="rect">
            <a:avLst/>
          </a:prstGeom>
          <a:noFill/>
        </p:spPr>
        <p:txBody>
          <a:bodyPr wrap="square" lIns="0" tIns="119956" rIns="95964" bIns="62376" rtlCol="0">
            <a:spAutoFit/>
          </a:bodyPr>
          <a:lstStyle/>
          <a:p>
            <a:pPr algn="ctr" defTabSz="609357" fontAlgn="auto">
              <a:spcBef>
                <a:spcPts val="0"/>
              </a:spcBef>
              <a:spcAft>
                <a:spcPts val="0"/>
              </a:spcAft>
              <a:buClr>
                <a:srgbClr val="001135"/>
              </a:buClr>
              <a:defRPr/>
            </a:pPr>
            <a:r>
              <a:rPr lang="en-GB" sz="1600" dirty="0">
                <a:solidFill>
                  <a:srgbClr val="124191"/>
                </a:solidFill>
                <a:latin typeface="Nokia Pure Text Light"/>
                <a:ea typeface="Nokia Pure Text" panose="020B0504040602060303" pitchFamily="34" charset="0"/>
                <a:cs typeface="Nokia Pure Text" panose="020B0504040602060303" pitchFamily="34" charset="0"/>
              </a:rPr>
              <a:t>LTE V2P</a:t>
            </a:r>
          </a:p>
          <a:p>
            <a:pPr algn="ctr" defTabSz="609357" fontAlgn="auto">
              <a:spcBef>
                <a:spcPts val="0"/>
              </a:spcBef>
              <a:spcAft>
                <a:spcPts val="0"/>
              </a:spcAft>
              <a:buClr>
                <a:srgbClr val="001135"/>
              </a:buClr>
              <a:defRPr/>
            </a:pPr>
            <a:r>
              <a:rPr lang="de-DE" sz="1333" dirty="0">
                <a:solidFill>
                  <a:srgbClr val="124191"/>
                </a:solidFill>
                <a:latin typeface="Nokia Pure Text Light"/>
                <a:ea typeface="Nokia Pure Text" panose="020B0504040602060303" pitchFamily="34" charset="0"/>
                <a:cs typeface="Nokia Pure Text" panose="020B0504040602060303" pitchFamily="34" charset="0"/>
              </a:rPr>
              <a:t>(</a:t>
            </a:r>
            <a:r>
              <a:rPr lang="de-DE" sz="1333" dirty="0" err="1">
                <a:solidFill>
                  <a:srgbClr val="124191"/>
                </a:solidFill>
                <a:latin typeface="Nokia Pure Text Light"/>
                <a:ea typeface="Nokia Pure Text" panose="020B0504040602060303" pitchFamily="34" charset="0"/>
                <a:cs typeface="Nokia Pure Text" panose="020B0504040602060303" pitchFamily="34" charset="0"/>
              </a:rPr>
              <a:t>direct</a:t>
            </a:r>
            <a:r>
              <a:rPr lang="de-DE" sz="1333" dirty="0">
                <a:solidFill>
                  <a:srgbClr val="124191"/>
                </a:solidFill>
                <a:latin typeface="Nokia Pure Text Light"/>
                <a:ea typeface="Nokia Pure Text" panose="020B0504040602060303" pitchFamily="34" charset="0"/>
                <a:cs typeface="Nokia Pure Text" panose="020B0504040602060303" pitchFamily="34" charset="0"/>
              </a:rPr>
              <a:t>)</a:t>
            </a:r>
            <a:endParaRPr lang="en-GB" sz="1333" dirty="0">
              <a:solidFill>
                <a:srgbClr val="124191"/>
              </a:solidFill>
              <a:latin typeface="Nokia Pure Text Light"/>
              <a:ea typeface="Nokia Pure Text" panose="020B0504040602060303" pitchFamily="34" charset="0"/>
              <a:cs typeface="Nokia Pure Text" panose="020B0504040602060303" pitchFamily="34" charset="0"/>
            </a:endParaRPr>
          </a:p>
        </p:txBody>
      </p:sp>
      <p:grpSp>
        <p:nvGrpSpPr>
          <p:cNvPr id="129" name="Group 54">
            <a:extLst>
              <a:ext uri="{FF2B5EF4-FFF2-40B4-BE49-F238E27FC236}">
                <a16:creationId xmlns:a16="http://schemas.microsoft.com/office/drawing/2014/main" id="{1562CA15-CD68-4CAA-818F-E12E7E64D3F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736311" y="1589939"/>
            <a:ext cx="301752" cy="485632"/>
            <a:chOff x="541" y="1257"/>
            <a:chExt cx="384" cy="618"/>
          </a:xfrm>
        </p:grpSpPr>
        <p:sp>
          <p:nvSpPr>
            <p:cNvPr id="130" name="Freeform 55">
              <a:extLst>
                <a:ext uri="{FF2B5EF4-FFF2-40B4-BE49-F238E27FC236}">
                  <a16:creationId xmlns:a16="http://schemas.microsoft.com/office/drawing/2014/main" id="{4FBD5448-AA89-4447-8E2C-EB1BEA167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" y="1556"/>
              <a:ext cx="106" cy="319"/>
            </a:xfrm>
            <a:custGeom>
              <a:avLst/>
              <a:gdLst>
                <a:gd name="T0" fmla="*/ 0 w 106"/>
                <a:gd name="T1" fmla="*/ 319 h 319"/>
                <a:gd name="T2" fmla="*/ 53 w 106"/>
                <a:gd name="T3" fmla="*/ 0 h 319"/>
                <a:gd name="T4" fmla="*/ 106 w 106"/>
                <a:gd name="T5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" h="319">
                  <a:moveTo>
                    <a:pt x="0" y="319"/>
                  </a:moveTo>
                  <a:lnTo>
                    <a:pt x="53" y="0"/>
                  </a:lnTo>
                  <a:lnTo>
                    <a:pt x="106" y="319"/>
                  </a:lnTo>
                </a:path>
              </a:pathLst>
            </a:custGeom>
            <a:noFill/>
            <a:ln w="11113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1" name="Oval 56">
              <a:extLst>
                <a:ext uri="{FF2B5EF4-FFF2-40B4-BE49-F238E27FC236}">
                  <a16:creationId xmlns:a16="http://schemas.microsoft.com/office/drawing/2014/main" id="{FDD79F9E-C8E8-468E-8799-78CDFF7C4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" y="1443"/>
              <a:ext cx="19" cy="20"/>
            </a:xfrm>
            <a:prstGeom prst="ellipse">
              <a:avLst/>
            </a:prstGeom>
            <a:solidFill>
              <a:srgbClr val="00D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2" name="Freeform 57">
              <a:extLst>
                <a:ext uri="{FF2B5EF4-FFF2-40B4-BE49-F238E27FC236}">
                  <a16:creationId xmlns:a16="http://schemas.microsoft.com/office/drawing/2014/main" id="{90C15586-F617-408C-97E3-3A6006D20C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" y="1257"/>
              <a:ext cx="384" cy="385"/>
            </a:xfrm>
            <a:custGeom>
              <a:avLst/>
              <a:gdLst>
                <a:gd name="T0" fmla="*/ 58 w 58"/>
                <a:gd name="T1" fmla="*/ 29 h 58"/>
                <a:gd name="T2" fmla="*/ 29 w 58"/>
                <a:gd name="T3" fmla="*/ 0 h 58"/>
                <a:gd name="T4" fmla="*/ 0 w 58"/>
                <a:gd name="T5" fmla="*/ 29 h 58"/>
                <a:gd name="T6" fmla="*/ 29 w 58"/>
                <a:gd name="T7" fmla="*/ 58 h 58"/>
                <a:gd name="T8" fmla="*/ 58 w 58"/>
                <a:gd name="T9" fmla="*/ 29 h 58"/>
                <a:gd name="T10" fmla="*/ 49 w 58"/>
                <a:gd name="T11" fmla="*/ 29 h 58"/>
                <a:gd name="T12" fmla="*/ 29 w 58"/>
                <a:gd name="T13" fmla="*/ 10 h 58"/>
                <a:gd name="T14" fmla="*/ 10 w 58"/>
                <a:gd name="T15" fmla="*/ 29 h 58"/>
                <a:gd name="T16" fmla="*/ 29 w 58"/>
                <a:gd name="T17" fmla="*/ 49 h 58"/>
                <a:gd name="T18" fmla="*/ 49 w 58"/>
                <a:gd name="T19" fmla="*/ 29 h 58"/>
                <a:gd name="T20" fmla="*/ 39 w 58"/>
                <a:gd name="T21" fmla="*/ 29 h 58"/>
                <a:gd name="T22" fmla="*/ 29 w 58"/>
                <a:gd name="T23" fmla="*/ 20 h 58"/>
                <a:gd name="T24" fmla="*/ 20 w 58"/>
                <a:gd name="T25" fmla="*/ 29 h 58"/>
                <a:gd name="T26" fmla="*/ 29 w 58"/>
                <a:gd name="T27" fmla="*/ 39 h 58"/>
                <a:gd name="T28" fmla="*/ 39 w 58"/>
                <a:gd name="T29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58">
                  <a:moveTo>
                    <a:pt x="58" y="29"/>
                  </a:moveTo>
                  <a:cubicBezTo>
                    <a:pt x="58" y="13"/>
                    <a:pt x="45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lose/>
                  <a:moveTo>
                    <a:pt x="49" y="29"/>
                  </a:moveTo>
                  <a:cubicBezTo>
                    <a:pt x="49" y="19"/>
                    <a:pt x="40" y="10"/>
                    <a:pt x="29" y="10"/>
                  </a:cubicBezTo>
                  <a:cubicBezTo>
                    <a:pt x="19" y="10"/>
                    <a:pt x="10" y="19"/>
                    <a:pt x="10" y="29"/>
                  </a:cubicBezTo>
                  <a:cubicBezTo>
                    <a:pt x="10" y="40"/>
                    <a:pt x="19" y="49"/>
                    <a:pt x="29" y="49"/>
                  </a:cubicBezTo>
                  <a:cubicBezTo>
                    <a:pt x="40" y="49"/>
                    <a:pt x="49" y="40"/>
                    <a:pt x="49" y="29"/>
                  </a:cubicBezTo>
                  <a:close/>
                  <a:moveTo>
                    <a:pt x="39" y="29"/>
                  </a:moveTo>
                  <a:cubicBezTo>
                    <a:pt x="39" y="24"/>
                    <a:pt x="35" y="20"/>
                    <a:pt x="29" y="20"/>
                  </a:cubicBezTo>
                  <a:cubicBezTo>
                    <a:pt x="24" y="20"/>
                    <a:pt x="20" y="24"/>
                    <a:pt x="20" y="29"/>
                  </a:cubicBezTo>
                  <a:cubicBezTo>
                    <a:pt x="20" y="35"/>
                    <a:pt x="24" y="39"/>
                    <a:pt x="29" y="39"/>
                  </a:cubicBezTo>
                  <a:cubicBezTo>
                    <a:pt x="35" y="39"/>
                    <a:pt x="39" y="35"/>
                    <a:pt x="39" y="29"/>
                  </a:cubicBezTo>
                  <a:close/>
                </a:path>
              </a:pathLst>
            </a:custGeom>
            <a:noFill/>
            <a:ln w="11113" cap="flat">
              <a:solidFill>
                <a:srgbClr val="00D2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</p:grpSp>
      <p:grpSp>
        <p:nvGrpSpPr>
          <p:cNvPr id="133" name="Group 54">
            <a:extLst>
              <a:ext uri="{FF2B5EF4-FFF2-40B4-BE49-F238E27FC236}">
                <a16:creationId xmlns:a16="http://schemas.microsoft.com/office/drawing/2014/main" id="{80285DDE-62B5-473D-A223-24976D478E7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79468" y="1361176"/>
            <a:ext cx="301752" cy="485632"/>
            <a:chOff x="541" y="1257"/>
            <a:chExt cx="384" cy="618"/>
          </a:xfrm>
        </p:grpSpPr>
        <p:sp>
          <p:nvSpPr>
            <p:cNvPr id="134" name="Freeform 55">
              <a:extLst>
                <a:ext uri="{FF2B5EF4-FFF2-40B4-BE49-F238E27FC236}">
                  <a16:creationId xmlns:a16="http://schemas.microsoft.com/office/drawing/2014/main" id="{B7155640-E8AC-4A70-A9D2-749AA3B81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" y="1556"/>
              <a:ext cx="106" cy="319"/>
            </a:xfrm>
            <a:custGeom>
              <a:avLst/>
              <a:gdLst>
                <a:gd name="T0" fmla="*/ 0 w 106"/>
                <a:gd name="T1" fmla="*/ 319 h 319"/>
                <a:gd name="T2" fmla="*/ 53 w 106"/>
                <a:gd name="T3" fmla="*/ 0 h 319"/>
                <a:gd name="T4" fmla="*/ 106 w 106"/>
                <a:gd name="T5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" h="319">
                  <a:moveTo>
                    <a:pt x="0" y="319"/>
                  </a:moveTo>
                  <a:lnTo>
                    <a:pt x="53" y="0"/>
                  </a:lnTo>
                  <a:lnTo>
                    <a:pt x="106" y="319"/>
                  </a:lnTo>
                </a:path>
              </a:pathLst>
            </a:custGeom>
            <a:noFill/>
            <a:ln w="11113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5" name="Oval 56">
              <a:extLst>
                <a:ext uri="{FF2B5EF4-FFF2-40B4-BE49-F238E27FC236}">
                  <a16:creationId xmlns:a16="http://schemas.microsoft.com/office/drawing/2014/main" id="{D6CC20E5-DAE3-4949-8DC8-8A2DE3DB1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" y="1443"/>
              <a:ext cx="19" cy="20"/>
            </a:xfrm>
            <a:prstGeom prst="ellipse">
              <a:avLst/>
            </a:prstGeom>
            <a:solidFill>
              <a:srgbClr val="00D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36" name="Freeform 57">
              <a:extLst>
                <a:ext uri="{FF2B5EF4-FFF2-40B4-BE49-F238E27FC236}">
                  <a16:creationId xmlns:a16="http://schemas.microsoft.com/office/drawing/2014/main" id="{ED728211-6E23-4934-B907-AEACCBF739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" y="1257"/>
              <a:ext cx="384" cy="385"/>
            </a:xfrm>
            <a:custGeom>
              <a:avLst/>
              <a:gdLst>
                <a:gd name="T0" fmla="*/ 58 w 58"/>
                <a:gd name="T1" fmla="*/ 29 h 58"/>
                <a:gd name="T2" fmla="*/ 29 w 58"/>
                <a:gd name="T3" fmla="*/ 0 h 58"/>
                <a:gd name="T4" fmla="*/ 0 w 58"/>
                <a:gd name="T5" fmla="*/ 29 h 58"/>
                <a:gd name="T6" fmla="*/ 29 w 58"/>
                <a:gd name="T7" fmla="*/ 58 h 58"/>
                <a:gd name="T8" fmla="*/ 58 w 58"/>
                <a:gd name="T9" fmla="*/ 29 h 58"/>
                <a:gd name="T10" fmla="*/ 49 w 58"/>
                <a:gd name="T11" fmla="*/ 29 h 58"/>
                <a:gd name="T12" fmla="*/ 29 w 58"/>
                <a:gd name="T13" fmla="*/ 10 h 58"/>
                <a:gd name="T14" fmla="*/ 10 w 58"/>
                <a:gd name="T15" fmla="*/ 29 h 58"/>
                <a:gd name="T16" fmla="*/ 29 w 58"/>
                <a:gd name="T17" fmla="*/ 49 h 58"/>
                <a:gd name="T18" fmla="*/ 49 w 58"/>
                <a:gd name="T19" fmla="*/ 29 h 58"/>
                <a:gd name="T20" fmla="*/ 39 w 58"/>
                <a:gd name="T21" fmla="*/ 29 h 58"/>
                <a:gd name="T22" fmla="*/ 29 w 58"/>
                <a:gd name="T23" fmla="*/ 20 h 58"/>
                <a:gd name="T24" fmla="*/ 20 w 58"/>
                <a:gd name="T25" fmla="*/ 29 h 58"/>
                <a:gd name="T26" fmla="*/ 29 w 58"/>
                <a:gd name="T27" fmla="*/ 39 h 58"/>
                <a:gd name="T28" fmla="*/ 39 w 58"/>
                <a:gd name="T29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58">
                  <a:moveTo>
                    <a:pt x="58" y="29"/>
                  </a:moveTo>
                  <a:cubicBezTo>
                    <a:pt x="58" y="13"/>
                    <a:pt x="45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lose/>
                  <a:moveTo>
                    <a:pt x="49" y="29"/>
                  </a:moveTo>
                  <a:cubicBezTo>
                    <a:pt x="49" y="19"/>
                    <a:pt x="40" y="10"/>
                    <a:pt x="29" y="10"/>
                  </a:cubicBezTo>
                  <a:cubicBezTo>
                    <a:pt x="19" y="10"/>
                    <a:pt x="10" y="19"/>
                    <a:pt x="10" y="29"/>
                  </a:cubicBezTo>
                  <a:cubicBezTo>
                    <a:pt x="10" y="40"/>
                    <a:pt x="19" y="49"/>
                    <a:pt x="29" y="49"/>
                  </a:cubicBezTo>
                  <a:cubicBezTo>
                    <a:pt x="40" y="49"/>
                    <a:pt x="49" y="40"/>
                    <a:pt x="49" y="29"/>
                  </a:cubicBezTo>
                  <a:close/>
                  <a:moveTo>
                    <a:pt x="39" y="29"/>
                  </a:moveTo>
                  <a:cubicBezTo>
                    <a:pt x="39" y="24"/>
                    <a:pt x="35" y="20"/>
                    <a:pt x="29" y="20"/>
                  </a:cubicBezTo>
                  <a:cubicBezTo>
                    <a:pt x="24" y="20"/>
                    <a:pt x="20" y="24"/>
                    <a:pt x="20" y="29"/>
                  </a:cubicBezTo>
                  <a:cubicBezTo>
                    <a:pt x="20" y="35"/>
                    <a:pt x="24" y="39"/>
                    <a:pt x="29" y="39"/>
                  </a:cubicBezTo>
                  <a:cubicBezTo>
                    <a:pt x="35" y="39"/>
                    <a:pt x="39" y="35"/>
                    <a:pt x="39" y="29"/>
                  </a:cubicBezTo>
                  <a:close/>
                </a:path>
              </a:pathLst>
            </a:custGeom>
            <a:noFill/>
            <a:ln w="11113" cap="flat">
              <a:solidFill>
                <a:srgbClr val="00D2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</p:grpSp>
      <p:sp>
        <p:nvSpPr>
          <p:cNvPr id="137" name="Arc 136">
            <a:extLst>
              <a:ext uri="{FF2B5EF4-FFF2-40B4-BE49-F238E27FC236}">
                <a16:creationId xmlns:a16="http://schemas.microsoft.com/office/drawing/2014/main" id="{62EA1EF6-AC28-43D8-B0E3-9ACF3B4FCD92}"/>
              </a:ext>
            </a:extLst>
          </p:cNvPr>
          <p:cNvSpPr/>
          <p:nvPr/>
        </p:nvSpPr>
        <p:spPr>
          <a:xfrm rot="3780734">
            <a:off x="5654270" y="3955045"/>
            <a:ext cx="2151972" cy="1014523"/>
          </a:xfrm>
          <a:prstGeom prst="arc">
            <a:avLst>
              <a:gd name="adj1" fmla="val 12016701"/>
              <a:gd name="adj2" fmla="val 20707997"/>
            </a:avLst>
          </a:prstGeom>
          <a:ln w="9525" cmpd="sng">
            <a:solidFill>
              <a:schemeClr val="bg2"/>
            </a:solidFill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400">
              <a:solidFill>
                <a:srgbClr val="124191"/>
              </a:solidFill>
              <a:latin typeface="Nokia Pure Text Light"/>
            </a:endParaRPr>
          </a:p>
        </p:txBody>
      </p:sp>
      <p:sp>
        <p:nvSpPr>
          <p:cNvPr id="138" name="Arc 137">
            <a:extLst>
              <a:ext uri="{FF2B5EF4-FFF2-40B4-BE49-F238E27FC236}">
                <a16:creationId xmlns:a16="http://schemas.microsoft.com/office/drawing/2014/main" id="{8F68CE68-853F-4FBC-ABAD-AE2F35533158}"/>
              </a:ext>
            </a:extLst>
          </p:cNvPr>
          <p:cNvSpPr/>
          <p:nvPr/>
        </p:nvSpPr>
        <p:spPr>
          <a:xfrm rot="20084656">
            <a:off x="1837502" y="3801756"/>
            <a:ext cx="5100684" cy="1660592"/>
          </a:xfrm>
          <a:prstGeom prst="arc">
            <a:avLst>
              <a:gd name="adj1" fmla="val 11366021"/>
              <a:gd name="adj2" fmla="val 20970516"/>
            </a:avLst>
          </a:prstGeom>
          <a:ln w="9525" cmpd="sng">
            <a:solidFill>
              <a:schemeClr val="bg2"/>
            </a:solidFill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400">
              <a:solidFill>
                <a:srgbClr val="124191"/>
              </a:solidFill>
              <a:latin typeface="Nokia Pure Text Light"/>
            </a:endParaRPr>
          </a:p>
        </p:txBody>
      </p:sp>
      <p:grpSp>
        <p:nvGrpSpPr>
          <p:cNvPr id="139" name="Group 273">
            <a:extLst>
              <a:ext uri="{FF2B5EF4-FFF2-40B4-BE49-F238E27FC236}">
                <a16:creationId xmlns:a16="http://schemas.microsoft.com/office/drawing/2014/main" id="{39B600B5-DB35-4517-B1B0-27937D9F5E6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39221" y="5311457"/>
            <a:ext cx="1452913" cy="672000"/>
            <a:chOff x="2564" y="1475"/>
            <a:chExt cx="627" cy="290"/>
          </a:xfrm>
          <a:solidFill>
            <a:schemeClr val="bg1"/>
          </a:solidFill>
        </p:grpSpPr>
        <p:sp>
          <p:nvSpPr>
            <p:cNvPr id="140" name="Freeform 274">
              <a:extLst>
                <a:ext uri="{FF2B5EF4-FFF2-40B4-BE49-F238E27FC236}">
                  <a16:creationId xmlns:a16="http://schemas.microsoft.com/office/drawing/2014/main" id="{122DB5E9-CA04-47A4-9E3C-C499D9625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4" y="1475"/>
              <a:ext cx="627" cy="246"/>
            </a:xfrm>
            <a:custGeom>
              <a:avLst/>
              <a:gdLst>
                <a:gd name="T0" fmla="*/ 0 w 128"/>
                <a:gd name="T1" fmla="*/ 25 h 50"/>
                <a:gd name="T2" fmla="*/ 8 w 128"/>
                <a:gd name="T3" fmla="*/ 14 h 50"/>
                <a:gd name="T4" fmla="*/ 33 w 128"/>
                <a:gd name="T5" fmla="*/ 0 h 50"/>
                <a:gd name="T6" fmla="*/ 80 w 128"/>
                <a:gd name="T7" fmla="*/ 0 h 50"/>
                <a:gd name="T8" fmla="*/ 96 w 128"/>
                <a:gd name="T9" fmla="*/ 25 h 50"/>
                <a:gd name="T10" fmla="*/ 128 w 128"/>
                <a:gd name="T11" fmla="*/ 25 h 50"/>
                <a:gd name="T12" fmla="*/ 128 w 128"/>
                <a:gd name="T13" fmla="*/ 50 h 50"/>
                <a:gd name="T14" fmla="*/ 0 w 128"/>
                <a:gd name="T15" fmla="*/ 50 h 50"/>
                <a:gd name="T16" fmla="*/ 0 w 128"/>
                <a:gd name="T17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50">
                  <a:moveTo>
                    <a:pt x="0" y="2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3" y="5"/>
                    <a:pt x="23" y="0"/>
                    <a:pt x="33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0" y="50"/>
                    <a:pt x="0" y="50"/>
                    <a:pt x="0" y="5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 w="7938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1" name="Oval 275">
              <a:extLst>
                <a:ext uri="{FF2B5EF4-FFF2-40B4-BE49-F238E27FC236}">
                  <a16:creationId xmlns:a16="http://schemas.microsoft.com/office/drawing/2014/main" id="{8D533556-A57E-4336-BB39-9DD6E3D36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8" y="1662"/>
              <a:ext cx="103" cy="10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2" name="Oval 276">
              <a:extLst>
                <a:ext uri="{FF2B5EF4-FFF2-40B4-BE49-F238E27FC236}">
                  <a16:creationId xmlns:a16="http://schemas.microsoft.com/office/drawing/2014/main" id="{E4D8DA9B-2B8F-455D-B21D-0629C2D6A1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8" y="1662"/>
              <a:ext cx="103" cy="103"/>
            </a:xfrm>
            <a:prstGeom prst="ellipse">
              <a:avLst/>
            </a:prstGeom>
            <a:grpFill/>
            <a:ln w="7938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3" name="Oval 277">
              <a:extLst>
                <a:ext uri="{FF2B5EF4-FFF2-40B4-BE49-F238E27FC236}">
                  <a16:creationId xmlns:a16="http://schemas.microsoft.com/office/drawing/2014/main" id="{5A4AD2F6-4226-40E9-859E-BFDE162BE6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0" y="1662"/>
              <a:ext cx="103" cy="10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4" name="Oval 278">
              <a:extLst>
                <a:ext uri="{FF2B5EF4-FFF2-40B4-BE49-F238E27FC236}">
                  <a16:creationId xmlns:a16="http://schemas.microsoft.com/office/drawing/2014/main" id="{0ABCAC3E-645D-41E0-877F-40DA900CF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0" y="1662"/>
              <a:ext cx="103" cy="103"/>
            </a:xfrm>
            <a:prstGeom prst="ellipse">
              <a:avLst/>
            </a:prstGeom>
            <a:grpFill/>
            <a:ln w="7938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  <a:ea typeface="+mn-ea"/>
                <a:cs typeface="+mn-cs"/>
              </a:endParaRPr>
            </a:p>
          </p:txBody>
        </p:sp>
      </p:grpSp>
      <p:sp>
        <p:nvSpPr>
          <p:cNvPr id="145" name="Triangle 320">
            <a:extLst>
              <a:ext uri="{FF2B5EF4-FFF2-40B4-BE49-F238E27FC236}">
                <a16:creationId xmlns:a16="http://schemas.microsoft.com/office/drawing/2014/main" id="{41E49520-EC9B-4A21-B3EA-172E443FC9A4}"/>
              </a:ext>
            </a:extLst>
          </p:cNvPr>
          <p:cNvSpPr/>
          <p:nvPr/>
        </p:nvSpPr>
        <p:spPr>
          <a:xfrm rot="16200000">
            <a:off x="5843091" y="4782868"/>
            <a:ext cx="864000" cy="1536000"/>
          </a:xfrm>
          <a:prstGeom prst="triangle">
            <a:avLst>
              <a:gd name="adj" fmla="val 22103"/>
            </a:avLst>
          </a:prstGeom>
          <a:solidFill>
            <a:srgbClr val="7DE3FF">
              <a:alpha val="6470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945" indent="-234945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FFFFFF"/>
              </a:solidFill>
              <a:latin typeface="Nokia Pure Text Light"/>
            </a:endParaRPr>
          </a:p>
        </p:txBody>
      </p:sp>
      <p:sp>
        <p:nvSpPr>
          <p:cNvPr id="146" name="Triangle 320">
            <a:extLst>
              <a:ext uri="{FF2B5EF4-FFF2-40B4-BE49-F238E27FC236}">
                <a16:creationId xmlns:a16="http://schemas.microsoft.com/office/drawing/2014/main" id="{959F6638-FEA6-4D93-AFBF-8F7730605412}"/>
              </a:ext>
            </a:extLst>
          </p:cNvPr>
          <p:cNvSpPr/>
          <p:nvPr/>
        </p:nvSpPr>
        <p:spPr>
          <a:xfrm rot="16200000">
            <a:off x="8346667" y="4779036"/>
            <a:ext cx="864000" cy="1536000"/>
          </a:xfrm>
          <a:prstGeom prst="triangle">
            <a:avLst>
              <a:gd name="adj" fmla="val 22103"/>
            </a:avLst>
          </a:prstGeom>
          <a:solidFill>
            <a:srgbClr val="7DE3FF">
              <a:alpha val="6470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945" indent="-234945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FFFFFF"/>
              </a:solidFill>
              <a:latin typeface="Nokia Pure Text Light"/>
            </a:endParaRPr>
          </a:p>
        </p:txBody>
      </p:sp>
      <p:sp>
        <p:nvSpPr>
          <p:cNvPr id="147" name="Triangle 320">
            <a:extLst>
              <a:ext uri="{FF2B5EF4-FFF2-40B4-BE49-F238E27FC236}">
                <a16:creationId xmlns:a16="http://schemas.microsoft.com/office/drawing/2014/main" id="{55358635-C1DB-4822-9487-A71FCE1A8F72}"/>
              </a:ext>
            </a:extLst>
          </p:cNvPr>
          <p:cNvSpPr/>
          <p:nvPr/>
        </p:nvSpPr>
        <p:spPr>
          <a:xfrm rot="16200000">
            <a:off x="10831060" y="4779036"/>
            <a:ext cx="864000" cy="1536000"/>
          </a:xfrm>
          <a:prstGeom prst="triangle">
            <a:avLst>
              <a:gd name="adj" fmla="val 22103"/>
            </a:avLst>
          </a:prstGeom>
          <a:solidFill>
            <a:srgbClr val="7DE3FF">
              <a:alpha val="6470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945" indent="-234945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FFFFFF"/>
              </a:solidFill>
              <a:latin typeface="Nokia Pure Text Light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916F38F-B8C4-413A-A120-1543D02FBFEA}"/>
              </a:ext>
            </a:extLst>
          </p:cNvPr>
          <p:cNvSpPr txBox="1"/>
          <p:nvPr/>
        </p:nvSpPr>
        <p:spPr>
          <a:xfrm>
            <a:off x="3809993" y="5994779"/>
            <a:ext cx="1500679" cy="430334"/>
          </a:xfrm>
          <a:prstGeom prst="rect">
            <a:avLst/>
          </a:prstGeom>
          <a:noFill/>
        </p:spPr>
        <p:txBody>
          <a:bodyPr wrap="square" lIns="0" tIns="119956" rIns="95964" bIns="62376" rtlCol="0">
            <a:spAutoFit/>
          </a:bodyPr>
          <a:lstStyle/>
          <a:p>
            <a:pPr algn="ctr" defTabSz="609357" fontAlgn="auto">
              <a:spcBef>
                <a:spcPts val="0"/>
              </a:spcBef>
              <a:spcAft>
                <a:spcPts val="0"/>
              </a:spcAft>
              <a:buClr>
                <a:srgbClr val="001135"/>
              </a:buClr>
              <a:defRPr/>
            </a:pPr>
            <a:r>
              <a:rPr lang="en-GB" sz="1600" dirty="0">
                <a:solidFill>
                  <a:srgbClr val="001135"/>
                </a:solidFill>
                <a:latin typeface="Nokia Pure Text Light"/>
                <a:ea typeface="Nokia Pure Text" panose="020B0503020202020204" pitchFamily="34" charset="0"/>
                <a:cs typeface="Nokia Pure Headline Light"/>
              </a:rPr>
              <a:t>Local sensors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DFB7AA07-FE6C-468C-8CA5-F7A1053BB33F}"/>
              </a:ext>
            </a:extLst>
          </p:cNvPr>
          <p:cNvSpPr txBox="1"/>
          <p:nvPr/>
        </p:nvSpPr>
        <p:spPr>
          <a:xfrm>
            <a:off x="6530969" y="5994779"/>
            <a:ext cx="1500679" cy="430334"/>
          </a:xfrm>
          <a:prstGeom prst="rect">
            <a:avLst/>
          </a:prstGeom>
          <a:noFill/>
        </p:spPr>
        <p:txBody>
          <a:bodyPr wrap="square" lIns="0" tIns="119956" rIns="95964" bIns="62376" rtlCol="0">
            <a:spAutoFit/>
          </a:bodyPr>
          <a:lstStyle/>
          <a:p>
            <a:pPr algn="ctr" defTabSz="609357" fontAlgn="auto">
              <a:spcBef>
                <a:spcPts val="0"/>
              </a:spcBef>
              <a:spcAft>
                <a:spcPts val="0"/>
              </a:spcAft>
              <a:buClr>
                <a:srgbClr val="001135"/>
              </a:buClr>
              <a:defRPr/>
            </a:pPr>
            <a:r>
              <a:rPr lang="en-GB" sz="1600" dirty="0">
                <a:solidFill>
                  <a:srgbClr val="001135"/>
                </a:solidFill>
                <a:latin typeface="Nokia Pure Text Light"/>
                <a:ea typeface="Nokia Pure Text" panose="020B0503020202020204" pitchFamily="34" charset="0"/>
                <a:cs typeface="Nokia Pure Headline Light"/>
              </a:rPr>
              <a:t>Local sensors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3E941FF3-7966-49D5-88AE-082D2EB251BF}"/>
              </a:ext>
            </a:extLst>
          </p:cNvPr>
          <p:cNvSpPr txBox="1"/>
          <p:nvPr/>
        </p:nvSpPr>
        <p:spPr>
          <a:xfrm>
            <a:off x="9023843" y="5994779"/>
            <a:ext cx="1500679" cy="430334"/>
          </a:xfrm>
          <a:prstGeom prst="rect">
            <a:avLst/>
          </a:prstGeom>
          <a:noFill/>
        </p:spPr>
        <p:txBody>
          <a:bodyPr wrap="square" lIns="0" tIns="119956" rIns="95964" bIns="62376" rtlCol="0">
            <a:spAutoFit/>
          </a:bodyPr>
          <a:lstStyle/>
          <a:p>
            <a:pPr algn="ctr" defTabSz="609357" fontAlgn="auto">
              <a:spcBef>
                <a:spcPts val="0"/>
              </a:spcBef>
              <a:spcAft>
                <a:spcPts val="0"/>
              </a:spcAft>
              <a:buClr>
                <a:srgbClr val="001135"/>
              </a:buClr>
              <a:defRPr/>
            </a:pPr>
            <a:r>
              <a:rPr lang="en-GB" sz="1600" dirty="0">
                <a:solidFill>
                  <a:srgbClr val="001135"/>
                </a:solidFill>
                <a:latin typeface="Nokia Pure Text Light"/>
                <a:ea typeface="Nokia Pure Text" panose="020B0503020202020204" pitchFamily="34" charset="0"/>
                <a:cs typeface="Nokia Pure Headline Light"/>
              </a:rPr>
              <a:t>Local sensors</a:t>
            </a:r>
          </a:p>
        </p:txBody>
      </p:sp>
      <p:sp>
        <p:nvSpPr>
          <p:cNvPr id="151" name="Triangle 323">
            <a:extLst>
              <a:ext uri="{FF2B5EF4-FFF2-40B4-BE49-F238E27FC236}">
                <a16:creationId xmlns:a16="http://schemas.microsoft.com/office/drawing/2014/main" id="{B04C4241-77A6-477D-A4D3-1E031098E459}"/>
              </a:ext>
            </a:extLst>
          </p:cNvPr>
          <p:cNvSpPr/>
          <p:nvPr/>
        </p:nvSpPr>
        <p:spPr>
          <a:xfrm rot="5400000" flipH="1">
            <a:off x="6151541" y="5536608"/>
            <a:ext cx="288000" cy="480000"/>
          </a:xfrm>
          <a:prstGeom prst="triangle">
            <a:avLst/>
          </a:prstGeom>
          <a:solidFill>
            <a:schemeClr val="accent3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945" indent="-234945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FFFFFF"/>
              </a:solidFill>
              <a:latin typeface="Nokia Pure Text Light"/>
            </a:endParaRPr>
          </a:p>
        </p:txBody>
      </p:sp>
      <p:sp>
        <p:nvSpPr>
          <p:cNvPr id="152" name="Triangle 323">
            <a:extLst>
              <a:ext uri="{FF2B5EF4-FFF2-40B4-BE49-F238E27FC236}">
                <a16:creationId xmlns:a16="http://schemas.microsoft.com/office/drawing/2014/main" id="{B2018641-5E7A-43B9-ADD1-8F0F74F91EF4}"/>
              </a:ext>
            </a:extLst>
          </p:cNvPr>
          <p:cNvSpPr/>
          <p:nvPr/>
        </p:nvSpPr>
        <p:spPr>
          <a:xfrm rot="5400000" flipH="1">
            <a:off x="3402767" y="5523160"/>
            <a:ext cx="288000" cy="480000"/>
          </a:xfrm>
          <a:prstGeom prst="triangle">
            <a:avLst/>
          </a:prstGeom>
          <a:solidFill>
            <a:schemeClr val="accent3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945" indent="-234945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FFFFFF"/>
              </a:solidFill>
              <a:latin typeface="Nokia Pure Text Light"/>
            </a:endParaRPr>
          </a:p>
        </p:txBody>
      </p:sp>
      <p:sp>
        <p:nvSpPr>
          <p:cNvPr id="153" name="Triangle 323">
            <a:extLst>
              <a:ext uri="{FF2B5EF4-FFF2-40B4-BE49-F238E27FC236}">
                <a16:creationId xmlns:a16="http://schemas.microsoft.com/office/drawing/2014/main" id="{9AE62109-3735-41F2-B597-B97C610F4162}"/>
              </a:ext>
            </a:extLst>
          </p:cNvPr>
          <p:cNvSpPr/>
          <p:nvPr/>
        </p:nvSpPr>
        <p:spPr>
          <a:xfrm rot="5400000" flipH="1">
            <a:off x="8617035" y="5536608"/>
            <a:ext cx="288000" cy="480000"/>
          </a:xfrm>
          <a:prstGeom prst="triangle">
            <a:avLst/>
          </a:prstGeom>
          <a:solidFill>
            <a:schemeClr val="accent3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945" indent="-234945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FFFFFF"/>
              </a:solidFill>
              <a:latin typeface="Nokia Pure Text Light"/>
            </a:endParaRPr>
          </a:p>
        </p:txBody>
      </p:sp>
      <p:sp>
        <p:nvSpPr>
          <p:cNvPr id="154" name="Footer Placeholder 5">
            <a:extLst>
              <a:ext uri="{FF2B5EF4-FFF2-40B4-BE49-F238E27FC236}">
                <a16:creationId xmlns:a16="http://schemas.microsoft.com/office/drawing/2014/main" id="{46BADED8-02FD-4413-B7B9-8600713194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2000" y="6422400"/>
            <a:ext cx="6048000" cy="163200"/>
          </a:xfrm>
        </p:spPr>
        <p:txBody>
          <a:bodyPr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7" dirty="0">
                <a:solidFill>
                  <a:srgbClr val="001135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F516743-D516-4BEB-81EF-1B22B5643FAD}"/>
              </a:ext>
            </a:extLst>
          </p:cNvPr>
          <p:cNvGrpSpPr>
            <a:grpSpLocks noChangeAspect="1"/>
          </p:cNvGrpSpPr>
          <p:nvPr/>
        </p:nvGrpSpPr>
        <p:grpSpPr>
          <a:xfrm>
            <a:off x="10199754" y="248164"/>
            <a:ext cx="825001" cy="828467"/>
            <a:chOff x="5082064" y="203920"/>
            <a:chExt cx="498404" cy="500498"/>
          </a:xfrm>
        </p:grpSpPr>
        <p:sp>
          <p:nvSpPr>
            <p:cNvPr id="155" name="Freeform 145">
              <a:extLst>
                <a:ext uri="{FF2B5EF4-FFF2-40B4-BE49-F238E27FC236}">
                  <a16:creationId xmlns:a16="http://schemas.microsoft.com/office/drawing/2014/main" id="{A0FBA2D5-FC7B-4782-836C-87B5534BE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231" y="466734"/>
              <a:ext cx="86907" cy="87954"/>
            </a:xfrm>
            <a:custGeom>
              <a:avLst/>
              <a:gdLst>
                <a:gd name="T0" fmla="*/ 15 w 17"/>
                <a:gd name="T1" fmla="*/ 4 h 17"/>
                <a:gd name="T2" fmla="*/ 13 w 17"/>
                <a:gd name="T3" fmla="*/ 15 h 17"/>
                <a:gd name="T4" fmla="*/ 2 w 17"/>
                <a:gd name="T5" fmla="*/ 12 h 17"/>
                <a:gd name="T6" fmla="*/ 4 w 17"/>
                <a:gd name="T7" fmla="*/ 2 h 17"/>
                <a:gd name="T8" fmla="*/ 15 w 17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5" y="4"/>
                  </a:moveTo>
                  <a:cubicBezTo>
                    <a:pt x="17" y="8"/>
                    <a:pt x="16" y="12"/>
                    <a:pt x="13" y="15"/>
                  </a:cubicBezTo>
                  <a:cubicBezTo>
                    <a:pt x="9" y="17"/>
                    <a:pt x="5" y="16"/>
                    <a:pt x="2" y="12"/>
                  </a:cubicBezTo>
                  <a:cubicBezTo>
                    <a:pt x="0" y="9"/>
                    <a:pt x="1" y="4"/>
                    <a:pt x="4" y="2"/>
                  </a:cubicBezTo>
                  <a:cubicBezTo>
                    <a:pt x="8" y="0"/>
                    <a:pt x="12" y="1"/>
                    <a:pt x="15" y="4"/>
                  </a:cubicBezTo>
                  <a:close/>
                </a:path>
              </a:pathLst>
            </a:custGeom>
            <a:noFill/>
            <a:ln w="7938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6" name="Freeform 146">
              <a:extLst>
                <a:ext uri="{FF2B5EF4-FFF2-40B4-BE49-F238E27FC236}">
                  <a16:creationId xmlns:a16="http://schemas.microsoft.com/office/drawing/2014/main" id="{8076AAE1-EFC3-480E-8AE8-880467883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547" y="245803"/>
              <a:ext cx="343438" cy="180096"/>
            </a:xfrm>
            <a:custGeom>
              <a:avLst/>
              <a:gdLst>
                <a:gd name="T0" fmla="*/ 0 w 328"/>
                <a:gd name="T1" fmla="*/ 0 h 172"/>
                <a:gd name="T2" fmla="*/ 0 w 328"/>
                <a:gd name="T3" fmla="*/ 83 h 172"/>
                <a:gd name="T4" fmla="*/ 34 w 328"/>
                <a:gd name="T5" fmla="*/ 83 h 172"/>
                <a:gd name="T6" fmla="*/ 34 w 328"/>
                <a:gd name="T7" fmla="*/ 54 h 172"/>
                <a:gd name="T8" fmla="*/ 127 w 328"/>
                <a:gd name="T9" fmla="*/ 54 h 172"/>
                <a:gd name="T10" fmla="*/ 157 w 328"/>
                <a:gd name="T11" fmla="*/ 172 h 172"/>
                <a:gd name="T12" fmla="*/ 176 w 328"/>
                <a:gd name="T13" fmla="*/ 172 h 172"/>
                <a:gd name="T14" fmla="*/ 201 w 328"/>
                <a:gd name="T15" fmla="*/ 54 h 172"/>
                <a:gd name="T16" fmla="*/ 294 w 328"/>
                <a:gd name="T17" fmla="*/ 54 h 172"/>
                <a:gd name="T18" fmla="*/ 294 w 328"/>
                <a:gd name="T19" fmla="*/ 83 h 172"/>
                <a:gd name="T20" fmla="*/ 328 w 328"/>
                <a:gd name="T21" fmla="*/ 83 h 172"/>
                <a:gd name="T22" fmla="*/ 328 w 328"/>
                <a:gd name="T23" fmla="*/ 0 h 172"/>
                <a:gd name="T24" fmla="*/ 294 w 328"/>
                <a:gd name="T25" fmla="*/ 0 h 172"/>
                <a:gd name="T26" fmla="*/ 294 w 328"/>
                <a:gd name="T27" fmla="*/ 29 h 172"/>
                <a:gd name="T28" fmla="*/ 162 w 328"/>
                <a:gd name="T29" fmla="*/ 0 h 172"/>
                <a:gd name="T30" fmla="*/ 34 w 328"/>
                <a:gd name="T31" fmla="*/ 29 h 172"/>
                <a:gd name="T32" fmla="*/ 34 w 328"/>
                <a:gd name="T33" fmla="*/ 0 h 172"/>
                <a:gd name="T34" fmla="*/ 0 w 328"/>
                <a:gd name="T3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8" h="172">
                  <a:moveTo>
                    <a:pt x="0" y="0"/>
                  </a:moveTo>
                  <a:lnTo>
                    <a:pt x="0" y="83"/>
                  </a:lnTo>
                  <a:lnTo>
                    <a:pt x="34" y="83"/>
                  </a:lnTo>
                  <a:lnTo>
                    <a:pt x="34" y="54"/>
                  </a:lnTo>
                  <a:lnTo>
                    <a:pt x="127" y="54"/>
                  </a:lnTo>
                  <a:lnTo>
                    <a:pt x="157" y="172"/>
                  </a:lnTo>
                  <a:lnTo>
                    <a:pt x="176" y="172"/>
                  </a:lnTo>
                  <a:lnTo>
                    <a:pt x="201" y="54"/>
                  </a:lnTo>
                  <a:lnTo>
                    <a:pt x="294" y="54"/>
                  </a:lnTo>
                  <a:lnTo>
                    <a:pt x="294" y="83"/>
                  </a:lnTo>
                  <a:lnTo>
                    <a:pt x="328" y="83"/>
                  </a:lnTo>
                  <a:lnTo>
                    <a:pt x="328" y="0"/>
                  </a:lnTo>
                  <a:lnTo>
                    <a:pt x="294" y="0"/>
                  </a:lnTo>
                  <a:lnTo>
                    <a:pt x="294" y="29"/>
                  </a:lnTo>
                  <a:lnTo>
                    <a:pt x="162" y="0"/>
                  </a:lnTo>
                  <a:lnTo>
                    <a:pt x="34" y="29"/>
                  </a:lnTo>
                  <a:lnTo>
                    <a:pt x="3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938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7" name="Line 147">
              <a:extLst>
                <a:ext uri="{FF2B5EF4-FFF2-40B4-BE49-F238E27FC236}">
                  <a16:creationId xmlns:a16="http://schemas.microsoft.com/office/drawing/2014/main" id="{9E65B6B8-6899-46D9-BF4C-59E112D5C3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2064" y="224861"/>
              <a:ext cx="190566" cy="0"/>
            </a:xfrm>
            <a:prstGeom prst="line">
              <a:avLst/>
            </a:prstGeom>
            <a:noFill/>
            <a:ln w="7938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8" name="Line 148">
              <a:extLst>
                <a:ext uri="{FF2B5EF4-FFF2-40B4-BE49-F238E27FC236}">
                  <a16:creationId xmlns:a16="http://schemas.microsoft.com/office/drawing/2014/main" id="{49C68129-AE14-4BE1-9EF2-78A7A81F1D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54312" y="203920"/>
              <a:ext cx="46071" cy="0"/>
            </a:xfrm>
            <a:prstGeom prst="line">
              <a:avLst/>
            </a:prstGeom>
            <a:noFill/>
            <a:ln w="7938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9" name="Line 149">
              <a:extLst>
                <a:ext uri="{FF2B5EF4-FFF2-40B4-BE49-F238E27FC236}">
                  <a16:creationId xmlns:a16="http://schemas.microsoft.com/office/drawing/2014/main" id="{3CE2C2AC-C08F-4EB4-84EF-5D119BAF0B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9902" y="224861"/>
              <a:ext cx="190566" cy="0"/>
            </a:xfrm>
            <a:prstGeom prst="line">
              <a:avLst/>
            </a:prstGeom>
            <a:noFill/>
            <a:ln w="7938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0" name="Line 150">
              <a:extLst>
                <a:ext uri="{FF2B5EF4-FFF2-40B4-BE49-F238E27FC236}">
                  <a16:creationId xmlns:a16="http://schemas.microsoft.com/office/drawing/2014/main" id="{567C4EBF-56F3-44D5-9FD8-7AD2A8F876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2149" y="203920"/>
              <a:ext cx="40836" cy="0"/>
            </a:xfrm>
            <a:prstGeom prst="line">
              <a:avLst/>
            </a:prstGeom>
            <a:noFill/>
            <a:ln w="7938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1" name="Freeform 151">
              <a:extLst>
                <a:ext uri="{FF2B5EF4-FFF2-40B4-BE49-F238E27FC236}">
                  <a16:creationId xmlns:a16="http://schemas.microsoft.com/office/drawing/2014/main" id="{58794E32-2256-42DF-B118-B0367327E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924" y="451028"/>
              <a:ext cx="153919" cy="114130"/>
            </a:xfrm>
            <a:custGeom>
              <a:avLst/>
              <a:gdLst>
                <a:gd name="T0" fmla="*/ 28 w 30"/>
                <a:gd name="T1" fmla="*/ 22 h 22"/>
                <a:gd name="T2" fmla="*/ 1 w 30"/>
                <a:gd name="T3" fmla="*/ 22 h 22"/>
                <a:gd name="T4" fmla="*/ 0 w 30"/>
                <a:gd name="T5" fmla="*/ 21 h 22"/>
                <a:gd name="T6" fmla="*/ 0 w 30"/>
                <a:gd name="T7" fmla="*/ 2 h 22"/>
                <a:gd name="T8" fmla="*/ 1 w 30"/>
                <a:gd name="T9" fmla="*/ 0 h 22"/>
                <a:gd name="T10" fmla="*/ 28 w 30"/>
                <a:gd name="T11" fmla="*/ 0 h 22"/>
                <a:gd name="T12" fmla="*/ 30 w 30"/>
                <a:gd name="T13" fmla="*/ 2 h 22"/>
                <a:gd name="T14" fmla="*/ 30 w 30"/>
                <a:gd name="T15" fmla="*/ 21 h 22"/>
                <a:gd name="T16" fmla="*/ 28 w 30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2">
                  <a:moveTo>
                    <a:pt x="28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2"/>
                    <a:pt x="29" y="22"/>
                    <a:pt x="28" y="22"/>
                  </a:cubicBezTo>
                  <a:close/>
                </a:path>
              </a:pathLst>
            </a:custGeom>
            <a:noFill/>
            <a:ln w="7938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2" name="Freeform 152">
              <a:extLst>
                <a:ext uri="{FF2B5EF4-FFF2-40B4-BE49-F238E27FC236}">
                  <a16:creationId xmlns:a16="http://schemas.microsoft.com/office/drawing/2014/main" id="{9A2470D0-081A-4C6D-BC69-4D774A7E8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19" y="431134"/>
              <a:ext cx="20941" cy="15706"/>
            </a:xfrm>
            <a:custGeom>
              <a:avLst/>
              <a:gdLst>
                <a:gd name="T0" fmla="*/ 0 w 20"/>
                <a:gd name="T1" fmla="*/ 15 h 15"/>
                <a:gd name="T2" fmla="*/ 0 w 20"/>
                <a:gd name="T3" fmla="*/ 0 h 15"/>
                <a:gd name="T4" fmla="*/ 20 w 20"/>
                <a:gd name="T5" fmla="*/ 0 h 15"/>
                <a:gd name="T6" fmla="*/ 20 w 20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5">
                  <a:moveTo>
                    <a:pt x="0" y="15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5"/>
                  </a:lnTo>
                </a:path>
              </a:pathLst>
            </a:custGeom>
            <a:noFill/>
            <a:ln w="7938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3" name="Freeform 153">
              <a:extLst>
                <a:ext uri="{FF2B5EF4-FFF2-40B4-BE49-F238E27FC236}">
                  <a16:creationId xmlns:a16="http://schemas.microsoft.com/office/drawing/2014/main" id="{24DE0A85-9031-40B5-98B9-11C2C729D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7395" y="621700"/>
              <a:ext cx="127742" cy="30365"/>
            </a:xfrm>
            <a:custGeom>
              <a:avLst/>
              <a:gdLst>
                <a:gd name="T0" fmla="*/ 0 w 25"/>
                <a:gd name="T1" fmla="*/ 0 h 6"/>
                <a:gd name="T2" fmla="*/ 25 w 25"/>
                <a:gd name="T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6">
                  <a:moveTo>
                    <a:pt x="0" y="0"/>
                  </a:moveTo>
                  <a:cubicBezTo>
                    <a:pt x="7" y="6"/>
                    <a:pt x="18" y="6"/>
                    <a:pt x="25" y="0"/>
                  </a:cubicBezTo>
                </a:path>
              </a:pathLst>
            </a:custGeom>
            <a:noFill/>
            <a:ln w="7938" cap="flat">
              <a:solidFill>
                <a:srgbClr val="00C9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4" name="Freeform 154">
              <a:extLst>
                <a:ext uri="{FF2B5EF4-FFF2-40B4-BE49-F238E27FC236}">
                  <a16:creationId xmlns:a16="http://schemas.microsoft.com/office/drawing/2014/main" id="{3EB6B88B-9D2B-4817-9E97-9EAE0F0EB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760" y="585052"/>
              <a:ext cx="67012" cy="20941"/>
            </a:xfrm>
            <a:custGeom>
              <a:avLst/>
              <a:gdLst>
                <a:gd name="T0" fmla="*/ 13 w 13"/>
                <a:gd name="T1" fmla="*/ 0 h 4"/>
                <a:gd name="T2" fmla="*/ 0 w 13"/>
                <a:gd name="T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">
                  <a:moveTo>
                    <a:pt x="13" y="0"/>
                  </a:moveTo>
                  <a:cubicBezTo>
                    <a:pt x="9" y="4"/>
                    <a:pt x="4" y="4"/>
                    <a:pt x="0" y="0"/>
                  </a:cubicBezTo>
                </a:path>
              </a:pathLst>
            </a:custGeom>
            <a:noFill/>
            <a:ln w="7938" cap="flat">
              <a:solidFill>
                <a:srgbClr val="00C9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5" name="Freeform 155">
              <a:extLst>
                <a:ext uri="{FF2B5EF4-FFF2-40B4-BE49-F238E27FC236}">
                  <a16:creationId xmlns:a16="http://schemas.microsoft.com/office/drawing/2014/main" id="{2A0AE742-BFC7-40BB-B469-CBD57900D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5983" y="652065"/>
              <a:ext cx="190566" cy="52353"/>
            </a:xfrm>
            <a:custGeom>
              <a:avLst/>
              <a:gdLst>
                <a:gd name="T0" fmla="*/ 0 w 37"/>
                <a:gd name="T1" fmla="*/ 0 h 10"/>
                <a:gd name="T2" fmla="*/ 37 w 37"/>
                <a:gd name="T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" h="10">
                  <a:moveTo>
                    <a:pt x="0" y="0"/>
                  </a:moveTo>
                  <a:cubicBezTo>
                    <a:pt x="10" y="10"/>
                    <a:pt x="27" y="10"/>
                    <a:pt x="37" y="0"/>
                  </a:cubicBezTo>
                </a:path>
              </a:pathLst>
            </a:custGeom>
            <a:noFill/>
            <a:ln w="7938" cap="flat">
              <a:solidFill>
                <a:srgbClr val="00C9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6" name="Line 156">
              <a:extLst>
                <a:ext uri="{FF2B5EF4-FFF2-40B4-BE49-F238E27FC236}">
                  <a16:creationId xmlns:a16="http://schemas.microsoft.com/office/drawing/2014/main" id="{E04D52B2-F604-4D24-871D-E53B86A8D6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9172" y="554687"/>
              <a:ext cx="0" cy="0"/>
            </a:xfrm>
            <a:prstGeom prst="line">
              <a:avLst/>
            </a:prstGeom>
            <a:noFill/>
            <a:ln w="7938" cap="flat">
              <a:solidFill>
                <a:srgbClr val="00C9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67" name="Round Same Side Corner Rectangle 44">
            <a:extLst>
              <a:ext uri="{FF2B5EF4-FFF2-40B4-BE49-F238E27FC236}">
                <a16:creationId xmlns:a16="http://schemas.microsoft.com/office/drawing/2014/main" id="{4D14973B-CFE6-41F4-A2CC-9ADDBA986C64}"/>
              </a:ext>
            </a:extLst>
          </p:cNvPr>
          <p:cNvSpPr/>
          <p:nvPr/>
        </p:nvSpPr>
        <p:spPr>
          <a:xfrm>
            <a:off x="2127578" y="3764198"/>
            <a:ext cx="49530" cy="773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F55B4045-7257-4A14-8F60-6541105DFB14}"/>
              </a:ext>
            </a:extLst>
          </p:cNvPr>
          <p:cNvSpPr txBox="1"/>
          <p:nvPr/>
        </p:nvSpPr>
        <p:spPr>
          <a:xfrm>
            <a:off x="2164129" y="3640519"/>
            <a:ext cx="1110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Intelligent Sensor</a:t>
            </a:r>
          </a:p>
        </p:txBody>
      </p:sp>
      <p:sp>
        <p:nvSpPr>
          <p:cNvPr id="170" name="Freeform 10">
            <a:extLst>
              <a:ext uri="{FF2B5EF4-FFF2-40B4-BE49-F238E27FC236}">
                <a16:creationId xmlns:a16="http://schemas.microsoft.com/office/drawing/2014/main" id="{FACD74B0-418A-43E3-87B7-3A64E64864CC}"/>
              </a:ext>
            </a:extLst>
          </p:cNvPr>
          <p:cNvSpPr>
            <a:spLocks/>
          </p:cNvSpPr>
          <p:nvPr/>
        </p:nvSpPr>
        <p:spPr bwMode="auto">
          <a:xfrm>
            <a:off x="11449392" y="3086855"/>
            <a:ext cx="98595" cy="60365"/>
          </a:xfrm>
          <a:custGeom>
            <a:avLst/>
            <a:gdLst>
              <a:gd name="T0" fmla="*/ 8 w 10"/>
              <a:gd name="T1" fmla="*/ 6 h 6"/>
              <a:gd name="T2" fmla="*/ 3 w 10"/>
              <a:gd name="T3" fmla="*/ 6 h 6"/>
              <a:gd name="T4" fmla="*/ 0 w 10"/>
              <a:gd name="T5" fmla="*/ 3 h 6"/>
              <a:gd name="T6" fmla="*/ 0 w 10"/>
              <a:gd name="T7" fmla="*/ 3 h 6"/>
              <a:gd name="T8" fmla="*/ 3 w 10"/>
              <a:gd name="T9" fmla="*/ 0 h 6"/>
              <a:gd name="T10" fmla="*/ 8 w 10"/>
              <a:gd name="T11" fmla="*/ 0 h 6"/>
              <a:gd name="T12" fmla="*/ 10 w 10"/>
              <a:gd name="T13" fmla="*/ 3 h 6"/>
              <a:gd name="T14" fmla="*/ 10 w 10"/>
              <a:gd name="T15" fmla="*/ 3 h 6"/>
              <a:gd name="T16" fmla="*/ 8 w 10"/>
              <a:gd name="T17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6">
                <a:moveTo>
                  <a:pt x="8" y="6"/>
                </a:move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4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8" y="0"/>
                  <a:pt x="8" y="0"/>
                  <a:pt x="8" y="0"/>
                </a:cubicBezTo>
                <a:cubicBezTo>
                  <a:pt x="9" y="0"/>
                  <a:pt x="10" y="1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9" y="6"/>
                  <a:pt x="8" y="6"/>
                </a:cubicBezTo>
                <a:close/>
              </a:path>
            </a:pathLst>
          </a:custGeom>
          <a:noFill/>
          <a:ln w="7938" cap="flat">
            <a:solidFill>
              <a:srgbClr val="00184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1" name="Freeform 11">
            <a:extLst>
              <a:ext uri="{FF2B5EF4-FFF2-40B4-BE49-F238E27FC236}">
                <a16:creationId xmlns:a16="http://schemas.microsoft.com/office/drawing/2014/main" id="{B37CE66B-1124-4111-A3E7-3C981DD50A55}"/>
              </a:ext>
            </a:extLst>
          </p:cNvPr>
          <p:cNvSpPr>
            <a:spLocks/>
          </p:cNvSpPr>
          <p:nvPr/>
        </p:nvSpPr>
        <p:spPr bwMode="auto">
          <a:xfrm>
            <a:off x="10877935" y="3086855"/>
            <a:ext cx="108656" cy="60365"/>
          </a:xfrm>
          <a:custGeom>
            <a:avLst/>
            <a:gdLst>
              <a:gd name="T0" fmla="*/ 8 w 11"/>
              <a:gd name="T1" fmla="*/ 6 h 6"/>
              <a:gd name="T2" fmla="*/ 3 w 11"/>
              <a:gd name="T3" fmla="*/ 6 h 6"/>
              <a:gd name="T4" fmla="*/ 0 w 11"/>
              <a:gd name="T5" fmla="*/ 3 h 6"/>
              <a:gd name="T6" fmla="*/ 0 w 11"/>
              <a:gd name="T7" fmla="*/ 3 h 6"/>
              <a:gd name="T8" fmla="*/ 3 w 11"/>
              <a:gd name="T9" fmla="*/ 0 h 6"/>
              <a:gd name="T10" fmla="*/ 8 w 11"/>
              <a:gd name="T11" fmla="*/ 0 h 6"/>
              <a:gd name="T12" fmla="*/ 11 w 11"/>
              <a:gd name="T13" fmla="*/ 3 h 6"/>
              <a:gd name="T14" fmla="*/ 11 w 11"/>
              <a:gd name="T15" fmla="*/ 3 h 6"/>
              <a:gd name="T16" fmla="*/ 8 w 11"/>
              <a:gd name="T17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6">
                <a:moveTo>
                  <a:pt x="8" y="6"/>
                </a:moveTo>
                <a:cubicBezTo>
                  <a:pt x="3" y="6"/>
                  <a:pt x="3" y="6"/>
                  <a:pt x="3" y="6"/>
                </a:cubicBezTo>
                <a:cubicBezTo>
                  <a:pt x="2" y="6"/>
                  <a:pt x="0" y="4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2" y="0"/>
                  <a:pt x="3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1" y="1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0" y="6"/>
                  <a:pt x="8" y="6"/>
                </a:cubicBezTo>
                <a:close/>
              </a:path>
            </a:pathLst>
          </a:custGeom>
          <a:noFill/>
          <a:ln w="7938" cap="flat">
            <a:solidFill>
              <a:srgbClr val="00184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2" name="Freeform 12">
            <a:extLst>
              <a:ext uri="{FF2B5EF4-FFF2-40B4-BE49-F238E27FC236}">
                <a16:creationId xmlns:a16="http://schemas.microsoft.com/office/drawing/2014/main" id="{9E5F357E-2A67-4B64-8CB5-77E45AEF6BD1}"/>
              </a:ext>
            </a:extLst>
          </p:cNvPr>
          <p:cNvSpPr>
            <a:spLocks/>
          </p:cNvSpPr>
          <p:nvPr/>
        </p:nvSpPr>
        <p:spPr bwMode="auto">
          <a:xfrm>
            <a:off x="11213966" y="3086855"/>
            <a:ext cx="255545" cy="991999"/>
          </a:xfrm>
          <a:custGeom>
            <a:avLst/>
            <a:gdLst>
              <a:gd name="T0" fmla="*/ 0 w 26"/>
              <a:gd name="T1" fmla="*/ 100 h 100"/>
              <a:gd name="T2" fmla="*/ 0 w 26"/>
              <a:gd name="T3" fmla="*/ 9 h 100"/>
              <a:gd name="T4" fmla="*/ 26 w 26"/>
              <a:gd name="T5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" h="100">
                <a:moveTo>
                  <a:pt x="0" y="100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10" y="0"/>
                  <a:pt x="26" y="0"/>
                </a:cubicBezTo>
              </a:path>
            </a:pathLst>
          </a:custGeom>
          <a:noFill/>
          <a:ln w="7938" cap="flat">
            <a:solidFill>
              <a:srgbClr val="00184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3" name="Freeform 13">
            <a:extLst>
              <a:ext uri="{FF2B5EF4-FFF2-40B4-BE49-F238E27FC236}">
                <a16:creationId xmlns:a16="http://schemas.microsoft.com/office/drawing/2014/main" id="{BDE00E77-6519-40C6-8BFF-6DD399B5E472}"/>
              </a:ext>
            </a:extLst>
          </p:cNvPr>
          <p:cNvSpPr>
            <a:spLocks/>
          </p:cNvSpPr>
          <p:nvPr/>
        </p:nvSpPr>
        <p:spPr bwMode="auto">
          <a:xfrm>
            <a:off x="10956409" y="3086855"/>
            <a:ext cx="257557" cy="90547"/>
          </a:xfrm>
          <a:custGeom>
            <a:avLst/>
            <a:gdLst>
              <a:gd name="T0" fmla="*/ 26 w 26"/>
              <a:gd name="T1" fmla="*/ 9 h 9"/>
              <a:gd name="T2" fmla="*/ 0 w 26"/>
              <a:gd name="T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6" h="9">
                <a:moveTo>
                  <a:pt x="26" y="9"/>
                </a:moveTo>
                <a:cubicBezTo>
                  <a:pt x="26" y="9"/>
                  <a:pt x="16" y="0"/>
                  <a:pt x="0" y="0"/>
                </a:cubicBezTo>
              </a:path>
            </a:pathLst>
          </a:custGeom>
          <a:noFill/>
          <a:ln w="7938" cap="flat">
            <a:solidFill>
              <a:srgbClr val="00184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4" name="Round Same Side Corner Rectangle 142">
            <a:extLst>
              <a:ext uri="{FF2B5EF4-FFF2-40B4-BE49-F238E27FC236}">
                <a16:creationId xmlns:a16="http://schemas.microsoft.com/office/drawing/2014/main" id="{0805BDAB-8CDA-493B-96B5-6A16807C3286}"/>
              </a:ext>
            </a:extLst>
          </p:cNvPr>
          <p:cNvSpPr/>
          <p:nvPr/>
        </p:nvSpPr>
        <p:spPr>
          <a:xfrm>
            <a:off x="11292442" y="3062325"/>
            <a:ext cx="74767" cy="7476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175" name="Oval 66">
            <a:extLst>
              <a:ext uri="{FF2B5EF4-FFF2-40B4-BE49-F238E27FC236}">
                <a16:creationId xmlns:a16="http://schemas.microsoft.com/office/drawing/2014/main" id="{CDA3F344-F1A6-4042-855E-EA76B81923B0}"/>
              </a:ext>
            </a:extLst>
          </p:cNvPr>
          <p:cNvSpPr>
            <a:spLocks noChangeArrowheads="1"/>
          </p:cNvSpPr>
          <p:nvPr/>
        </p:nvSpPr>
        <p:spPr bwMode="auto">
          <a:xfrm rot="15118496">
            <a:off x="11268123" y="3044876"/>
            <a:ext cx="49792" cy="49791"/>
          </a:xfrm>
          <a:prstGeom prst="ellipse">
            <a:avLst/>
          </a:prstGeom>
          <a:solidFill>
            <a:srgbClr val="00D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6" name="Freeform 67">
            <a:extLst>
              <a:ext uri="{FF2B5EF4-FFF2-40B4-BE49-F238E27FC236}">
                <a16:creationId xmlns:a16="http://schemas.microsoft.com/office/drawing/2014/main" id="{6BC36333-1221-44E9-8313-A67EA9E96A93}"/>
              </a:ext>
            </a:extLst>
          </p:cNvPr>
          <p:cNvSpPr>
            <a:spLocks/>
          </p:cNvSpPr>
          <p:nvPr/>
        </p:nvSpPr>
        <p:spPr bwMode="auto">
          <a:xfrm rot="15118496">
            <a:off x="10851929" y="2746241"/>
            <a:ext cx="402732" cy="404197"/>
          </a:xfrm>
          <a:custGeom>
            <a:avLst/>
            <a:gdLst>
              <a:gd name="T0" fmla="*/ 56 w 56"/>
              <a:gd name="T1" fmla="*/ 56 h 56"/>
              <a:gd name="T2" fmla="*/ 0 w 56"/>
              <a:gd name="T3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6" h="56">
                <a:moveTo>
                  <a:pt x="56" y="56"/>
                </a:moveTo>
                <a:cubicBezTo>
                  <a:pt x="56" y="25"/>
                  <a:pt x="31" y="0"/>
                  <a:pt x="0" y="0"/>
                </a:cubicBezTo>
              </a:path>
            </a:pathLst>
          </a:custGeom>
          <a:noFill/>
          <a:ln w="7938" cap="flat">
            <a:solidFill>
              <a:srgbClr val="00D2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7" name="Freeform 68">
            <a:extLst>
              <a:ext uri="{FF2B5EF4-FFF2-40B4-BE49-F238E27FC236}">
                <a16:creationId xmlns:a16="http://schemas.microsoft.com/office/drawing/2014/main" id="{4BDE65FB-9FE9-49A9-A8EC-6E896500E73E}"/>
              </a:ext>
            </a:extLst>
          </p:cNvPr>
          <p:cNvSpPr>
            <a:spLocks/>
          </p:cNvSpPr>
          <p:nvPr/>
        </p:nvSpPr>
        <p:spPr bwMode="auto">
          <a:xfrm rot="15118496">
            <a:off x="11079378" y="2911417"/>
            <a:ext cx="202099" cy="202099"/>
          </a:xfrm>
          <a:custGeom>
            <a:avLst/>
            <a:gdLst>
              <a:gd name="T0" fmla="*/ 0 w 28"/>
              <a:gd name="T1" fmla="*/ 0 h 28"/>
              <a:gd name="T2" fmla="*/ 28 w 28"/>
              <a:gd name="T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8" h="28">
                <a:moveTo>
                  <a:pt x="0" y="0"/>
                </a:moveTo>
                <a:cubicBezTo>
                  <a:pt x="16" y="0"/>
                  <a:pt x="28" y="12"/>
                  <a:pt x="28" y="28"/>
                </a:cubicBezTo>
              </a:path>
            </a:pathLst>
          </a:custGeom>
          <a:noFill/>
          <a:ln w="7938" cap="flat">
            <a:solidFill>
              <a:srgbClr val="00D2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8" name="Freeform 69">
            <a:extLst>
              <a:ext uri="{FF2B5EF4-FFF2-40B4-BE49-F238E27FC236}">
                <a16:creationId xmlns:a16="http://schemas.microsoft.com/office/drawing/2014/main" id="{93A786BE-3FA5-4514-B9BE-66F03B5CAD98}"/>
              </a:ext>
            </a:extLst>
          </p:cNvPr>
          <p:cNvSpPr>
            <a:spLocks/>
          </p:cNvSpPr>
          <p:nvPr/>
        </p:nvSpPr>
        <p:spPr bwMode="auto">
          <a:xfrm rot="15118496">
            <a:off x="10632493" y="2586886"/>
            <a:ext cx="597509" cy="597509"/>
          </a:xfrm>
          <a:custGeom>
            <a:avLst/>
            <a:gdLst>
              <a:gd name="T0" fmla="*/ 83 w 83"/>
              <a:gd name="T1" fmla="*/ 83 h 83"/>
              <a:gd name="T2" fmla="*/ 0 w 83"/>
              <a:gd name="T3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3" h="83">
                <a:moveTo>
                  <a:pt x="83" y="83"/>
                </a:moveTo>
                <a:cubicBezTo>
                  <a:pt x="83" y="37"/>
                  <a:pt x="46" y="0"/>
                  <a:pt x="0" y="0"/>
                </a:cubicBezTo>
              </a:path>
            </a:pathLst>
          </a:custGeom>
          <a:noFill/>
          <a:ln w="7938" cap="flat">
            <a:solidFill>
              <a:srgbClr val="00D2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9" name="Line 70">
            <a:extLst>
              <a:ext uri="{FF2B5EF4-FFF2-40B4-BE49-F238E27FC236}">
                <a16:creationId xmlns:a16="http://schemas.microsoft.com/office/drawing/2014/main" id="{ECFC6DC2-51D9-41FC-B360-C732A5261A4D}"/>
              </a:ext>
            </a:extLst>
          </p:cNvPr>
          <p:cNvSpPr>
            <a:spLocks noChangeShapeType="1"/>
          </p:cNvSpPr>
          <p:nvPr/>
        </p:nvSpPr>
        <p:spPr bwMode="auto">
          <a:xfrm rot="15118496">
            <a:off x="11307784" y="3077287"/>
            <a:ext cx="0" cy="0"/>
          </a:xfrm>
          <a:prstGeom prst="line">
            <a:avLst/>
          </a:prstGeom>
          <a:noFill/>
          <a:ln w="7938" cap="flat">
            <a:solidFill>
              <a:srgbClr val="00D2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532974DB-6B71-4F57-AB58-08E62C9F4D06}"/>
              </a:ext>
            </a:extLst>
          </p:cNvPr>
          <p:cNvSpPr txBox="1"/>
          <p:nvPr/>
        </p:nvSpPr>
        <p:spPr>
          <a:xfrm>
            <a:off x="11183680" y="3176158"/>
            <a:ext cx="1110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Intelligent Sensor</a:t>
            </a:r>
          </a:p>
        </p:txBody>
      </p:sp>
    </p:spTree>
    <p:extLst>
      <p:ext uri="{BB962C8B-B14F-4D97-AF65-F5344CB8AC3E}">
        <p14:creationId xmlns:p14="http://schemas.microsoft.com/office/powerpoint/2010/main" val="1995611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6800" y="372332"/>
            <a:ext cx="11078400" cy="412800"/>
          </a:xfrm>
        </p:spPr>
        <p:txBody>
          <a:bodyPr/>
          <a:lstStyle/>
          <a:p>
            <a:r>
              <a:rPr lang="en-US" sz="2800" dirty="0"/>
              <a:t>Leveraging Nokia’s global experience and Ottawa presence</a:t>
            </a:r>
            <a:br>
              <a:rPr lang="en-US" sz="2800" dirty="0"/>
            </a:br>
            <a:r>
              <a:rPr lang="en-US" sz="2800" dirty="0"/>
              <a:t>As part of the ecosystem to enable the AV community in Ottawa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AD808A-E357-4073-AD53-D2EEAFD29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90" y="3785706"/>
            <a:ext cx="7502237" cy="12151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BA2BF5-3ECC-4F8B-BA08-81567B185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845" y="1520969"/>
            <a:ext cx="4050993" cy="14300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996EC1-7AA7-4AD1-9034-A81F43CC5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515" y="1592659"/>
            <a:ext cx="4200958" cy="18513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ABD679-9CC3-4A68-8528-6933C457D5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08" y="5482390"/>
            <a:ext cx="8229601" cy="7976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E76B317-C553-4D2E-B805-68DF7053A7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1307" y="3034148"/>
            <a:ext cx="5825838" cy="4706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4511500-7A80-4A8A-A2A5-B22EF94BB1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6866" y="3851564"/>
            <a:ext cx="4345134" cy="152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68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DCD66-B809-4004-B9CB-C23C9149A2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Lead Use Cases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DE43F2-0182-4771-9225-3EB1A68FBC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801" y="1440000"/>
            <a:ext cx="3705484" cy="4747200"/>
          </a:xfrm>
        </p:spPr>
        <p:txBody>
          <a:bodyPr/>
          <a:lstStyle/>
          <a:p>
            <a:r>
              <a:rPr lang="en-US" dirty="0"/>
              <a:t>Event notification:  vehicles, drivers, emergency services</a:t>
            </a:r>
          </a:p>
          <a:p>
            <a:r>
              <a:rPr lang="en-US" dirty="0"/>
              <a:t>Augmented driver assistance:  e.g. electronic brake light</a:t>
            </a:r>
          </a:p>
          <a:p>
            <a:r>
              <a:rPr lang="en-US" dirty="0"/>
              <a:t>Vulnerable road users (e.g. motorized wheelchair)</a:t>
            </a:r>
          </a:p>
          <a:p>
            <a:r>
              <a:rPr lang="en-US" dirty="0"/>
              <a:t>Eco approach to optimizing journey:  e.g. optimal speed in urban environments through multiple signaled intersections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1AB60-E443-484F-819F-237ED658A66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8FB2EF-A64E-421C-A69D-75FFB7FA4FAB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0776" y="1211224"/>
            <a:ext cx="2430000" cy="16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2CF412-33F6-4FD7-B77C-4AC80D175CBC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5524" y="3084271"/>
            <a:ext cx="2430000" cy="16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7CDDF2-01C9-4DE2-9B98-AE2B9685C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5727" y="471949"/>
            <a:ext cx="4606927" cy="318565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F0AEB0-EEF3-4784-A0A5-6701B1ED5D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6896" y="4007875"/>
            <a:ext cx="1990725" cy="20574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B03BCF-0B4A-4B10-8D37-3EF429E2FD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5325" y="3976072"/>
            <a:ext cx="2008953" cy="207076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337289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4"/>
          <a:stretch/>
        </p:blipFill>
        <p:spPr>
          <a:xfrm>
            <a:off x="0" y="0"/>
            <a:ext cx="12213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792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fontAlgn="auto">
          <a:spcBef>
            <a:spcPts val="0"/>
          </a:spcBef>
          <a:spcAft>
            <a:spcPts val="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marR="0" algn="l" defTabSz="4572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rgbClr val="001135"/>
          </a:buClr>
          <a:buSzTx/>
          <a:tabLst/>
          <a:defRPr sz="1400" dirty="0" smtClean="0">
            <a:solidFill>
              <a:schemeClr val="tx2"/>
            </a:solidFill>
            <a:latin typeface="+mn-lt"/>
            <a:ea typeface="Nokia Pure Text" panose="020B0503020202020204" pitchFamily="34" charset="0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CORP_V3.1" id="{655C0B4C-DD58-4366-A06D-BF0A1B81A469}" vid="{6AA74208-B53C-4696-ADC1-7541119D5A96}"/>
    </a:ext>
  </a:extLst>
</a:theme>
</file>

<file path=ppt/theme/theme2.xml><?xml version="1.0" encoding="utf-8"?>
<a:theme xmlns:a="http://schemas.openxmlformats.org/drawingml/2006/main" name="3_NET_PPT_Temp_Arial_Macro_Free_v53">
  <a:themeElements>
    <a:clrScheme name="Nokia Master Theme">
      <a:dk1>
        <a:srgbClr val="124191"/>
      </a:dk1>
      <a:lt1>
        <a:srgbClr val="FFFFFF"/>
      </a:lt1>
      <a:dk2>
        <a:srgbClr val="FFFFFF"/>
      </a:dk2>
      <a:lt2>
        <a:srgbClr val="68717A"/>
      </a:lt2>
      <a:accent1>
        <a:srgbClr val="00C9FF"/>
      </a:accent1>
      <a:accent2>
        <a:srgbClr val="00C9FF"/>
      </a:accent2>
      <a:accent3>
        <a:srgbClr val="00C9FF"/>
      </a:accent3>
      <a:accent4>
        <a:srgbClr val="A8BBC0"/>
      </a:accent4>
      <a:accent5>
        <a:srgbClr val="A8BBC0"/>
      </a:accent5>
      <a:accent6>
        <a:srgbClr val="D8D9DA"/>
      </a:accent6>
      <a:hlink>
        <a:srgbClr val="124191"/>
      </a:hlink>
      <a:folHlink>
        <a:srgbClr val="124191"/>
      </a:folHlink>
    </a:clrScheme>
    <a:fontScheme name="Nokia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tIns="90000" bIns="90000" rtlCol="0" anchor="t" anchorCtr="0"/>
      <a:lstStyle>
        <a:defPPr algn="ctr" fontAlgn="auto">
          <a:spcBef>
            <a:spcPts val="0"/>
          </a:spcBef>
          <a:spcAft>
            <a:spcPts val="0"/>
          </a:spcAft>
          <a:defRPr dirty="0" smtClean="0">
            <a:solidFill>
              <a:schemeClr val="accent4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T_PPT_Temp_Arial_Macro_Free_v51" id="{8D803308-784A-4915-9600-984AB2AA7C57}" vid="{40DA430F-9525-450C-A1C3-970D65CC2B3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252</Words>
  <Application>Microsoft Office PowerPoint</Application>
  <PresentationFormat>Widescreen</PresentationFormat>
  <Paragraphs>111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Lucida Grande</vt:lpstr>
      <vt:lpstr>Nokia Pure Headline</vt:lpstr>
      <vt:lpstr>Nokia Pure Headline Light</vt:lpstr>
      <vt:lpstr>Nokia Pure Headline Ultra Light</vt:lpstr>
      <vt:lpstr>Nokia Pure Text</vt:lpstr>
      <vt:lpstr>Nokia Pure Text Light</vt:lpstr>
      <vt:lpstr>ヒラギノ角ゴ Pro W3</vt:lpstr>
      <vt:lpstr>Blank</vt:lpstr>
      <vt:lpstr>3_NET_PPT_Temp_Arial_Macro_Free_v53</vt:lpstr>
      <vt:lpstr>think-cell Slide</vt:lpstr>
      <vt:lpstr>PowerPoint Presentation</vt:lpstr>
      <vt:lpstr>PowerPoint Presentation</vt:lpstr>
      <vt:lpstr>History of Engineering Excellence in Ottawa</vt:lpstr>
      <vt:lpstr>PowerPoint Presentation</vt:lpstr>
      <vt:lpstr>PowerPoint Presentation</vt:lpstr>
      <vt:lpstr>PowerPoint Presentation</vt:lpstr>
      <vt:lpstr>Leveraging Nokia’s global experience and Ottawa presence As part of the ecosystem to enable the AV community in Ottawa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2017-02-14T14:50:22Z</dcterms:created>
  <dcterms:modified xsi:type="dcterms:W3CDTF">2018-05-22T02:19:11Z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1749238290</vt:i4>
  </property>
  <property fmtid="{D5CDD505-2E9C-101B-9397-08002B2CF9AE}" pid="3" name="_NewReviewCycle">
    <vt:lpwstr/>
  </property>
</Properties>
</file>