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media/image5.jpg" ContentType="image/jpeg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765" r:id="rId2"/>
  </p:sldMasterIdLst>
  <p:notesMasterIdLst>
    <p:notesMasterId r:id="rId11"/>
  </p:notesMasterIdLst>
  <p:handoutMasterIdLst>
    <p:handoutMasterId r:id="rId12"/>
  </p:handoutMasterIdLst>
  <p:sldIdLst>
    <p:sldId id="870" r:id="rId3"/>
    <p:sldId id="1061" r:id="rId4"/>
    <p:sldId id="1010" r:id="rId5"/>
    <p:sldId id="1038" r:id="rId6"/>
    <p:sldId id="1063" r:id="rId7"/>
    <p:sldId id="1062" r:id="rId8"/>
    <p:sldId id="1064" r:id="rId9"/>
    <p:sldId id="1060" r:id="rId10"/>
  </p:sldIdLst>
  <p:sldSz cx="12190413" cy="6858000"/>
  <p:notesSz cx="6669088" cy="9926638"/>
  <p:custDataLst>
    <p:tags r:id="rId13"/>
  </p:custDataLst>
  <p:defaultTextStyle>
    <a:defPPr>
      <a:defRPr lang="de-DE"/>
    </a:defPPr>
    <a:lvl1pPr marL="0" algn="l" defTabSz="91430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91430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91430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91430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617" algn="l" defTabSz="91430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771" algn="l" defTabSz="91430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91430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91430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91430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3839">
          <p15:clr>
            <a:srgbClr val="A4A3A4"/>
          </p15:clr>
        </p15:guide>
        <p15:guide id="3">
          <p15:clr>
            <a:srgbClr val="A4A3A4"/>
          </p15:clr>
        </p15:guide>
        <p15:guide id="4" orient="horz" pos="282">
          <p15:clr>
            <a:srgbClr val="A4A3A4"/>
          </p15:clr>
        </p15:guide>
        <p15:guide id="5" pos="1721">
          <p15:clr>
            <a:srgbClr val="A4A3A4"/>
          </p15:clr>
        </p15:guide>
        <p15:guide id="6" pos="99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0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7F7F"/>
    <a:srgbClr val="00673E"/>
    <a:srgbClr val="00502E"/>
    <a:srgbClr val="004B2C"/>
    <a:srgbClr val="BFBFBF"/>
    <a:srgbClr val="A6A6A6"/>
    <a:srgbClr val="708CA1"/>
    <a:srgbClr val="FDFDFD"/>
    <a:srgbClr val="00663E"/>
    <a:srgbClr val="3760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126" autoAdjust="0"/>
    <p:restoredTop sz="87673" autoAdjust="0"/>
  </p:normalViewPr>
  <p:slideViewPr>
    <p:cSldViewPr snapToGrid="0" snapToObjects="1" showGuides="1">
      <p:cViewPr>
        <p:scale>
          <a:sx n="90" d="100"/>
          <a:sy n="90" d="100"/>
        </p:scale>
        <p:origin x="546" y="48"/>
      </p:cViewPr>
      <p:guideLst>
        <p:guide orient="horz"/>
        <p:guide pos="3839"/>
        <p:guide/>
        <p:guide orient="horz" pos="282"/>
        <p:guide pos="1721"/>
        <p:guide pos="999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79" d="100"/>
          <a:sy n="79" d="100"/>
        </p:scale>
        <p:origin x="3990" y="102"/>
      </p:cViewPr>
      <p:guideLst>
        <p:guide orient="horz" pos="3127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gs" Target="tags/tag1.xml"/><Relationship Id="rId39" Type="http://schemas.microsoft.com/office/2015/10/relationships/revisionInfo" Target="revisionInfo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50B8FC-714E-48A2-8E44-56D25F758704}" type="datetimeFigureOut">
              <a:rPr lang="de-DE" smtClean="0"/>
              <a:t>21.05.2018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77825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EA0638-1204-433B-84FC-523B5B170F5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91859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9C9874-DE1E-48CB-A603-4C70CD126593}" type="datetimeFigureOut">
              <a:rPr lang="de-DE" smtClean="0"/>
              <a:pPr/>
              <a:t>21.05.2018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5400" y="744538"/>
            <a:ext cx="661828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4CEB38-DA38-4F43-AFB8-94FE45CA5866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0976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17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71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CEB38-DA38-4F43-AFB8-94FE45CA5866}" type="slidenum">
              <a:rPr lang="de-DE" smtClean="0"/>
              <a:pPr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728078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CEB38-DA38-4F43-AFB8-94FE45CA5866}" type="slidenum">
              <a:rPr lang="de-DE" smtClean="0"/>
              <a:pPr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684104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 bwMode="auto">
          <a:xfrm flipV="1">
            <a:off x="2" y="5803200"/>
            <a:ext cx="12190410" cy="105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5875" cap="flat">
            <a:noFill/>
            <a:prstDash val="solid"/>
            <a:miter lim="800000"/>
            <a:headEnd/>
            <a:tailEnd/>
          </a:ln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4F164-3A46-4CEE-A25C-CA523D5E42F3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8254" y="6031572"/>
            <a:ext cx="2237186" cy="587304"/>
          </a:xfrm>
          <a:prstGeom prst="rect">
            <a:avLst/>
          </a:prstGeom>
        </p:spPr>
      </p:pic>
      <p:sp>
        <p:nvSpPr>
          <p:cNvPr id="15" name="Titel 1"/>
          <p:cNvSpPr>
            <a:spLocks noGrp="1"/>
          </p:cNvSpPr>
          <p:nvPr>
            <p:ph type="title"/>
          </p:nvPr>
        </p:nvSpPr>
        <p:spPr>
          <a:xfrm>
            <a:off x="1044376" y="0"/>
            <a:ext cx="10101664" cy="3741441"/>
          </a:xfrm>
        </p:spPr>
        <p:txBody>
          <a:bodyPr anchor="b" anchorCtr="0">
            <a:noAutofit/>
          </a:bodyPr>
          <a:lstStyle>
            <a:lvl1pPr algn="l">
              <a:lnSpc>
                <a:spcPct val="80000"/>
              </a:lnSpc>
              <a:defRPr sz="8800" b="0" cap="all">
                <a:solidFill>
                  <a:schemeClr val="bg1"/>
                </a:solidFill>
                <a:latin typeface="Bebas Neue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16" name="Textplatzhalter 2"/>
          <p:cNvSpPr>
            <a:spLocks noGrp="1"/>
          </p:cNvSpPr>
          <p:nvPr>
            <p:ph type="body" idx="1"/>
          </p:nvPr>
        </p:nvSpPr>
        <p:spPr>
          <a:xfrm>
            <a:off x="1044376" y="3741441"/>
            <a:ext cx="10101664" cy="2061759"/>
          </a:xfrm>
        </p:spPr>
        <p:txBody>
          <a:bodyPr anchor="t" anchorCtr="0"/>
          <a:lstStyle>
            <a:lvl1pPr marL="0" indent="0">
              <a:lnSpc>
                <a:spcPct val="80000"/>
              </a:lnSpc>
              <a:buNone/>
              <a:defRPr sz="4400">
                <a:solidFill>
                  <a:srgbClr val="B2B2B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857833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09524" y="838200"/>
            <a:ext cx="8547003" cy="533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75652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281" y="2125981"/>
            <a:ext cx="10361851" cy="123110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562" y="3840480"/>
            <a:ext cx="853328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4741" y="6377940"/>
            <a:ext cx="3900932" cy="292388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521" y="6377940"/>
            <a:ext cx="2803795" cy="292388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5/21/2018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7097" y="6377940"/>
            <a:ext cx="2803795" cy="292388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6310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91656" y="482203"/>
            <a:ext cx="8407099" cy="865622"/>
          </a:xfrm>
        </p:spPr>
        <p:txBody>
          <a:bodyPr lIns="0" tIns="0" rIns="0" bIns="0"/>
          <a:lstStyle>
            <a:lvl1pPr>
              <a:defRPr sz="5625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4741" y="6377940"/>
            <a:ext cx="3900932" cy="292388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521" y="6377940"/>
            <a:ext cx="2803795" cy="292388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5/21/2018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7097" y="6377940"/>
            <a:ext cx="2803795" cy="292388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6539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91656" y="482203"/>
            <a:ext cx="8407099" cy="865622"/>
          </a:xfrm>
        </p:spPr>
        <p:txBody>
          <a:bodyPr lIns="0" tIns="0" rIns="0" bIns="0"/>
          <a:lstStyle>
            <a:lvl1pPr>
              <a:defRPr sz="5625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520" y="1577340"/>
            <a:ext cx="530283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063" y="1577340"/>
            <a:ext cx="530283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4144741" y="6377940"/>
            <a:ext cx="3900932" cy="292388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609521" y="6377940"/>
            <a:ext cx="2803795" cy="292388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5/21/2018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8777097" y="6377940"/>
            <a:ext cx="2803795" cy="292388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2583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91656" y="482203"/>
            <a:ext cx="8407099" cy="865622"/>
          </a:xfrm>
        </p:spPr>
        <p:txBody>
          <a:bodyPr lIns="0" tIns="0" rIns="0" bIns="0"/>
          <a:lstStyle>
            <a:lvl1pPr>
              <a:defRPr sz="5625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4144741" y="6377940"/>
            <a:ext cx="3900932" cy="292388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609521" y="6377940"/>
            <a:ext cx="2803795" cy="292388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5/21/2018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8777097" y="6377940"/>
            <a:ext cx="2803795" cy="292388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1367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4144741" y="6377940"/>
            <a:ext cx="3900932" cy="292388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609521" y="6377940"/>
            <a:ext cx="2803795" cy="292388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5/21/2018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8777097" y="6377940"/>
            <a:ext cx="2803795" cy="292388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1957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Quotes or Stats V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mpus-scape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24275"/>
            <a:ext cx="12189223" cy="3133725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464747" y="985406"/>
            <a:ext cx="7260921" cy="1371145"/>
          </a:xfrm>
        </p:spPr>
        <p:txBody>
          <a:bodyPr/>
          <a:lstStyle>
            <a:lvl1pPr algn="ctr">
              <a:lnSpc>
                <a:spcPct val="110000"/>
              </a:lnSpc>
              <a:defRPr sz="2700" baseline="0">
                <a:solidFill>
                  <a:srgbClr val="A6C8BC"/>
                </a:solidFill>
              </a:defRPr>
            </a:lvl1pPr>
          </a:lstStyle>
          <a:p>
            <a:r>
              <a:rPr lang="en-CA" dirty="0" smtClean="0"/>
              <a:t>Enter an impressive statistic or fact. e.g. We raised $1,000,000 this year. Highlight a number by making it bold and white.</a:t>
            </a:r>
            <a:endParaRPr lang="en-US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464747" y="589603"/>
            <a:ext cx="7260921" cy="181780"/>
          </a:xfrm>
        </p:spPr>
        <p:txBody>
          <a:bodyPr anchor="ctr"/>
          <a:lstStyle>
            <a:lvl1pPr algn="ctr">
              <a:lnSpc>
                <a:spcPct val="100000"/>
              </a:lnSpc>
              <a:defRPr sz="1181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CA" dirty="0" smtClean="0"/>
              <a:t>THIS IS THE TITLE OF YOUR STATISTIC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607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6252" y="1483952"/>
            <a:ext cx="11133349" cy="4319248"/>
          </a:xfrm>
          <a:noFill/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38" name="Titel 1"/>
          <p:cNvSpPr>
            <a:spLocks noGrp="1"/>
          </p:cNvSpPr>
          <p:nvPr>
            <p:ph type="title"/>
          </p:nvPr>
        </p:nvSpPr>
        <p:spPr>
          <a:xfrm>
            <a:off x="516252" y="410830"/>
            <a:ext cx="11133349" cy="1073122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4F164-3A46-4CEE-A25C-CA523D5E42F3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516252" y="942478"/>
            <a:ext cx="11133137" cy="541474"/>
          </a:xfrm>
        </p:spPr>
        <p:txBody>
          <a:bodyPr lIns="10800" anchor="t" anchorCtr="0"/>
          <a:lstStyle>
            <a:lvl1pPr marL="0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1">
                <a:latin typeface="Calibri Light" panose="020F0302020204030204" pitchFamily="34" charset="0"/>
              </a:rPr>
              <a:t>Enter your subheadline here</a:t>
            </a:r>
          </a:p>
        </p:txBody>
      </p:sp>
    </p:spTree>
    <p:extLst>
      <p:ext uri="{BB962C8B-B14F-4D97-AF65-F5344CB8AC3E}">
        <p14:creationId xmlns:p14="http://schemas.microsoft.com/office/powerpoint/2010/main" val="1999403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+ SUB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4F164-3A46-4CEE-A25C-CA523D5E42F3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platzhalt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516252" y="942478"/>
            <a:ext cx="11133137" cy="541474"/>
          </a:xfrm>
        </p:spPr>
        <p:txBody>
          <a:bodyPr lIns="10800" anchor="t" anchorCtr="0"/>
          <a:lstStyle>
            <a:lvl1pPr marL="0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1">
                <a:latin typeface="Calibri Light" panose="020F0302020204030204" pitchFamily="34" charset="0"/>
              </a:rPr>
              <a:t>Enter your subheadline here</a:t>
            </a:r>
          </a:p>
        </p:txBody>
      </p:sp>
    </p:spTree>
    <p:extLst>
      <p:ext uri="{BB962C8B-B14F-4D97-AF65-F5344CB8AC3E}">
        <p14:creationId xmlns:p14="http://schemas.microsoft.com/office/powerpoint/2010/main" val="2679101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4F164-3A46-4CEE-A25C-CA523D5E4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794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4F164-3A46-4CEE-A25C-CA523D5E42F3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platzhalt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516252" y="942478"/>
            <a:ext cx="11133137" cy="541474"/>
          </a:xfrm>
        </p:spPr>
        <p:txBody>
          <a:bodyPr lIns="10800" anchor="t" anchorCtr="0"/>
          <a:lstStyle>
            <a:lvl1pPr marL="0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1">
                <a:latin typeface="Calibri Light" panose="020F0302020204030204" pitchFamily="34" charset="0"/>
              </a:rPr>
              <a:t>Enter your subheadline here</a:t>
            </a:r>
          </a:p>
        </p:txBody>
      </p:sp>
      <p:sp>
        <p:nvSpPr>
          <p:cNvPr id="45" name="Inhaltsplatzhalter 2"/>
          <p:cNvSpPr>
            <a:spLocks noGrp="1"/>
          </p:cNvSpPr>
          <p:nvPr>
            <p:ph idx="1"/>
          </p:nvPr>
        </p:nvSpPr>
        <p:spPr>
          <a:xfrm>
            <a:off x="516252" y="1483952"/>
            <a:ext cx="11133349" cy="4319248"/>
          </a:xfrm>
          <a:noFill/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963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5A4F164-3A46-4CEE-A25C-CA523D5E42F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platzhalt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516252" y="942478"/>
            <a:ext cx="11133137" cy="541474"/>
          </a:xfrm>
        </p:spPr>
        <p:txBody>
          <a:bodyPr lIns="10800" anchor="t" anchorCtr="0"/>
          <a:lstStyle>
            <a:lvl1pPr marL="0" indent="0">
              <a:buNone/>
              <a:defRPr>
                <a:solidFill>
                  <a:srgbClr val="A6A6A6"/>
                </a:solidFill>
              </a:defRPr>
            </a:lvl1pPr>
          </a:lstStyle>
          <a:p>
            <a:r>
              <a:rPr lang="en-US" noProof="1">
                <a:latin typeface="Calibri Light" panose="020F0302020204030204" pitchFamily="34" charset="0"/>
              </a:rPr>
              <a:t>Enter your subheadline here</a:t>
            </a:r>
          </a:p>
        </p:txBody>
      </p:sp>
      <p:sp>
        <p:nvSpPr>
          <p:cNvPr id="8" name="Inhaltsplatzhalter 2"/>
          <p:cNvSpPr>
            <a:spLocks noGrp="1"/>
          </p:cNvSpPr>
          <p:nvPr>
            <p:ph idx="1"/>
          </p:nvPr>
        </p:nvSpPr>
        <p:spPr>
          <a:xfrm>
            <a:off x="516252" y="1483952"/>
            <a:ext cx="11133349" cy="4319248"/>
          </a:xfrm>
          <a:noFill/>
        </p:spPr>
        <p:txBody>
          <a:bodyPr/>
          <a:lstStyle>
            <a:lvl1pPr>
              <a:defRPr sz="2200">
                <a:solidFill>
                  <a:srgbClr val="D9D9D9"/>
                </a:solidFill>
              </a:defRPr>
            </a:lvl1pPr>
            <a:lvl2pPr>
              <a:defRPr>
                <a:solidFill>
                  <a:srgbClr val="D9D9D9"/>
                </a:solidFill>
              </a:defRPr>
            </a:lvl2pPr>
            <a:lvl3pPr>
              <a:defRPr>
                <a:solidFill>
                  <a:srgbClr val="D9D9D9"/>
                </a:solidFill>
              </a:defRPr>
            </a:lvl3pPr>
            <a:lvl4pPr>
              <a:defRPr>
                <a:solidFill>
                  <a:srgbClr val="D9D9D9"/>
                </a:solidFill>
              </a:defRPr>
            </a:lvl4pPr>
            <a:lvl5pPr>
              <a:defRPr>
                <a:solidFill>
                  <a:srgbClr val="D9D9D9"/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859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"/>
          <p:cNvSpPr>
            <a:spLocks noGrp="1"/>
          </p:cNvSpPr>
          <p:nvPr>
            <p:ph type="dt" sz="half" idx="10"/>
          </p:nvPr>
        </p:nvSpPr>
        <p:spPr>
          <a:xfrm>
            <a:off x="10209600" y="6084000"/>
            <a:ext cx="1440000" cy="360000"/>
          </a:xfrm>
          <a:prstGeom prst="rect">
            <a:avLst/>
          </a:prstGeom>
        </p:spPr>
        <p:txBody>
          <a:bodyPr/>
          <a:lstStyle/>
          <a:p>
            <a:fld id="{27FC3DAB-407D-4279-8EB6-232635B61438}" type="datetimeFigureOut">
              <a:rPr lang="en-US" smtClean="0"/>
              <a:t>5/21/2018</a:t>
            </a:fld>
            <a:endParaRPr lang="en-US" dirty="0"/>
          </a:p>
        </p:txBody>
      </p:sp>
      <p:sp>
        <p:nvSpPr>
          <p:cNvPr id="4" name="Footer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EFE82-39F2-4F47-8A0C-D5AB3496FA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180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 bwMode="auto">
          <a:xfrm flipV="1">
            <a:off x="2" y="5803200"/>
            <a:ext cx="12190410" cy="1054800"/>
          </a:xfrm>
          <a:prstGeom prst="rect">
            <a:avLst/>
          </a:prstGeom>
          <a:solidFill>
            <a:srgbClr val="EAEAEA"/>
          </a:solidFill>
          <a:ln w="15875" cap="flat">
            <a:noFill/>
            <a:prstDash val="solid"/>
            <a:miter lim="800000"/>
            <a:headEnd/>
            <a:tailEnd/>
          </a:ln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dirty="0"/>
          </a:p>
        </p:txBody>
      </p:sp>
      <p:sp>
        <p:nvSpPr>
          <p:cNvPr id="6" name="Textfeld 5"/>
          <p:cNvSpPr txBox="1"/>
          <p:nvPr userDrawn="1"/>
        </p:nvSpPr>
        <p:spPr>
          <a:xfrm>
            <a:off x="-104502" y="-2129246"/>
            <a:ext cx="184731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1044376" y="0"/>
            <a:ext cx="10101664" cy="3741441"/>
          </a:xfrm>
        </p:spPr>
        <p:txBody>
          <a:bodyPr anchor="b" anchorCtr="0">
            <a:noAutofit/>
          </a:bodyPr>
          <a:lstStyle>
            <a:lvl1pPr algn="l">
              <a:lnSpc>
                <a:spcPct val="80000"/>
              </a:lnSpc>
              <a:defRPr sz="8800" b="0" cap="all">
                <a:solidFill>
                  <a:schemeClr val="bg1"/>
                </a:solidFill>
                <a:latin typeface="Bebas Neue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11" name="Textplatzhalter 2"/>
          <p:cNvSpPr>
            <a:spLocks noGrp="1"/>
          </p:cNvSpPr>
          <p:nvPr>
            <p:ph type="body" idx="1"/>
          </p:nvPr>
        </p:nvSpPr>
        <p:spPr>
          <a:xfrm>
            <a:off x="1044376" y="3741441"/>
            <a:ext cx="10101664" cy="2061759"/>
          </a:xfrm>
        </p:spPr>
        <p:txBody>
          <a:bodyPr anchor="t" anchorCtr="0"/>
          <a:lstStyle>
            <a:lvl1pPr marL="0" indent="0">
              <a:lnSpc>
                <a:spcPct val="80000"/>
              </a:lnSpc>
              <a:buNone/>
              <a:defRPr sz="4400">
                <a:solidFill>
                  <a:srgbClr val="B2B2B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16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780161" y="6152561"/>
            <a:ext cx="6828818" cy="360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7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516253" y="6152561"/>
            <a:ext cx="914308" cy="360000"/>
          </a:xfrm>
        </p:spPr>
        <p:txBody>
          <a:bodyPr/>
          <a:lstStyle/>
          <a:p>
            <a:fld id="{75A4F164-3A46-4CEE-A25C-CA523D5E42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733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15544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13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516252" y="410830"/>
            <a:ext cx="11133349" cy="107312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16252" y="1483952"/>
            <a:ext cx="11133349" cy="4247998"/>
          </a:xfrm>
          <a:prstGeom prst="rect">
            <a:avLst/>
          </a:prstGeom>
        </p:spPr>
        <p:txBody>
          <a:bodyPr vert="horz" lIns="10800" tIns="0" rIns="0" bIns="0" rtlCol="0">
            <a:no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780162" y="6152561"/>
            <a:ext cx="6828817" cy="3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200">
                <a:solidFill>
                  <a:srgbClr val="7F7F7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516252" y="6152561"/>
            <a:ext cx="914307" cy="3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rgbClr val="7F7F7F"/>
                </a:solidFill>
              </a:defRPr>
            </a:lvl1pPr>
          </a:lstStyle>
          <a:p>
            <a:fld id="{75A4F164-3A46-4CEE-A25C-CA523D5E42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222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675" r:id="rId2"/>
    <p:sldLayoutId id="2147483679" r:id="rId3"/>
    <p:sldLayoutId id="2147483693" r:id="rId4"/>
    <p:sldLayoutId id="2147483686" r:id="rId5"/>
    <p:sldLayoutId id="2147483688" r:id="rId6"/>
    <p:sldLayoutId id="2147483711" r:id="rId7"/>
    <p:sldLayoutId id="2147483717" r:id="rId8"/>
    <p:sldLayoutId id="2147483725" r:id="rId9"/>
    <p:sldLayoutId id="2147483728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3050" indent="-273050" algn="l" defTabSz="914400" rtl="0" eaLnBrk="1" latinLnBrk="0" hangingPunct="1">
        <a:spcBef>
          <a:spcPts val="0"/>
        </a:spcBef>
        <a:spcAft>
          <a:spcPts val="1000"/>
        </a:spcAft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1pPr>
      <a:lvl2pPr marL="808038" indent="-273050" algn="l" defTabSz="914400" rtl="0" eaLnBrk="1" latinLnBrk="0" hangingPunct="1">
        <a:spcBef>
          <a:spcPts val="0"/>
        </a:spcBef>
        <a:spcAft>
          <a:spcPts val="1000"/>
        </a:spcAft>
        <a:buFont typeface="Symbol" panose="05050102010706020507" pitchFamily="18" charset="2"/>
        <a:buChar char="-"/>
        <a:defRPr sz="20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2pPr>
      <a:lvl3pPr marL="1081088" indent="-177800" algn="l" defTabSz="914400" rtl="0" eaLnBrk="1" latinLnBrk="0" hangingPunct="1">
        <a:spcBef>
          <a:spcPts val="0"/>
        </a:spcBef>
        <a:spcAft>
          <a:spcPts val="10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3pPr>
      <a:lvl4pPr marL="1436688" indent="-177800" algn="l" defTabSz="914400" rtl="0" eaLnBrk="1" latinLnBrk="0" hangingPunct="1">
        <a:spcBef>
          <a:spcPts val="0"/>
        </a:spcBef>
        <a:spcAft>
          <a:spcPts val="1000"/>
        </a:spcAft>
        <a:buFont typeface="Symbol" panose="05050102010706020507" pitchFamily="18" charset="2"/>
        <a:buChar char="-"/>
        <a:defRPr sz="16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4pPr>
      <a:lvl5pPr marL="1793875" indent="-179388" algn="l" defTabSz="914400" rtl="0" eaLnBrk="1" latinLnBrk="0" hangingPunct="1">
        <a:spcBef>
          <a:spcPts val="0"/>
        </a:spcBef>
        <a:spcAft>
          <a:spcPts val="1000"/>
        </a:spcAft>
        <a:buFont typeface="Symbol" panose="05050102010706020507" pitchFamily="18" charset="2"/>
        <a:buChar char="-"/>
        <a:defRPr sz="16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7547580" y="6277570"/>
            <a:ext cx="4321406" cy="35718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42915"/>
            <a:endParaRPr sz="1266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91656" y="482203"/>
            <a:ext cx="8407099" cy="123110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28567" y="2618553"/>
            <a:ext cx="103332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4741" y="6377940"/>
            <a:ext cx="3900932" cy="1947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42915"/>
            <a:endParaRPr lang="en-US" sz="1266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521" y="6377940"/>
            <a:ext cx="2803795" cy="1947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42915"/>
            <a:fld id="{1D8BD707-D9CF-40AE-B4C6-C98DA3205C09}" type="datetimeFigureOut">
              <a:rPr lang="en-US" sz="1266" smtClean="0">
                <a:solidFill>
                  <a:prstClr val="black">
                    <a:tint val="75000"/>
                  </a:prstClr>
                </a:solidFill>
              </a:rPr>
              <a:pPr defTabSz="642915"/>
              <a:t>5/21/2018</a:t>
            </a:fld>
            <a:endParaRPr lang="en-US" sz="1266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7097" y="6377940"/>
            <a:ext cx="2803795" cy="1947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42915"/>
            <a:fld id="{B6F15528-21DE-4FAA-801E-634DDDAF4B2B}" type="slidenum">
              <a:rPr lang="en-US" sz="1266" smtClean="0">
                <a:solidFill>
                  <a:prstClr val="black">
                    <a:tint val="75000"/>
                  </a:prstClr>
                </a:solidFill>
              </a:rPr>
              <a:pPr defTabSz="642915"/>
              <a:t>‹#›</a:t>
            </a:fld>
            <a:endParaRPr lang="en-US" sz="1266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915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4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321457">
        <a:defRPr>
          <a:latin typeface="+mn-lt"/>
          <a:ea typeface="+mn-ea"/>
          <a:cs typeface="+mn-cs"/>
        </a:defRPr>
      </a:lvl2pPr>
      <a:lvl3pPr marL="642915">
        <a:defRPr>
          <a:latin typeface="+mn-lt"/>
          <a:ea typeface="+mn-ea"/>
          <a:cs typeface="+mn-cs"/>
        </a:defRPr>
      </a:lvl3pPr>
      <a:lvl4pPr marL="964372">
        <a:defRPr>
          <a:latin typeface="+mn-lt"/>
          <a:ea typeface="+mn-ea"/>
          <a:cs typeface="+mn-cs"/>
        </a:defRPr>
      </a:lvl4pPr>
      <a:lvl5pPr marL="1285829">
        <a:defRPr>
          <a:latin typeface="+mn-lt"/>
          <a:ea typeface="+mn-ea"/>
          <a:cs typeface="+mn-cs"/>
        </a:defRPr>
      </a:lvl5pPr>
      <a:lvl6pPr marL="1607287">
        <a:defRPr>
          <a:latin typeface="+mn-lt"/>
          <a:ea typeface="+mn-ea"/>
          <a:cs typeface="+mn-cs"/>
        </a:defRPr>
      </a:lvl6pPr>
      <a:lvl7pPr marL="1928744">
        <a:defRPr>
          <a:latin typeface="+mn-lt"/>
          <a:ea typeface="+mn-ea"/>
          <a:cs typeface="+mn-cs"/>
        </a:defRPr>
      </a:lvl7pPr>
      <a:lvl8pPr marL="2250201">
        <a:defRPr>
          <a:latin typeface="+mn-lt"/>
          <a:ea typeface="+mn-ea"/>
          <a:cs typeface="+mn-cs"/>
        </a:defRPr>
      </a:lvl8pPr>
      <a:lvl9pPr marL="2571659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321457">
        <a:defRPr>
          <a:latin typeface="+mn-lt"/>
          <a:ea typeface="+mn-ea"/>
          <a:cs typeface="+mn-cs"/>
        </a:defRPr>
      </a:lvl2pPr>
      <a:lvl3pPr marL="642915">
        <a:defRPr>
          <a:latin typeface="+mn-lt"/>
          <a:ea typeface="+mn-ea"/>
          <a:cs typeface="+mn-cs"/>
        </a:defRPr>
      </a:lvl3pPr>
      <a:lvl4pPr marL="964372">
        <a:defRPr>
          <a:latin typeface="+mn-lt"/>
          <a:ea typeface="+mn-ea"/>
          <a:cs typeface="+mn-cs"/>
        </a:defRPr>
      </a:lvl4pPr>
      <a:lvl5pPr marL="1285829">
        <a:defRPr>
          <a:latin typeface="+mn-lt"/>
          <a:ea typeface="+mn-ea"/>
          <a:cs typeface="+mn-cs"/>
        </a:defRPr>
      </a:lvl5pPr>
      <a:lvl6pPr marL="1607287">
        <a:defRPr>
          <a:latin typeface="+mn-lt"/>
          <a:ea typeface="+mn-ea"/>
          <a:cs typeface="+mn-cs"/>
        </a:defRPr>
      </a:lvl6pPr>
      <a:lvl7pPr marL="1928744">
        <a:defRPr>
          <a:latin typeface="+mn-lt"/>
          <a:ea typeface="+mn-ea"/>
          <a:cs typeface="+mn-cs"/>
        </a:defRPr>
      </a:lvl7pPr>
      <a:lvl8pPr marL="2250201">
        <a:defRPr>
          <a:latin typeface="+mn-lt"/>
          <a:ea typeface="+mn-ea"/>
          <a:cs typeface="+mn-cs"/>
        </a:defRPr>
      </a:lvl8pPr>
      <a:lvl9pPr marL="2571659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 bwMode="gray">
          <a:xfrm>
            <a:off x="4" y="0"/>
            <a:ext cx="12190412" cy="5803200"/>
          </a:xfrm>
          <a:prstGeom prst="rect">
            <a:avLst/>
          </a:prstGeom>
          <a:solidFill>
            <a:srgbClr val="000000">
              <a:alpha val="65000"/>
            </a:srgbClr>
          </a:solidFill>
        </p:spPr>
        <p:txBody>
          <a:bodyPr wrap="square" lIns="720000" tIns="0" bIns="180000" anchor="ctr" anchorCtr="0">
            <a:noAutofit/>
          </a:bodyPr>
          <a:lstStyle/>
          <a:p>
            <a:endParaRPr lang="en-US" sz="4000" dirty="0">
              <a:solidFill>
                <a:schemeClr val="bg1"/>
              </a:solidFill>
              <a:latin typeface="Bebas Neue" panose="020B0606020202050201" pitchFamily="34" charset="0"/>
            </a:endParaRPr>
          </a:p>
        </p:txBody>
      </p:sp>
      <p:sp>
        <p:nvSpPr>
          <p:cNvPr id="7" name="Rechteck 6"/>
          <p:cNvSpPr/>
          <p:nvPr/>
        </p:nvSpPr>
        <p:spPr bwMode="gray">
          <a:xfrm>
            <a:off x="-15080" y="0"/>
            <a:ext cx="12190410" cy="5803200"/>
          </a:xfrm>
          <a:prstGeom prst="rect">
            <a:avLst/>
          </a:prstGeom>
          <a:solidFill>
            <a:srgbClr val="00502E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hteck 7" descr="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www.PresentationLoad.com"/>
          <p:cNvSpPr/>
          <p:nvPr/>
        </p:nvSpPr>
        <p:spPr bwMode="auto">
          <a:xfrm flipV="1">
            <a:off x="2" y="5770516"/>
            <a:ext cx="12190410" cy="1081381"/>
          </a:xfrm>
          <a:prstGeom prst="rect">
            <a:avLst/>
          </a:prstGeom>
          <a:solidFill>
            <a:schemeClr val="bg1"/>
          </a:solidFill>
          <a:ln w="15875" cap="flat">
            <a:noFill/>
            <a:prstDash val="solid"/>
            <a:miter lim="800000"/>
            <a:headEnd/>
            <a:tailEnd/>
          </a:ln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/>
          <a:p>
            <a:endParaRPr lang="de-DE" dirty="0">
              <a:solidFill>
                <a:prstClr val="black"/>
              </a:solidFill>
            </a:endParaRPr>
          </a:p>
        </p:txBody>
      </p:sp>
      <p:pic>
        <p:nvPicPr>
          <p:cNvPr id="8" name="Picture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8627" y="5946216"/>
            <a:ext cx="2421705" cy="708256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sp>
        <p:nvSpPr>
          <p:cNvPr id="4" name="Rectangle 3"/>
          <p:cNvSpPr/>
          <p:nvPr/>
        </p:nvSpPr>
        <p:spPr>
          <a:xfrm flipV="1">
            <a:off x="-7540" y="5737833"/>
            <a:ext cx="12175330" cy="65367"/>
          </a:xfrm>
          <a:prstGeom prst="rect">
            <a:avLst/>
          </a:prstGeom>
          <a:solidFill>
            <a:srgbClr val="0050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166" y="2924695"/>
            <a:ext cx="12190414" cy="132579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noProof="1">
                <a:solidFill>
                  <a:srgbClr val="FFFFFF"/>
                </a:solidFill>
                <a:latin typeface="Arial"/>
                <a:cs typeface="Arial"/>
              </a:rPr>
              <a:t>ALGONQUIN COLLEGE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 bwMode="gray">
          <a:xfrm>
            <a:off x="1044376" y="4149084"/>
            <a:ext cx="10101664" cy="1935880"/>
          </a:xfrm>
        </p:spPr>
        <p:txBody>
          <a:bodyPr/>
          <a:lstStyle/>
          <a:p>
            <a:r>
              <a:rPr lang="en-US" dirty="0">
                <a:latin typeface="Arial"/>
                <a:cs typeface="Arial"/>
              </a:rPr>
              <a:t>Moving Towards a Future</a:t>
            </a:r>
          </a:p>
          <a:p>
            <a:r>
              <a:rPr lang="en-US" dirty="0">
                <a:latin typeface="Arial"/>
                <a:cs typeface="Arial"/>
              </a:rPr>
              <a:t>of Innovation and Entrepreneurship</a:t>
            </a:r>
          </a:p>
        </p:txBody>
      </p:sp>
      <p:sp>
        <p:nvSpPr>
          <p:cNvPr id="11" name="Title"/>
          <p:cNvSpPr txBox="1">
            <a:spLocks/>
          </p:cNvSpPr>
          <p:nvPr/>
        </p:nvSpPr>
        <p:spPr bwMode="gray">
          <a:xfrm>
            <a:off x="42531" y="5813832"/>
            <a:ext cx="11998841" cy="117175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000" b="1" dirty="0">
              <a:solidFill>
                <a:srgbClr val="004B2C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60436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72809" y="711019"/>
            <a:ext cx="6762307" cy="237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42915"/>
            <a:r>
              <a:rPr lang="en-US" sz="3712" dirty="0" smtClean="0">
                <a:solidFill>
                  <a:prstClr val="white"/>
                </a:solidFill>
              </a:rPr>
              <a:t>Cristina Holguin-Pando, M.Sc.</a:t>
            </a:r>
          </a:p>
          <a:p>
            <a:pPr algn="ctr" defTabSz="642915"/>
            <a:r>
              <a:rPr lang="en-US" sz="3712" dirty="0" smtClean="0">
                <a:solidFill>
                  <a:prstClr val="white"/>
                </a:solidFill>
              </a:rPr>
              <a:t>Director, Partnerships Applied Research, Innovation and Entrepreneurship </a:t>
            </a:r>
            <a:endParaRPr lang="en-US" sz="3712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283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558800" y="1567551"/>
            <a:ext cx="11006468" cy="2184400"/>
          </a:xfrm>
          <a:prstGeom prst="rect">
            <a:avLst/>
          </a:prstGeom>
          <a:solidFill>
            <a:srgbClr val="00673E">
              <a:alpha val="7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uppieren 5"/>
          <p:cNvGrpSpPr/>
          <p:nvPr/>
        </p:nvGrpSpPr>
        <p:grpSpPr>
          <a:xfrm>
            <a:off x="793461" y="1773428"/>
            <a:ext cx="11097440" cy="5189070"/>
            <a:chOff x="552161" y="1463177"/>
            <a:chExt cx="11097440" cy="5189070"/>
          </a:xfrm>
        </p:grpSpPr>
        <p:sp>
          <p:nvSpPr>
            <p:cNvPr id="5" name="Rechteck 3"/>
            <p:cNvSpPr/>
            <p:nvPr/>
          </p:nvSpPr>
          <p:spPr>
            <a:xfrm>
              <a:off x="552161" y="1463177"/>
              <a:ext cx="10526180" cy="1943096"/>
            </a:xfrm>
            <a:prstGeom prst="rect">
              <a:avLst/>
            </a:prstGeom>
          </p:spPr>
          <p:txBody>
            <a:bodyPr wrap="square" lIns="0" tIns="0" rIns="180000" bIns="0">
              <a:spAutoFit/>
            </a:bodyPr>
            <a:lstStyle/>
            <a:p>
              <a:pPr>
                <a:spcAft>
                  <a:spcPts val="400"/>
                </a:spcAft>
              </a:pPr>
              <a:r>
                <a:rPr lang="en-US" sz="4400" dirty="0" smtClean="0">
                  <a:solidFill>
                    <a:srgbClr val="00673E"/>
                  </a:solidFill>
                  <a:latin typeface="Arial"/>
                  <a:cs typeface="Arial"/>
                </a:rPr>
                <a:t>MISSION</a:t>
              </a:r>
              <a:endParaRPr lang="en-US" sz="2800" dirty="0" smtClean="0">
                <a:solidFill>
                  <a:srgbClr val="00673E"/>
                </a:solidFill>
                <a:latin typeface="Arial"/>
                <a:cs typeface="Arial"/>
              </a:endParaRPr>
            </a:p>
            <a:p>
              <a:pPr>
                <a:lnSpc>
                  <a:spcPct val="90000"/>
                </a:lnSpc>
                <a:spcAft>
                  <a:spcPts val="400"/>
                </a:spcAft>
              </a:pPr>
              <a:endParaRPr lang="en-US" sz="2800" b="1" dirty="0" smtClean="0">
                <a:solidFill>
                  <a:srgbClr val="4D4D4D"/>
                </a:solidFill>
                <a:latin typeface="Arial"/>
                <a:cs typeface="Arial"/>
              </a:endParaRPr>
            </a:p>
            <a:p>
              <a:pPr>
                <a:lnSpc>
                  <a:spcPct val="90000"/>
                </a:lnSpc>
                <a:spcAft>
                  <a:spcPts val="400"/>
                </a:spcAft>
              </a:pPr>
              <a:r>
                <a:rPr lang="en-US" sz="2800" b="1" dirty="0" smtClean="0">
                  <a:solidFill>
                    <a:srgbClr val="4D4D4D"/>
                  </a:solidFill>
                  <a:latin typeface="Arial"/>
                  <a:cs typeface="Arial"/>
                </a:rPr>
                <a:t>To </a:t>
              </a:r>
              <a:r>
                <a:rPr lang="en-US" sz="2800" b="1" dirty="0">
                  <a:solidFill>
                    <a:srgbClr val="4D4D4D"/>
                  </a:solidFill>
                  <a:latin typeface="Arial"/>
                  <a:cs typeface="Arial"/>
                </a:rPr>
                <a:t>s</a:t>
              </a:r>
              <a:r>
                <a:rPr lang="en-US" sz="2800" b="1" dirty="0" smtClean="0">
                  <a:solidFill>
                    <a:srgbClr val="4D4D4D"/>
                  </a:solidFill>
                  <a:latin typeface="Arial"/>
                  <a:cs typeface="Arial"/>
                </a:rPr>
                <a:t>upport </a:t>
              </a:r>
              <a:r>
                <a:rPr lang="en-US" sz="2800" b="1" dirty="0">
                  <a:solidFill>
                    <a:srgbClr val="4D4D4D"/>
                  </a:solidFill>
                  <a:latin typeface="Arial"/>
                  <a:cs typeface="Arial"/>
                </a:rPr>
                <a:t>non-routine engineering </a:t>
              </a:r>
              <a:r>
                <a:rPr lang="en-US" sz="2800" b="1" dirty="0" smtClean="0">
                  <a:solidFill>
                    <a:srgbClr val="4D4D4D"/>
                  </a:solidFill>
                  <a:latin typeface="Arial"/>
                  <a:cs typeface="Arial"/>
                </a:rPr>
                <a:t>works aimed at improving partner products, materials, &amp; processes.</a:t>
              </a:r>
              <a:endParaRPr lang="en-US" sz="2800" b="1" dirty="0">
                <a:solidFill>
                  <a:srgbClr val="4D4D4D"/>
                </a:solidFill>
                <a:latin typeface="Arial"/>
                <a:cs typeface="Arial"/>
              </a:endParaRPr>
            </a:p>
          </p:txBody>
        </p:sp>
        <p:sp>
          <p:nvSpPr>
            <p:cNvPr id="7" name="Rechteck 17"/>
            <p:cNvSpPr/>
            <p:nvPr/>
          </p:nvSpPr>
          <p:spPr>
            <a:xfrm>
              <a:off x="552161" y="3889865"/>
              <a:ext cx="5326639" cy="492443"/>
            </a:xfrm>
            <a:prstGeom prst="rect">
              <a:avLst/>
            </a:prstGeom>
          </p:spPr>
          <p:txBody>
            <a:bodyPr wrap="square" lIns="0" tIns="0" rIns="180000" bIns="0">
              <a:spAutoFit/>
            </a:bodyPr>
            <a:lstStyle/>
            <a:p>
              <a:pPr>
                <a:spcAft>
                  <a:spcPts val="400"/>
                </a:spcAft>
              </a:pPr>
              <a:r>
                <a:rPr lang="en-US" sz="3200" dirty="0">
                  <a:latin typeface="Arial"/>
                  <a:cs typeface="Arial"/>
                </a:rPr>
                <a:t>VALUES</a:t>
              </a:r>
            </a:p>
          </p:txBody>
        </p:sp>
        <p:sp>
          <p:nvSpPr>
            <p:cNvPr id="8" name="Rechteck 18"/>
            <p:cNvSpPr/>
            <p:nvPr/>
          </p:nvSpPr>
          <p:spPr>
            <a:xfrm>
              <a:off x="552161" y="4576317"/>
              <a:ext cx="11097440" cy="2075930"/>
            </a:xfrm>
            <a:prstGeom prst="rect">
              <a:avLst/>
            </a:prstGeom>
          </p:spPr>
          <p:txBody>
            <a:bodyPr wrap="none" lIns="0" tIns="0" rIns="180000" bIns="0" numCol="4" spcCol="360000">
              <a:noAutofit/>
            </a:bodyPr>
            <a:lstStyle/>
            <a:p>
              <a:pPr>
                <a:spcAft>
                  <a:spcPts val="400"/>
                </a:spcAft>
              </a:pPr>
              <a:r>
                <a:rPr lang="en-US" sz="2800" dirty="0">
                  <a:latin typeface="Arial"/>
                  <a:cs typeface="Arial"/>
                </a:rPr>
                <a:t>CARING	</a:t>
              </a:r>
              <a:r>
                <a:rPr lang="en-US" sz="3200" dirty="0">
                  <a:latin typeface="Arial"/>
                  <a:cs typeface="Arial"/>
                </a:rPr>
                <a:t/>
              </a:r>
              <a:br>
                <a:rPr lang="en-US" sz="3200" dirty="0">
                  <a:latin typeface="Arial"/>
                  <a:cs typeface="Arial"/>
                </a:rPr>
              </a:br>
              <a:r>
                <a:rPr lang="en-US" sz="1400" dirty="0">
                  <a:solidFill>
                    <a:schemeClr val="bg1"/>
                  </a:solidFill>
                  <a:latin typeface="Arial"/>
                  <a:cs typeface="Arial"/>
                </a:rPr>
                <a:t>We have a sincere and compassionate interest in the well-being of the individual. </a:t>
              </a:r>
            </a:p>
            <a:p>
              <a:pPr>
                <a:spcAft>
                  <a:spcPts val="400"/>
                </a:spcAft>
              </a:pPr>
              <a:endParaRPr lang="en-US" sz="3200" dirty="0">
                <a:latin typeface="Arial"/>
                <a:cs typeface="Arial"/>
              </a:endParaRPr>
            </a:p>
            <a:p>
              <a:pPr>
                <a:spcAft>
                  <a:spcPts val="400"/>
                </a:spcAft>
              </a:pPr>
              <a:r>
                <a:rPr lang="en-US" sz="2800" dirty="0">
                  <a:latin typeface="Arial"/>
                  <a:cs typeface="Arial"/>
                </a:rPr>
                <a:t>LEARNING</a:t>
              </a:r>
              <a:r>
                <a:rPr lang="en-US" sz="3200" dirty="0">
                  <a:latin typeface="Arial"/>
                  <a:cs typeface="Arial"/>
                </a:rPr>
                <a:t/>
              </a:r>
              <a:br>
                <a:rPr lang="en-US" sz="3200" dirty="0">
                  <a:latin typeface="Arial"/>
                  <a:cs typeface="Arial"/>
                </a:rPr>
              </a:br>
              <a:r>
                <a:rPr lang="en-US" sz="1400" dirty="0">
                  <a:solidFill>
                    <a:schemeClr val="bg1"/>
                  </a:solidFill>
                  <a:latin typeface="Arial"/>
                  <a:cs typeface="Arial"/>
                </a:rPr>
                <a:t>We believe in the pursuit of knowledge, personal growth and development.</a:t>
              </a:r>
              <a:endParaRPr lang="en-US" sz="3200" dirty="0">
                <a:solidFill>
                  <a:schemeClr val="bg1"/>
                </a:solidFill>
                <a:latin typeface="Arial"/>
                <a:cs typeface="Arial"/>
              </a:endParaRPr>
            </a:p>
            <a:p>
              <a:pPr>
                <a:spcAft>
                  <a:spcPts val="400"/>
                </a:spcAft>
              </a:pPr>
              <a:endParaRPr lang="en-US" sz="3200" dirty="0">
                <a:latin typeface="Arial"/>
                <a:cs typeface="Arial"/>
              </a:endParaRPr>
            </a:p>
            <a:p>
              <a:pPr>
                <a:spcAft>
                  <a:spcPts val="400"/>
                </a:spcAft>
              </a:pPr>
              <a:r>
                <a:rPr lang="en-US" sz="2800" dirty="0">
                  <a:latin typeface="Arial"/>
                  <a:cs typeface="Arial"/>
                </a:rPr>
                <a:t>INTEGRITY</a:t>
              </a:r>
              <a:r>
                <a:rPr lang="en-US" sz="3200" dirty="0">
                  <a:latin typeface="Arial"/>
                  <a:cs typeface="Arial"/>
                </a:rPr>
                <a:t/>
              </a:r>
              <a:br>
                <a:rPr lang="en-US" sz="3200" dirty="0">
                  <a:latin typeface="Arial"/>
                  <a:cs typeface="Arial"/>
                </a:rPr>
              </a:br>
              <a:r>
                <a:rPr lang="en-US" sz="1400" dirty="0">
                  <a:solidFill>
                    <a:schemeClr val="bg1"/>
                  </a:solidFill>
                  <a:latin typeface="Arial"/>
                  <a:cs typeface="Arial"/>
                </a:rPr>
                <a:t>We believe in trust, honesty and fairness in all relationships and transactions.</a:t>
              </a:r>
              <a:endParaRPr lang="en-US" sz="3200" dirty="0">
                <a:solidFill>
                  <a:schemeClr val="bg1"/>
                </a:solidFill>
                <a:latin typeface="Arial"/>
                <a:cs typeface="Arial"/>
              </a:endParaRPr>
            </a:p>
            <a:p>
              <a:pPr>
                <a:spcAft>
                  <a:spcPts val="400"/>
                </a:spcAft>
              </a:pPr>
              <a:endParaRPr lang="en-US" sz="3200" dirty="0">
                <a:latin typeface="Arial"/>
                <a:cs typeface="Arial"/>
              </a:endParaRPr>
            </a:p>
            <a:p>
              <a:pPr>
                <a:spcAft>
                  <a:spcPts val="400"/>
                </a:spcAft>
              </a:pPr>
              <a:r>
                <a:rPr lang="en-US" sz="2800" dirty="0">
                  <a:latin typeface="Arial"/>
                  <a:cs typeface="Arial"/>
                </a:rPr>
                <a:t>RESPECT</a:t>
              </a:r>
              <a:r>
                <a:rPr lang="en-US" sz="3200" dirty="0">
                  <a:latin typeface="Arial"/>
                  <a:cs typeface="Arial"/>
                </a:rPr>
                <a:t/>
              </a:r>
              <a:br>
                <a:rPr lang="en-US" sz="3200" dirty="0">
                  <a:latin typeface="Arial"/>
                  <a:cs typeface="Arial"/>
                </a:rPr>
              </a:br>
              <a:r>
                <a:rPr lang="en-US" sz="1400" dirty="0">
                  <a:solidFill>
                    <a:schemeClr val="bg1"/>
                  </a:solidFill>
                  <a:latin typeface="Arial"/>
                  <a:cs typeface="Arial"/>
                </a:rPr>
                <a:t>We value the dignity and uniqueness of the individual. We value the equity and diversity in our community. </a:t>
              </a:r>
            </a:p>
            <a:p>
              <a:pPr>
                <a:spcAft>
                  <a:spcPts val="400"/>
                </a:spcAft>
              </a:pPr>
              <a:endParaRPr lang="en-US" sz="3200" dirty="0">
                <a:latin typeface="Arial"/>
                <a:cs typeface="Arial"/>
              </a:endParaRPr>
            </a:p>
          </p:txBody>
        </p:sp>
        <p:sp>
          <p:nvSpPr>
            <p:cNvPr id="9" name="Rechteck 1"/>
            <p:cNvSpPr/>
            <p:nvPr/>
          </p:nvSpPr>
          <p:spPr>
            <a:xfrm>
              <a:off x="552161" y="4445422"/>
              <a:ext cx="2317648" cy="67781"/>
            </a:xfrm>
            <a:prstGeom prst="rect">
              <a:avLst/>
            </a:prstGeom>
            <a:solidFill>
              <a:srgbClr val="0050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/>
                <a:cs typeface="Arial"/>
              </a:endParaRPr>
            </a:p>
          </p:txBody>
        </p:sp>
        <p:sp>
          <p:nvSpPr>
            <p:cNvPr id="10" name="Rechteck 20"/>
            <p:cNvSpPr/>
            <p:nvPr/>
          </p:nvSpPr>
          <p:spPr>
            <a:xfrm>
              <a:off x="3370214" y="4445422"/>
              <a:ext cx="2317648" cy="67781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/>
                <a:cs typeface="Arial"/>
              </a:endParaRPr>
            </a:p>
          </p:txBody>
        </p:sp>
        <p:sp>
          <p:nvSpPr>
            <p:cNvPr id="11" name="Rechteck 21"/>
            <p:cNvSpPr/>
            <p:nvPr/>
          </p:nvSpPr>
          <p:spPr>
            <a:xfrm>
              <a:off x="6188267" y="4445422"/>
              <a:ext cx="2317648" cy="67781"/>
            </a:xfrm>
            <a:prstGeom prst="rect">
              <a:avLst/>
            </a:prstGeom>
            <a:solidFill>
              <a:srgbClr val="0050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/>
                <a:cs typeface="Arial"/>
              </a:endParaRPr>
            </a:p>
          </p:txBody>
        </p:sp>
        <p:sp>
          <p:nvSpPr>
            <p:cNvPr id="12" name="Rechteck 22"/>
            <p:cNvSpPr/>
            <p:nvPr/>
          </p:nvSpPr>
          <p:spPr>
            <a:xfrm>
              <a:off x="9006320" y="4445422"/>
              <a:ext cx="2317648" cy="67781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/>
                <a:cs typeface="Arial"/>
              </a:endParaRPr>
            </a:p>
          </p:txBody>
        </p:sp>
      </p:grpSp>
      <p:pic>
        <p:nvPicPr>
          <p:cNvPr id="13" name="Picture 1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8627" y="5946216"/>
            <a:ext cx="2421705" cy="708256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00" y="2371268"/>
            <a:ext cx="10966630" cy="11926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b="1" dirty="0" smtClean="0">
                <a:solidFill>
                  <a:srgbClr val="004B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APPLIED SCIENCES AND ENGINEERING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663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398721" y="1237298"/>
            <a:ext cx="8548577" cy="4817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3200" kern="1200">
                <a:solidFill>
                  <a:srgbClr val="63666A"/>
                </a:solidFill>
                <a:latin typeface="Arial"/>
                <a:ea typeface="+mn-ea"/>
                <a:cs typeface="Arial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2800" kern="1200">
                <a:solidFill>
                  <a:srgbClr val="63666A"/>
                </a:solidFill>
                <a:latin typeface="Arial"/>
                <a:ea typeface="+mn-ea"/>
                <a:cs typeface="Arial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2400" kern="1200">
                <a:solidFill>
                  <a:srgbClr val="63666A"/>
                </a:solidFill>
                <a:latin typeface="Arial"/>
                <a:ea typeface="+mn-ea"/>
                <a:cs typeface="Arial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2000" kern="1200">
                <a:solidFill>
                  <a:srgbClr val="63666A"/>
                </a:solidFill>
                <a:latin typeface="Arial"/>
                <a:ea typeface="+mn-ea"/>
                <a:cs typeface="Arial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2000" kern="1200">
                <a:solidFill>
                  <a:srgbClr val="63666A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buFont typeface="Arial" panose="020B0604020202020204" pitchFamily="34" charset="0"/>
              <a:buChar char="•"/>
            </a:pPr>
            <a:r>
              <a:rPr lang="en-CA" altLang="en-US" sz="2400" dirty="0" smtClean="0">
                <a:latin typeface="Arial" charset="0"/>
                <a:cs typeface="Arial" charset="0"/>
              </a:rPr>
              <a:t>Support students to:</a:t>
            </a:r>
          </a:p>
          <a:p>
            <a:pPr marL="0" indent="0" defTabSz="914400">
              <a:buNone/>
            </a:pPr>
            <a:endParaRPr lang="en-CA" altLang="en-US" sz="2400" dirty="0" smtClean="0">
              <a:latin typeface="Arial" charset="0"/>
              <a:cs typeface="Arial" charset="0"/>
            </a:endParaRPr>
          </a:p>
          <a:p>
            <a:pPr lvl="1" defTabSz="914400">
              <a:buFont typeface="Arial" panose="020B0604020202020204" pitchFamily="34" charset="0"/>
              <a:buChar char="•"/>
            </a:pPr>
            <a:r>
              <a:rPr lang="en-CA" altLang="en-US" sz="2400" dirty="0" smtClean="0">
                <a:latin typeface="Arial" charset="0"/>
                <a:cs typeface="Arial" charset="0"/>
              </a:rPr>
              <a:t>Gain an education credentials</a:t>
            </a:r>
          </a:p>
          <a:p>
            <a:pPr marL="457200" lvl="1" indent="0" defTabSz="914400">
              <a:buNone/>
            </a:pPr>
            <a:endParaRPr lang="en-CA" altLang="en-US" sz="2400" dirty="0" smtClean="0">
              <a:latin typeface="Arial" charset="0"/>
              <a:cs typeface="Arial" charset="0"/>
            </a:endParaRPr>
          </a:p>
          <a:p>
            <a:pPr lvl="1" defTabSz="914400">
              <a:buFont typeface="Arial" panose="020B0604020202020204" pitchFamily="34" charset="0"/>
              <a:buChar char="•"/>
            </a:pPr>
            <a:r>
              <a:rPr lang="en-CA" altLang="en-US" sz="2400" dirty="0" smtClean="0">
                <a:latin typeface="Arial" charset="0"/>
                <a:cs typeface="Arial" charset="0"/>
              </a:rPr>
              <a:t>Applied training</a:t>
            </a:r>
          </a:p>
          <a:p>
            <a:pPr marL="457200" lvl="1" indent="0" defTabSz="914400">
              <a:buNone/>
            </a:pPr>
            <a:endParaRPr lang="en-CA" altLang="en-US" sz="2400" dirty="0" smtClean="0">
              <a:latin typeface="Arial" charset="0"/>
              <a:cs typeface="Arial" charset="0"/>
            </a:endParaRPr>
          </a:p>
          <a:p>
            <a:pPr lvl="1" defTabSz="914400">
              <a:buFont typeface="Arial" panose="020B0604020202020204" pitchFamily="34" charset="0"/>
              <a:buChar char="•"/>
            </a:pPr>
            <a:r>
              <a:rPr lang="en-CA" altLang="en-US" sz="2400" dirty="0" smtClean="0">
                <a:latin typeface="Arial" charset="0"/>
                <a:cs typeface="Arial" charset="0"/>
              </a:rPr>
              <a:t>Get work experience</a:t>
            </a:r>
          </a:p>
          <a:p>
            <a:pPr marL="457200" lvl="1" indent="0" defTabSz="914400">
              <a:buNone/>
            </a:pPr>
            <a:endParaRPr lang="en-CA" altLang="en-US" sz="2400" dirty="0" smtClean="0">
              <a:latin typeface="Arial" charset="0"/>
              <a:cs typeface="Arial" charset="0"/>
            </a:endParaRPr>
          </a:p>
          <a:p>
            <a:pPr lvl="1" defTabSz="914400">
              <a:buFont typeface="Arial" panose="020B0604020202020204" pitchFamily="34" charset="0"/>
              <a:buChar char="•"/>
            </a:pPr>
            <a:r>
              <a:rPr lang="en-CA" altLang="en-US" sz="2400" dirty="0" smtClean="0">
                <a:latin typeface="Arial" charset="0"/>
                <a:cs typeface="Arial" charset="0"/>
              </a:rPr>
              <a:t>Foster curiosity</a:t>
            </a:r>
          </a:p>
          <a:p>
            <a:pPr lvl="1" defTabSz="914400">
              <a:buFont typeface="Arial" panose="020B0604020202020204" pitchFamily="34" charset="0"/>
              <a:buChar char="•"/>
            </a:pPr>
            <a:endParaRPr lang="en-CA" altLang="en-US" sz="2400" dirty="0" smtClean="0">
              <a:latin typeface="Arial" charset="0"/>
              <a:cs typeface="Arial" charset="0"/>
            </a:endParaRPr>
          </a:p>
          <a:p>
            <a:pPr lvl="1" defTabSz="914400">
              <a:buFont typeface="Arial" panose="020B0604020202020204" pitchFamily="34" charset="0"/>
              <a:buChar char="•"/>
            </a:pPr>
            <a:r>
              <a:rPr lang="en-CA" altLang="en-US" sz="2400" dirty="0" smtClean="0">
                <a:latin typeface="Arial" charset="0"/>
                <a:cs typeface="Arial" charset="0"/>
              </a:rPr>
              <a:t>Complete research </a:t>
            </a:r>
            <a:endParaRPr lang="en-CA" altLang="en-US" sz="2400" dirty="0" smtClean="0">
              <a:latin typeface="Arial" charset="0"/>
              <a:cs typeface="Arial" charset="0"/>
            </a:endParaRPr>
          </a:p>
        </p:txBody>
      </p:sp>
      <p:pic>
        <p:nvPicPr>
          <p:cNvPr id="9" name="Picture 2" descr="Image result for algonquin college cisc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66" r="7467"/>
          <a:stretch/>
        </p:blipFill>
        <p:spPr bwMode="auto">
          <a:xfrm>
            <a:off x="6321057" y="2723111"/>
            <a:ext cx="5200645" cy="3490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4"/>
          <p:cNvSpPr txBox="1">
            <a:spLocks noChangeArrowheads="1"/>
          </p:cNvSpPr>
          <p:nvPr/>
        </p:nvSpPr>
        <p:spPr bwMode="auto">
          <a:xfrm>
            <a:off x="467544" y="44668"/>
            <a:ext cx="10946690" cy="1195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339933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339933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339933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339933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339933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339933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339933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339933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rgbClr val="00673E"/>
                </a:solidFill>
              </a:rPr>
              <a:t>Academic Programs Aligned with Market Trends</a:t>
            </a:r>
            <a:endParaRPr kumimoji="0" lang="en-CA" sz="3600" b="1" i="0" u="none" strike="noStrike" kern="1200" cap="none" spc="0" normalizeH="0" baseline="0" noProof="0" dirty="0" smtClean="0">
              <a:ln>
                <a:noFill/>
              </a:ln>
              <a:solidFill>
                <a:srgbClr val="00673E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4" y="3995339"/>
            <a:ext cx="12191348" cy="1325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230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4" y="3995339"/>
            <a:ext cx="12191348" cy="1325895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468313" y="228600"/>
            <a:ext cx="8207375" cy="119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339933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339933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339933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339933"/>
                </a:solidFill>
                <a:latin typeface="Calibri" pitchFamily="34" charset="0"/>
              </a:defRPr>
            </a:lvl9pPr>
          </a:lstStyle>
          <a:p>
            <a:pPr algn="ctr" defTabSz="914400"/>
            <a:r>
              <a:rPr lang="en-CA" altLang="en-US" sz="4000" dirty="0" smtClean="0">
                <a:solidFill>
                  <a:srgbClr val="00673E"/>
                </a:solidFill>
                <a:latin typeface="Arial" charset="0"/>
                <a:cs typeface="Arial" charset="0"/>
              </a:rPr>
              <a:t>Applied Research</a:t>
            </a:r>
            <a:endParaRPr lang="en-CA" altLang="en-US" sz="4000" dirty="0" smtClean="0">
              <a:solidFill>
                <a:srgbClr val="00673E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446566" y="1366284"/>
            <a:ext cx="10675090" cy="5194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3200" kern="1200">
                <a:solidFill>
                  <a:srgbClr val="63666A"/>
                </a:solidFill>
                <a:latin typeface="Arial"/>
                <a:ea typeface="+mn-ea"/>
                <a:cs typeface="Arial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2800" kern="1200">
                <a:solidFill>
                  <a:srgbClr val="63666A"/>
                </a:solidFill>
                <a:latin typeface="Arial"/>
                <a:ea typeface="+mn-ea"/>
                <a:cs typeface="Arial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2400" kern="1200">
                <a:solidFill>
                  <a:srgbClr val="63666A"/>
                </a:solidFill>
                <a:latin typeface="Arial"/>
                <a:ea typeface="+mn-ea"/>
                <a:cs typeface="Arial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2000" kern="1200">
                <a:solidFill>
                  <a:srgbClr val="63666A"/>
                </a:solidFill>
                <a:latin typeface="Arial"/>
                <a:ea typeface="+mn-ea"/>
                <a:cs typeface="Arial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2000" kern="1200">
                <a:solidFill>
                  <a:srgbClr val="63666A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CA" altLang="en-US" sz="2200" dirty="0" smtClean="0">
                <a:solidFill>
                  <a:srgbClr val="7F7F7F"/>
                </a:solidFill>
                <a:latin typeface="Arial" charset="0"/>
                <a:cs typeface="Arial" charset="0"/>
              </a:rPr>
              <a:t>Over 15 years of applied research in the classroom</a:t>
            </a:r>
          </a:p>
          <a:p>
            <a:pPr marL="0" indent="0" defTabSz="914400">
              <a:buFont typeface="Arial" charset="0"/>
              <a:buNone/>
            </a:pPr>
            <a:endParaRPr lang="en-CA" altLang="en-US" sz="2200" dirty="0" smtClean="0">
              <a:solidFill>
                <a:srgbClr val="7F7F7F"/>
              </a:solidFill>
              <a:latin typeface="Arial" charset="0"/>
              <a:cs typeface="Arial" charset="0"/>
            </a:endParaRPr>
          </a:p>
          <a:p>
            <a:pPr defTabSz="914400"/>
            <a:r>
              <a:rPr lang="en-CA" altLang="en-US" sz="2200" dirty="0" smtClean="0">
                <a:solidFill>
                  <a:srgbClr val="7F7F7F"/>
                </a:solidFill>
                <a:latin typeface="Arial" charset="0"/>
                <a:cs typeface="Arial" charset="0"/>
              </a:rPr>
              <a:t>Eligibility for NSERC, SSHRC, CFI, NRC, OCE research funding, among others</a:t>
            </a:r>
          </a:p>
          <a:p>
            <a:pPr lvl="1" defTabSz="914400">
              <a:buFont typeface="Wingdings" panose="05000000000000000000" pitchFamily="2" charset="2"/>
              <a:buChar char="ü"/>
            </a:pPr>
            <a:r>
              <a:rPr lang="en-CA" altLang="en-US" sz="2200" dirty="0" smtClean="0">
                <a:solidFill>
                  <a:srgbClr val="7F7F7F"/>
                </a:solidFill>
                <a:latin typeface="Arial" charset="0"/>
                <a:cs typeface="Arial" charset="0"/>
              </a:rPr>
              <a:t>$23.5M of research funds 2010-2017  </a:t>
            </a:r>
          </a:p>
          <a:p>
            <a:pPr defTabSz="914400"/>
            <a:r>
              <a:rPr lang="en-CA" altLang="en-US" sz="2200" dirty="0" smtClean="0">
                <a:solidFill>
                  <a:srgbClr val="7F7F7F"/>
                </a:solidFill>
                <a:latin typeface="Arial" charset="0"/>
                <a:cs typeface="Arial" charset="0"/>
              </a:rPr>
              <a:t> Industry driven projects with IP policy in favor of industry led commercialization</a:t>
            </a:r>
          </a:p>
          <a:p>
            <a:pPr lvl="1" defTabSz="914400">
              <a:buFont typeface="Wingdings" panose="05000000000000000000" pitchFamily="2" charset="2"/>
              <a:buChar char="ü"/>
            </a:pPr>
            <a:r>
              <a:rPr lang="en-CA" altLang="en-US" sz="2200" dirty="0" smtClean="0">
                <a:solidFill>
                  <a:srgbClr val="7F7F7F"/>
                </a:solidFill>
                <a:latin typeface="Arial" charset="0"/>
                <a:cs typeface="Arial" charset="0"/>
              </a:rPr>
              <a:t>6000 students involved in 2000 projects with about 2000 companies. 1000 commercial prototypes developed</a:t>
            </a:r>
          </a:p>
          <a:p>
            <a:pPr marL="457200" lvl="1" indent="0" defTabSz="914400">
              <a:buFont typeface="Arial" charset="0"/>
              <a:buNone/>
            </a:pPr>
            <a:endParaRPr lang="en-CA" altLang="en-US" sz="2200" dirty="0" smtClean="0">
              <a:solidFill>
                <a:srgbClr val="7F7F7F"/>
              </a:solidFill>
              <a:latin typeface="Arial" charset="0"/>
              <a:cs typeface="Arial" charset="0"/>
            </a:endParaRPr>
          </a:p>
          <a:p>
            <a:pPr defTabSz="914400"/>
            <a:r>
              <a:rPr lang="en-CA" altLang="en-US" sz="2200" dirty="0" smtClean="0">
                <a:solidFill>
                  <a:srgbClr val="7F7F7F"/>
                </a:solidFill>
                <a:latin typeface="Arial" charset="0"/>
                <a:cs typeface="Arial" charset="0"/>
              </a:rPr>
              <a:t> 5 Research Centres with core Digital Technology capabilities to include: Design and U/X, Health and Wellness, Construction Research, </a:t>
            </a:r>
            <a:r>
              <a:rPr lang="en-CA" altLang="en-US" sz="2800" dirty="0" smtClean="0">
                <a:solidFill>
                  <a:srgbClr val="7F7F7F"/>
                </a:solidFill>
                <a:latin typeface="Arial" charset="0"/>
                <a:cs typeface="Arial" charset="0"/>
              </a:rPr>
              <a:t>Applied Sciences and Engineering</a:t>
            </a:r>
            <a:r>
              <a:rPr lang="en-CA" altLang="en-US" sz="2200" dirty="0" smtClean="0">
                <a:solidFill>
                  <a:srgbClr val="7F7F7F"/>
                </a:solidFill>
                <a:latin typeface="Arial" charset="0"/>
                <a:cs typeface="Arial" charset="0"/>
              </a:rPr>
              <a:t> and </a:t>
            </a:r>
            <a:r>
              <a:rPr lang="en-CA" altLang="en-US" sz="2800" dirty="0" smtClean="0">
                <a:solidFill>
                  <a:srgbClr val="7F7F7F"/>
                </a:solidFill>
                <a:latin typeface="Arial" charset="0"/>
                <a:cs typeface="Arial" charset="0"/>
              </a:rPr>
              <a:t>Data Analytics  </a:t>
            </a:r>
            <a:endParaRPr lang="en-CA" altLang="en-US" sz="2800" dirty="0" smtClean="0">
              <a:solidFill>
                <a:srgbClr val="7F7F7F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53461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467544" y="145678"/>
            <a:ext cx="10946690" cy="1195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339933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339933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339933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339933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339933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339933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339933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339933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73E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Skills Relevant to Autonomous Vehicles</a:t>
            </a:r>
            <a:endParaRPr kumimoji="0" lang="en-CA" sz="3600" b="1" i="0" u="none" strike="noStrike" kern="1200" cap="none" spc="0" normalizeH="0" baseline="0" noProof="0" dirty="0" smtClean="0">
              <a:ln>
                <a:noFill/>
              </a:ln>
              <a:solidFill>
                <a:srgbClr val="00673E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5" name="Rectangle 56"/>
          <p:cNvSpPr txBox="1">
            <a:spLocks noChangeArrowheads="1"/>
          </p:cNvSpPr>
          <p:nvPr/>
        </p:nvSpPr>
        <p:spPr bwMode="auto">
          <a:xfrm>
            <a:off x="232881" y="1044697"/>
            <a:ext cx="11064211" cy="5191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/>
              <a:buChar char="•"/>
              <a:defRPr sz="3200" kern="1200">
                <a:solidFill>
                  <a:schemeClr val="accent5"/>
                </a:solidFill>
                <a:latin typeface="Arial"/>
                <a:ea typeface="+mn-ea"/>
                <a:cs typeface="Arial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/>
              <a:buChar char="•"/>
              <a:defRPr sz="2800" kern="1200">
                <a:solidFill>
                  <a:schemeClr val="accent5"/>
                </a:solidFill>
                <a:latin typeface="Arial"/>
                <a:ea typeface="+mn-ea"/>
                <a:cs typeface="Arial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accent5"/>
                </a:solidFill>
                <a:latin typeface="Arial"/>
                <a:ea typeface="+mn-ea"/>
                <a:cs typeface="Arial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/>
              <a:buChar char="•"/>
              <a:defRPr sz="2000" kern="1200">
                <a:solidFill>
                  <a:schemeClr val="accent5"/>
                </a:solidFill>
                <a:latin typeface="Arial"/>
                <a:ea typeface="+mn-ea"/>
                <a:cs typeface="Arial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/>
              <a:buChar char="•"/>
              <a:defRPr sz="2000" kern="1200">
                <a:solidFill>
                  <a:schemeClr val="accent5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3363" marR="0" lvl="0" indent="-23336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673E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CA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Electrical and Mechanical Engineering Technology; </a:t>
            </a:r>
          </a:p>
          <a:p>
            <a:pPr marL="233363" lvl="0" indent="-233363" defTabSz="914400" fontAlgn="auto">
              <a:spcAft>
                <a:spcPts val="0"/>
              </a:spcAft>
              <a:buClr>
                <a:srgbClr val="00673E"/>
              </a:buClr>
              <a:buFont typeface="Arial" pitchFamily="34" charset="0"/>
              <a:buChar char="•"/>
              <a:defRPr/>
            </a:pPr>
            <a:r>
              <a:rPr lang="en-CA" sz="2400" dirty="0">
                <a:solidFill>
                  <a:srgbClr val="63666A"/>
                </a:solidFill>
              </a:rPr>
              <a:t>Electro-Mechanical Engineering </a:t>
            </a:r>
            <a:r>
              <a:rPr lang="en-CA" sz="2400" dirty="0" smtClean="0">
                <a:solidFill>
                  <a:srgbClr val="63666A"/>
                </a:solidFill>
              </a:rPr>
              <a:t>Technician </a:t>
            </a:r>
            <a:r>
              <a:rPr lang="en-CA" sz="2400" dirty="0">
                <a:solidFill>
                  <a:srgbClr val="63666A"/>
                </a:solidFill>
              </a:rPr>
              <a:t>– </a:t>
            </a:r>
            <a:r>
              <a:rPr lang="en-CA" sz="2400" dirty="0" smtClean="0">
                <a:solidFill>
                  <a:srgbClr val="63666A"/>
                </a:solidFill>
              </a:rPr>
              <a:t>Robotics;</a:t>
            </a:r>
            <a:endParaRPr lang="en-CA" sz="2400" dirty="0">
              <a:solidFill>
                <a:srgbClr val="63666A"/>
              </a:solidFill>
            </a:endParaRPr>
          </a:p>
          <a:p>
            <a:pPr marL="573088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673E"/>
              </a:buClr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Electrical power and controls;</a:t>
            </a:r>
          </a:p>
          <a:p>
            <a:pPr marL="573088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673E"/>
              </a:buClr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Mechanical design and prototyping;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</a:p>
          <a:p>
            <a:pPr marL="573088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673E"/>
              </a:buClr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Robotic systems programming;</a:t>
            </a:r>
          </a:p>
          <a:p>
            <a:pPr marL="573088" lvl="1" defTabSz="914400" fontAlgn="auto">
              <a:spcAft>
                <a:spcPts val="0"/>
              </a:spcAft>
              <a:buClr>
                <a:srgbClr val="00673E"/>
              </a:buClr>
              <a:defRPr/>
            </a:pPr>
            <a:r>
              <a:rPr lang="en-US" sz="1800" dirty="0">
                <a:solidFill>
                  <a:srgbClr val="63666A"/>
                </a:solidFill>
              </a:rPr>
              <a:t>Reverse-engineering; </a:t>
            </a:r>
            <a:endParaRPr kumimoji="0" lang="en-CA" sz="1800" b="0" i="0" u="none" strike="noStrike" kern="1200" cap="none" spc="0" normalizeH="0" baseline="0" noProof="0" dirty="0" smtClean="0">
              <a:ln>
                <a:noFill/>
              </a:ln>
              <a:solidFill>
                <a:srgbClr val="63666A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573088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673E"/>
              </a:buClr>
              <a:buSzTx/>
              <a:buFont typeface="Arial"/>
              <a:buChar char="•"/>
              <a:tabLst/>
              <a:defRPr/>
            </a:pPr>
            <a:endParaRPr kumimoji="0" lang="en-CA" sz="1800" b="0" i="0" u="none" strike="noStrike" kern="1200" cap="none" spc="0" normalizeH="0" baseline="0" noProof="0" dirty="0" smtClean="0">
              <a:ln>
                <a:noFill/>
              </a:ln>
              <a:solidFill>
                <a:srgbClr val="63666A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73038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673E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Wireless Systems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63666A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573088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673E"/>
              </a:buClr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Smart Cities WiMAX ‘Mobile’ / LTE;</a:t>
            </a:r>
          </a:p>
          <a:p>
            <a:pPr marL="573088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673E"/>
              </a:buClr>
              <a:buSzTx/>
              <a:buFont typeface="Arial"/>
              <a:buChar char="•"/>
              <a:tabLst/>
              <a:defRPr/>
            </a:pPr>
            <a:endParaRPr kumimoji="0" lang="en-CA" sz="1800" b="0" i="0" u="none" strike="noStrike" kern="1200" cap="none" spc="0" normalizeH="0" baseline="0" noProof="0" dirty="0" smtClean="0">
              <a:ln>
                <a:noFill/>
              </a:ln>
              <a:solidFill>
                <a:srgbClr val="63666A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33363" indent="-233363" defTabSz="914400" fontAlgn="auto">
              <a:spcAft>
                <a:spcPts val="0"/>
              </a:spcAft>
              <a:buClr>
                <a:srgbClr val="00673E"/>
              </a:buClr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rgbClr val="63666A"/>
                </a:solidFill>
              </a:rPr>
              <a:t>Data </a:t>
            </a:r>
            <a:r>
              <a:rPr lang="en-US" sz="2400" dirty="0" smtClean="0">
                <a:solidFill>
                  <a:srgbClr val="63666A"/>
                </a:solidFill>
              </a:rPr>
              <a:t>Analytics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63666A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573088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673E"/>
              </a:buClr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Data management and analysis;</a:t>
            </a:r>
          </a:p>
          <a:p>
            <a:pPr marL="573088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673E"/>
              </a:buClr>
              <a:buSzTx/>
              <a:buFont typeface="Arial"/>
              <a:buChar char="•"/>
              <a:tabLst/>
              <a:defRPr/>
            </a:pPr>
            <a:r>
              <a:rPr lang="en-US" sz="1800" dirty="0" smtClean="0">
                <a:solidFill>
                  <a:srgbClr val="63666A"/>
                </a:solidFill>
              </a:rPr>
              <a:t>Programming and testing of proprietary algorithms.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63666A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33363" marR="0" lvl="0" indent="-23336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673E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63666A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4" y="3995339"/>
            <a:ext cx="12191348" cy="1325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6710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3377" y="216005"/>
            <a:ext cx="9638414" cy="6372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8272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49619" y="711019"/>
            <a:ext cx="3529376" cy="6635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42915"/>
            <a:r>
              <a:rPr lang="en-US" sz="3712" dirty="0">
                <a:solidFill>
                  <a:prstClr val="white"/>
                </a:solidFill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000375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PRESENTATIONLOAD">
  <a:themeElements>
    <a:clrScheme name="Benutzerdefiniert 9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F7F7F"/>
      </a:hlink>
      <a:folHlink>
        <a:srgbClr val="7F7F7F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3704</TotalTime>
  <Words>224</Words>
  <Application>Microsoft Office PowerPoint</Application>
  <PresentationFormat>Custom</PresentationFormat>
  <Paragraphs>55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Bebas Neue</vt:lpstr>
      <vt:lpstr>Calibri</vt:lpstr>
      <vt:lpstr>Calibri Light</vt:lpstr>
      <vt:lpstr>Symbol</vt:lpstr>
      <vt:lpstr>Wingdings</vt:lpstr>
      <vt:lpstr>PRESENTATIONLOAD</vt:lpstr>
      <vt:lpstr>1_Office Theme</vt:lpstr>
      <vt:lpstr>ALGONQUIN COLLEGE</vt:lpstr>
      <vt:lpstr>PowerPoint Presentation</vt:lpstr>
      <vt:lpstr>APPLIED SCIENCES AND ENGINEERING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PresentationLoad GmbH</Company>
  <LinksUpToDate>false</LinksUpToDate>
  <SharedDoc>false</SharedDoc>
  <HyperlinkBase>www.presentationload.com</HyperlinkBase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D2718_Vision-Mission-Statement_16x9_EN</dc:title>
  <dc:creator>PresentationLoad</dc:creator>
  <dc:description>Professional PowerPoint templates for download</dc:description>
  <cp:lastModifiedBy>Cristina Holguin-Pando</cp:lastModifiedBy>
  <cp:revision>1305</cp:revision>
  <dcterms:created xsi:type="dcterms:W3CDTF">2010-05-21T10:35:54Z</dcterms:created>
  <dcterms:modified xsi:type="dcterms:W3CDTF">2018-05-22T02:09:26Z</dcterms:modified>
</cp:coreProperties>
</file>