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18"/>
  </p:notesMasterIdLst>
  <p:sldIdLst>
    <p:sldId id="426" r:id="rId3"/>
    <p:sldId id="420" r:id="rId4"/>
    <p:sldId id="416" r:id="rId5"/>
    <p:sldId id="424" r:id="rId6"/>
    <p:sldId id="352" r:id="rId7"/>
    <p:sldId id="402" r:id="rId8"/>
    <p:sldId id="428" r:id="rId9"/>
    <p:sldId id="412" r:id="rId10"/>
    <p:sldId id="410" r:id="rId11"/>
    <p:sldId id="411" r:id="rId12"/>
    <p:sldId id="407" r:id="rId13"/>
    <p:sldId id="430" r:id="rId14"/>
    <p:sldId id="432" r:id="rId15"/>
    <p:sldId id="431" r:id="rId16"/>
    <p:sldId id="433" r:id="rId17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90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F001A"/>
    <a:srgbClr val="E7E7E7"/>
    <a:srgbClr val="ACA39A"/>
    <a:srgbClr val="968C83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6627" autoAdjust="0"/>
  </p:normalViewPr>
  <p:slideViewPr>
    <p:cSldViewPr snapToGrid="0">
      <p:cViewPr varScale="1">
        <p:scale>
          <a:sx n="74" d="100"/>
          <a:sy n="74" d="100"/>
        </p:scale>
        <p:origin x="1670" y="58"/>
      </p:cViewPr>
      <p:guideLst>
        <p:guide orient="horz" pos="2160"/>
        <p:guide pos="290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8D17FB-B2D7-404B-A630-CE311B8A2446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F82E00-3072-43D8-AA8D-60C66E0F4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867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96726-B0E5-5C4D-84CE-D53510198312}" type="slidenum">
              <a:rPr lang="en-US" smtClean="0">
                <a:solidFill>
                  <a:srgbClr val="000000"/>
                </a:solidFill>
              </a:rPr>
              <a:pPr/>
              <a:t>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770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To open in 2018</a:t>
            </a:r>
          </a:p>
          <a:p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Eastern Ontario’s largest “discover district” to convert cutting-edge research into promising new technologies</a:t>
            </a:r>
          </a:p>
          <a:p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Increasing space for research, innovation, experiential learning and entrepreneurship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>
              <a:defRPr/>
            </a:pPr>
            <a:fld id="{84F82E00-3072-43D8-AA8D-60C66E0F4CBF}" type="slidenum">
              <a:rPr lang="en-US" smtClean="0">
                <a:solidFill>
                  <a:prstClr val="black"/>
                </a:solidFill>
              </a:rPr>
              <a:pPr defTabSz="457200">
                <a:defRPr/>
              </a:pPr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538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*Source: Impact of the University</a:t>
            </a:r>
            <a:r>
              <a:rPr lang="fr-CA" baseline="0" dirty="0" smtClean="0"/>
              <a:t> of Ottawa by The Conference Board of Canada, January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82E00-3072-43D8-AA8D-60C66E0F4CB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058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96726-B0E5-5C4D-84CE-D53510198312}" type="slidenum">
              <a:rPr lang="en-US" smtClean="0">
                <a:solidFill>
                  <a:srgbClr val="000000"/>
                </a:solidFill>
              </a:rPr>
              <a:pPr/>
              <a:t>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7176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82E00-3072-43D8-AA8D-60C66E0F4CB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8843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To open in 2018</a:t>
            </a:r>
          </a:p>
          <a:p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Eastern Ontario’s largest “discover district” to convert cutting-edge research into promising new technologies</a:t>
            </a:r>
          </a:p>
          <a:p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Increasing space for research, innovation, experiential learning and entrepreneurship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>
              <a:defRPr/>
            </a:pPr>
            <a:fld id="{84F82E00-3072-43D8-AA8D-60C66E0F4CBF}" type="slidenum">
              <a:rPr lang="en-US" smtClean="0">
                <a:solidFill>
                  <a:prstClr val="black"/>
                </a:solidFill>
              </a:rPr>
              <a:pPr defTabSz="457200">
                <a:defRPr/>
              </a:pPr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8602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To open in 2018</a:t>
            </a:r>
          </a:p>
          <a:p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Eastern Ontario’s largest “discover district” to convert cutting-edge research into promising new technologies</a:t>
            </a:r>
          </a:p>
          <a:p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Increasing space for research, innovation, experiential learning and entrepreneurship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>
              <a:defRPr/>
            </a:pPr>
            <a:fld id="{84F82E00-3072-43D8-AA8D-60C66E0F4CBF}" type="slidenum">
              <a:rPr lang="en-US" smtClean="0">
                <a:solidFill>
                  <a:prstClr val="black"/>
                </a:solidFill>
              </a:rPr>
              <a:pPr defTabSz="457200">
                <a:defRPr/>
              </a:pPr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8772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To open in 2018</a:t>
            </a:r>
          </a:p>
          <a:p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Eastern Ontario’s largest “discover district” to convert cutting-edge research into promising new technologies</a:t>
            </a:r>
          </a:p>
          <a:p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Increasing space for research, innovation, experiential learning and entrepreneurship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>
              <a:defRPr/>
            </a:pPr>
            <a:fld id="{84F82E00-3072-43D8-AA8D-60C66E0F4CBF}" type="slidenum">
              <a:rPr lang="en-US" smtClean="0">
                <a:solidFill>
                  <a:prstClr val="black"/>
                </a:solidFill>
              </a:rPr>
              <a:pPr defTabSz="457200">
                <a:defRPr/>
              </a:pPr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3597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To open in 2018</a:t>
            </a:r>
          </a:p>
          <a:p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Eastern Ontario’s largest “discover district” to convert cutting-edge research into promising new technologies</a:t>
            </a:r>
          </a:p>
          <a:p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Increasing space for research, innovation, experiential learning and entrepreneurship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>
              <a:defRPr/>
            </a:pPr>
            <a:fld id="{84F82E00-3072-43D8-AA8D-60C66E0F4CBF}" type="slidenum">
              <a:rPr lang="en-US" smtClean="0">
                <a:solidFill>
                  <a:prstClr val="black"/>
                </a:solidFill>
              </a:rPr>
              <a:pPr defTabSz="457200">
                <a:defRPr/>
              </a:pPr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1593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To open in 2018</a:t>
            </a:r>
          </a:p>
          <a:p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Eastern Ontario’s largest “discover district” to convert cutting-edge research into promising new technologies</a:t>
            </a:r>
          </a:p>
          <a:p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Increasing space for research, innovation, experiential learning and entrepreneurship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>
              <a:defRPr/>
            </a:pPr>
            <a:fld id="{84F82E00-3072-43D8-AA8D-60C66E0F4CBF}" type="slidenum">
              <a:rPr lang="en-US" smtClean="0">
                <a:solidFill>
                  <a:prstClr val="black"/>
                </a:solidFill>
              </a:rPr>
              <a:pPr defTabSz="457200">
                <a:defRPr/>
              </a:pPr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235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0C68A-CDBC-46CA-BF98-30F4838154F2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04637-250B-4CFA-9E90-8977F1C76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983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0C68A-CDBC-46CA-BF98-30F4838154F2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04637-250B-4CFA-9E90-8977F1C76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88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0C68A-CDBC-46CA-BF98-30F4838154F2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04637-250B-4CFA-9E90-8977F1C76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24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222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4941" y="6652164"/>
            <a:ext cx="9166412" cy="213307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 bwMode="auto">
          <a:xfrm>
            <a:off x="-6643" y="5768214"/>
            <a:ext cx="9165584" cy="886711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Times" pitchFamily="-110" charset="0"/>
              </a:rPr>
              <a:t> </a:t>
            </a:r>
            <a:endParaRPr lang="en-US" sz="2400" dirty="0">
              <a:solidFill>
                <a:srgbClr val="000000"/>
              </a:solidFill>
              <a:latin typeface="Times" pitchFamily="-110" charset="0"/>
            </a:endParaRPr>
          </a:p>
        </p:txBody>
      </p:sp>
      <p:pic>
        <p:nvPicPr>
          <p:cNvPr id="5" name="Picture 4" descr="top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866"/>
            <a:ext cx="9144002" cy="384305"/>
          </a:xfrm>
          <a:prstGeom prst="rect">
            <a:avLst/>
          </a:prstGeom>
        </p:spPr>
      </p:pic>
      <p:sp>
        <p:nvSpPr>
          <p:cNvPr id="6" name="Footer Placeholder 6"/>
          <p:cNvSpPr txBox="1">
            <a:spLocks noChangeArrowheads="1"/>
          </p:cNvSpPr>
          <p:nvPr userDrawn="1"/>
        </p:nvSpPr>
        <p:spPr bwMode="auto">
          <a:xfrm>
            <a:off x="179512" y="6152115"/>
            <a:ext cx="453650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rgbClr val="A69C95"/>
                </a:solidFill>
                <a:latin typeface="Verdana" charset="0"/>
                <a:ea typeface="ＭＳ Ｐゴシック" charset="0"/>
                <a:cs typeface="Verdana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defTabSz="914400"/>
            <a:r>
              <a:rPr lang="en-US" dirty="0" err="1" smtClean="0"/>
              <a:t>uOttawa.ca</a:t>
            </a:r>
            <a:endParaRPr lang="en-US" dirty="0"/>
          </a:p>
        </p:txBody>
      </p:sp>
      <p:pic>
        <p:nvPicPr>
          <p:cNvPr id="7" name="Picture 6" descr="uOttawa_HOR_WG7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367" y="5947834"/>
            <a:ext cx="1697566" cy="45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243102"/>
      </p:ext>
    </p:extLst>
  </p:cSld>
  <p:clrMapOvr>
    <a:masterClrMapping/>
  </p:clrMapOvr>
  <p:transition spd="slow" advClick="0" advTm="500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fld id="{2410C68A-CDBC-46CA-BF98-30F4838154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5/22/2018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4AD04637-250B-4CFA-9E90-8977F1C769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865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fld id="{2410C68A-CDBC-46CA-BF98-30F4838154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5/22/2018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4AD04637-250B-4CFA-9E90-8977F1C769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96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fld id="{2410C68A-CDBC-46CA-BF98-30F4838154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5/22/2018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4AD04637-250B-4CFA-9E90-8977F1C769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355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fld id="{2410C68A-CDBC-46CA-BF98-30F4838154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5/22/2018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4AD04637-250B-4CFA-9E90-8977F1C769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456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fld id="{2410C68A-CDBC-46CA-BF98-30F4838154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5/22/2018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4AD04637-250B-4CFA-9E90-8977F1C769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28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fld id="{2410C68A-CDBC-46CA-BF98-30F4838154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5/22/2018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4AD04637-250B-4CFA-9E90-8977F1C769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226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0C68A-CDBC-46CA-BF98-30F4838154F2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04637-250B-4CFA-9E90-8977F1C76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572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fld id="{2410C68A-CDBC-46CA-BF98-30F4838154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5/22/2018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4AD04637-250B-4CFA-9E90-8977F1C769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16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fld id="{2410C68A-CDBC-46CA-BF98-30F4838154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5/22/2018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4AD04637-250B-4CFA-9E90-8977F1C769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52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fld id="{2410C68A-CDBC-46CA-BF98-30F4838154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5/22/2018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4AD04637-250B-4CFA-9E90-8977F1C769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126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fld id="{2410C68A-CDBC-46CA-BF98-30F4838154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5/22/2018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4AD04637-250B-4CFA-9E90-8977F1C769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01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fld id="{2410C68A-CDBC-46CA-BF98-30F4838154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5/22/2018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4AD04637-250B-4CFA-9E90-8977F1C769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018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defTabSz="457200">
              <a:defRPr/>
            </a:pPr>
            <a:fld id="{86CB4B4D-7CA3-9044-876B-883B54F8677D}" type="slidenum">
              <a:rPr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39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0C68A-CDBC-46CA-BF98-30F4838154F2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04637-250B-4CFA-9E90-8977F1C76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027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0C68A-CDBC-46CA-BF98-30F4838154F2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04637-250B-4CFA-9E90-8977F1C76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91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0C68A-CDBC-46CA-BF98-30F4838154F2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04637-250B-4CFA-9E90-8977F1C76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47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0C68A-CDBC-46CA-BF98-30F4838154F2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04637-250B-4CFA-9E90-8977F1C76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590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0C68A-CDBC-46CA-BF98-30F4838154F2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04637-250B-4CFA-9E90-8977F1C76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608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0C68A-CDBC-46CA-BF98-30F4838154F2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04637-250B-4CFA-9E90-8977F1C76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5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0C68A-CDBC-46CA-BF98-30F4838154F2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04637-250B-4CFA-9E90-8977F1C76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282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0C68A-CDBC-46CA-BF98-30F4838154F2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D04637-250B-4CFA-9E90-8977F1C76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589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86" r:id="rId13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410C68A-CDBC-46CA-BF98-30F4838154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AD04637-250B-4CFA-9E90-8977F1C769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911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16.jpeg"/><Relationship Id="rId7" Type="http://schemas.openxmlformats.org/officeDocument/2006/relationships/image" Target="../media/image42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0.png"/><Relationship Id="rId11" Type="http://schemas.openxmlformats.org/officeDocument/2006/relationships/image" Target="../media/image46.jpeg"/><Relationship Id="rId5" Type="http://schemas.openxmlformats.org/officeDocument/2006/relationships/image" Target="../media/image29.png"/><Relationship Id="rId10" Type="http://schemas.openxmlformats.org/officeDocument/2006/relationships/image" Target="../media/image45.jpeg"/><Relationship Id="rId4" Type="http://schemas.openxmlformats.org/officeDocument/2006/relationships/image" Target="../media/image28.png"/><Relationship Id="rId9" Type="http://schemas.openxmlformats.org/officeDocument/2006/relationships/image" Target="../media/image4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8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8.png"/><Relationship Id="rId5" Type="http://schemas.openxmlformats.org/officeDocument/2006/relationships/tags" Target="../tags/tag6.xml"/><Relationship Id="rId10" Type="http://schemas.openxmlformats.org/officeDocument/2006/relationships/image" Target="../media/image7.jpeg"/><Relationship Id="rId4" Type="http://schemas.openxmlformats.org/officeDocument/2006/relationships/tags" Target="../tags/tag5.xml"/><Relationship Id="rId9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7" Type="http://schemas.openxmlformats.org/officeDocument/2006/relationships/image" Target="../media/image9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3" Type="http://schemas.openxmlformats.org/officeDocument/2006/relationships/tags" Target="../tags/tag15.xml"/><Relationship Id="rId7" Type="http://schemas.openxmlformats.org/officeDocument/2006/relationships/slideLayout" Target="../slideLayouts/slideLayout2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11" Type="http://schemas.openxmlformats.org/officeDocument/2006/relationships/image" Target="../media/image16.jpeg"/><Relationship Id="rId5" Type="http://schemas.openxmlformats.org/officeDocument/2006/relationships/tags" Target="../tags/tag17.xml"/><Relationship Id="rId10" Type="http://schemas.openxmlformats.org/officeDocument/2006/relationships/image" Target="../media/image15.png"/><Relationship Id="rId4" Type="http://schemas.openxmlformats.org/officeDocument/2006/relationships/tags" Target="../tags/tag16.xml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5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jpe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16.jpeg"/><Relationship Id="rId7" Type="http://schemas.openxmlformats.org/officeDocument/2006/relationships/image" Target="../media/image31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jpe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1.png"/><Relationship Id="rId3" Type="http://schemas.openxmlformats.org/officeDocument/2006/relationships/image" Target="../media/image16.jpeg"/><Relationship Id="rId7" Type="http://schemas.openxmlformats.org/officeDocument/2006/relationships/image" Target="../media/image38.jpe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7.png"/><Relationship Id="rId11" Type="http://schemas.openxmlformats.org/officeDocument/2006/relationships/image" Target="../media/image30.png"/><Relationship Id="rId5" Type="http://schemas.openxmlformats.org/officeDocument/2006/relationships/image" Target="../media/image36.png"/><Relationship Id="rId10" Type="http://schemas.openxmlformats.org/officeDocument/2006/relationships/image" Target="../media/image29.png"/><Relationship Id="rId4" Type="http://schemas.openxmlformats.org/officeDocument/2006/relationships/image" Target="../media/image15.png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5" r="2945"/>
          <a:stretch/>
        </p:blipFill>
        <p:spPr>
          <a:xfrm>
            <a:off x="-51658" y="116631"/>
            <a:ext cx="9232170" cy="664218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-14941" y="-1866"/>
            <a:ext cx="9173882" cy="6867337"/>
            <a:chOff x="-14941" y="-1866"/>
            <a:chExt cx="9173882" cy="6867337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4941" y="6652164"/>
              <a:ext cx="9166412" cy="213307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 bwMode="auto">
            <a:xfrm>
              <a:off x="-6643" y="5768214"/>
              <a:ext cx="9165584" cy="886711"/>
            </a:xfrm>
            <a:prstGeom prst="rect">
              <a:avLst/>
            </a:prstGeom>
            <a:solidFill>
              <a:schemeClr val="tx1">
                <a:alpha val="75000"/>
              </a:schemeClr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 smtClean="0">
                  <a:solidFill>
                    <a:srgbClr val="000000"/>
                  </a:solidFill>
                  <a:latin typeface="Times" pitchFamily="-110" charset="0"/>
                </a:rPr>
                <a:t> </a:t>
              </a:r>
              <a:endParaRPr lang="en-US" sz="2400" dirty="0">
                <a:solidFill>
                  <a:srgbClr val="000000"/>
                </a:solidFill>
                <a:latin typeface="Times" pitchFamily="-110" charset="0"/>
              </a:endParaRPr>
            </a:p>
          </p:txBody>
        </p:sp>
        <p:pic>
          <p:nvPicPr>
            <p:cNvPr id="16" name="Picture 15" descr="uOttawa_HOR_WHITE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3600" y="5949280"/>
              <a:ext cx="1693389" cy="452922"/>
            </a:xfrm>
            <a:prstGeom prst="rect">
              <a:avLst/>
            </a:prstGeom>
          </p:spPr>
        </p:pic>
        <p:pic>
          <p:nvPicPr>
            <p:cNvPr id="14" name="Picture 13" descr="top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-1866"/>
              <a:ext cx="9144002" cy="384305"/>
            </a:xfrm>
            <a:prstGeom prst="rect">
              <a:avLst/>
            </a:prstGeom>
          </p:spPr>
        </p:pic>
      </p:grpSp>
      <p:sp>
        <p:nvSpPr>
          <p:cNvPr id="17" name="Footer Placeholder 6"/>
          <p:cNvSpPr txBox="1">
            <a:spLocks noChangeArrowheads="1"/>
          </p:cNvSpPr>
          <p:nvPr/>
        </p:nvSpPr>
        <p:spPr bwMode="auto">
          <a:xfrm>
            <a:off x="179512" y="6152115"/>
            <a:ext cx="122398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rgbClr val="A69C95"/>
                </a:solidFill>
                <a:latin typeface="Verdana" charset="0"/>
                <a:ea typeface="ＭＳ Ｐゴシック" charset="0"/>
                <a:cs typeface="Verdana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defTabSz="914400"/>
            <a:r>
              <a:rPr lang="en-US" dirty="0" smtClean="0">
                <a:solidFill>
                  <a:srgbClr val="FFFFFF"/>
                </a:solidFill>
              </a:rPr>
              <a:t>uOttawa.ca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648072" y="4437112"/>
            <a:ext cx="7992888" cy="1080120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" pitchFamily="-110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648072" y="5411936"/>
            <a:ext cx="7992888" cy="321320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" pitchFamily="-110" charset="0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 bwMode="auto">
          <a:xfrm>
            <a:off x="707201" y="4650706"/>
            <a:ext cx="7668344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990000"/>
                </a:solidFill>
                <a:latin typeface="Verdana"/>
                <a:ea typeface="ＭＳ Ｐゴシック" charset="0"/>
                <a:cs typeface="Verdan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990000"/>
                </a:solidFill>
                <a:latin typeface="Verdana" charset="0"/>
                <a:ea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990000"/>
                </a:solidFill>
                <a:latin typeface="Verdana" charset="0"/>
                <a:ea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990000"/>
                </a:solidFill>
                <a:latin typeface="Verdana" charset="0"/>
                <a:ea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990000"/>
                </a:solidFill>
                <a:latin typeface="Verdana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990000"/>
                </a:solidFill>
                <a:latin typeface="Arial Black" pitchFamily="-110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990000"/>
                </a:solidFill>
                <a:latin typeface="Arial Black" pitchFamily="-110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990000"/>
                </a:solidFill>
                <a:latin typeface="Arial Black" pitchFamily="-110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990000"/>
                </a:solidFill>
                <a:latin typeface="Arial Black" pitchFamily="-110" charset="0"/>
              </a:defRPr>
            </a:lvl9pPr>
          </a:lstStyle>
          <a:p>
            <a:pPr defTabSz="914400"/>
            <a:r>
              <a:rPr lang="en-CA" sz="2600" dirty="0" smtClean="0">
                <a:solidFill>
                  <a:srgbClr val="FFFFFF"/>
                </a:solidFill>
                <a:latin typeface="Arial"/>
                <a:cs typeface="Arial"/>
              </a:rPr>
              <a:t>Autonomous &amp; Connected Vehicles</a:t>
            </a:r>
          </a:p>
          <a:p>
            <a:pPr defTabSz="914400"/>
            <a:r>
              <a:rPr lang="en-CA" sz="2600" dirty="0" smtClean="0">
                <a:solidFill>
                  <a:srgbClr val="FFFFFF"/>
                </a:solidFill>
                <a:latin typeface="Arial"/>
                <a:cs typeface="Arial"/>
              </a:rPr>
              <a:t>Faculty of Engineering, University of Ottawa</a:t>
            </a:r>
            <a:endParaRPr lang="en-US" sz="26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576065" y="4437112"/>
            <a:ext cx="63939" cy="1080120"/>
          </a:xfrm>
          <a:prstGeom prst="rect">
            <a:avLst/>
          </a:prstGeom>
          <a:solidFill>
            <a:srgbClr val="8F001A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A69C95"/>
              </a:solidFill>
              <a:latin typeface="Times" pitchFamily="-110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576064" y="5373216"/>
            <a:ext cx="78510" cy="321320"/>
          </a:xfrm>
          <a:prstGeom prst="rect">
            <a:avLst/>
          </a:prstGeom>
          <a:solidFill>
            <a:srgbClr val="8F001A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A69C95"/>
                </a:solidFill>
                <a:latin typeface="Times" pitchFamily="-110" charset="0"/>
              </a:rPr>
              <a:t> </a:t>
            </a:r>
            <a:endParaRPr lang="en-US" sz="2400" dirty="0">
              <a:solidFill>
                <a:srgbClr val="A69C95"/>
              </a:solidFill>
              <a:latin typeface="Times" pitchFamily="-110" charset="0"/>
            </a:endParaRPr>
          </a:p>
        </p:txBody>
      </p:sp>
      <p:sp>
        <p:nvSpPr>
          <p:cNvPr id="20" name="Footer Placeholder 6"/>
          <p:cNvSpPr txBox="1">
            <a:spLocks noChangeArrowheads="1"/>
          </p:cNvSpPr>
          <p:nvPr/>
        </p:nvSpPr>
        <p:spPr bwMode="auto">
          <a:xfrm>
            <a:off x="3668233" y="6152115"/>
            <a:ext cx="1775637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rgbClr val="A69C95"/>
                </a:solidFill>
                <a:latin typeface="Verdana" charset="0"/>
                <a:ea typeface="ＭＳ Ｐゴシック" charset="0"/>
                <a:cs typeface="Verdana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defTabSz="914400"/>
            <a:r>
              <a:rPr lang="en-US" dirty="0" smtClean="0">
                <a:solidFill>
                  <a:srgbClr val="FFFFFF"/>
                </a:solidFill>
              </a:rPr>
              <a:t>Carlisle Adams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127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729" y="6650864"/>
            <a:ext cx="9171460" cy="214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3729" y="-12180"/>
            <a:ext cx="9171460" cy="820411"/>
          </a:xfrm>
          <a:prstGeom prst="rect">
            <a:avLst/>
          </a:prstGeom>
          <a:solidFill>
            <a:srgbClr val="8F00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CA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Strategic Research Themes: AV Spotlight</a:t>
            </a:r>
            <a:endParaRPr lang="en-CA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435" y="1035587"/>
            <a:ext cx="1854743" cy="2280898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494" y="3532184"/>
            <a:ext cx="1128883" cy="1390565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500" y="5183914"/>
            <a:ext cx="1052870" cy="1190079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2016835" y="1742894"/>
            <a:ext cx="3576119" cy="1020300"/>
            <a:chOff x="1942539" y="1890033"/>
            <a:chExt cx="3576119" cy="1020300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42539" y="1890033"/>
              <a:ext cx="826222" cy="1020300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2760883" y="1980837"/>
              <a:ext cx="2757775" cy="4693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Wail </a:t>
              </a:r>
              <a:r>
                <a:rPr lang="en-US" sz="1400" b="1" dirty="0" err="1"/>
                <a:t>Gueaieb</a:t>
              </a:r>
              <a:r>
                <a:rPr lang="en-US" sz="1400" b="1" dirty="0"/>
                <a:t> </a:t>
              </a:r>
              <a:endParaRPr lang="en-US" sz="600" b="1" dirty="0"/>
            </a:p>
            <a:p>
              <a:r>
                <a:rPr lang="en-US" sz="1050" dirty="0" smtClean="0"/>
                <a:t>Robotics </a:t>
              </a:r>
              <a:r>
                <a:rPr lang="en-US" sz="1050" dirty="0"/>
                <a:t>and autonomous </a:t>
              </a:r>
              <a:r>
                <a:rPr lang="en-US" sz="1050" dirty="0" smtClean="0"/>
                <a:t>systems</a:t>
              </a:r>
              <a:endParaRPr lang="en-US" sz="1050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687553" y="1687819"/>
            <a:ext cx="3420350" cy="1132876"/>
            <a:chOff x="5613256" y="4674027"/>
            <a:chExt cx="3420350" cy="1132876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3984"/>
            <a:stretch/>
          </p:blipFill>
          <p:spPr>
            <a:xfrm>
              <a:off x="5613256" y="4674027"/>
              <a:ext cx="866399" cy="1132876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6487478" y="4816208"/>
              <a:ext cx="2546128" cy="4693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Emil </a:t>
              </a:r>
              <a:r>
                <a:rPr lang="en-US" sz="1400" b="1" dirty="0" err="1" smtClean="0"/>
                <a:t>Petriu</a:t>
              </a:r>
              <a:endParaRPr lang="en-US" sz="1400" b="1" dirty="0" smtClean="0"/>
            </a:p>
            <a:p>
              <a:r>
                <a:rPr lang="en-US" sz="1050" dirty="0" smtClean="0"/>
                <a:t>Robotics, Intelligent </a:t>
              </a:r>
              <a:r>
                <a:rPr lang="en-US" sz="1050" dirty="0"/>
                <a:t>sensor </a:t>
              </a:r>
              <a:r>
                <a:rPr lang="en-US" sz="1050" dirty="0" smtClean="0"/>
                <a:t>systems </a:t>
              </a:r>
              <a:endParaRPr lang="en-US" sz="1050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016836" y="4743021"/>
            <a:ext cx="3583997" cy="1149581"/>
            <a:chOff x="1942539" y="5434551"/>
            <a:chExt cx="3583997" cy="1149581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42539" y="5501824"/>
              <a:ext cx="829158" cy="1082308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2768761" y="5434551"/>
              <a:ext cx="2757775" cy="4693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err="1"/>
                <a:t>Jeongwon</a:t>
              </a:r>
              <a:r>
                <a:rPr lang="en-US" sz="1400" b="1" dirty="0"/>
                <a:t> </a:t>
              </a:r>
              <a:r>
                <a:rPr lang="en-US" sz="1400" b="1" dirty="0" smtClean="0"/>
                <a:t>Park</a:t>
              </a:r>
            </a:p>
            <a:p>
              <a:r>
                <a:rPr lang="en-US" sz="1050" dirty="0" smtClean="0"/>
                <a:t>Nanotechnology &amp; devices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600833" y="4662229"/>
            <a:ext cx="3507070" cy="1311527"/>
            <a:chOff x="5518658" y="4567801"/>
            <a:chExt cx="3507070" cy="1311527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18658" y="4646479"/>
              <a:ext cx="819371" cy="1232849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6333796" y="4567801"/>
              <a:ext cx="2691932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Karin Hinzer</a:t>
              </a:r>
              <a:endParaRPr lang="en-US" sz="600" b="1" dirty="0" smtClean="0"/>
            </a:p>
            <a:p>
              <a:r>
                <a:rPr lang="en-US" sz="1050" dirty="0" smtClean="0"/>
                <a:t>Photovoltaic Devices and Systems, Smart Autonomous Grid Edge</a:t>
              </a: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1831390" y="1134024"/>
            <a:ext cx="1784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i="1" dirty="0" smtClean="0">
                <a:solidFill>
                  <a:srgbClr val="8F001A"/>
                </a:solidFill>
              </a:rPr>
              <a:t> Robotics</a:t>
            </a:r>
            <a:endParaRPr lang="en-US" sz="3200" i="1" dirty="0">
              <a:solidFill>
                <a:srgbClr val="8F001A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831390" y="4177328"/>
            <a:ext cx="4132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i="1" dirty="0" smtClean="0">
                <a:solidFill>
                  <a:srgbClr val="8F001A"/>
                </a:solidFill>
              </a:rPr>
              <a:t>Materials and Devices</a:t>
            </a:r>
            <a:endParaRPr lang="en-US" sz="3200" i="1" dirty="0">
              <a:solidFill>
                <a:srgbClr val="8F001A"/>
              </a:solidFill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2016835" y="2927857"/>
            <a:ext cx="3567918" cy="1030808"/>
            <a:chOff x="1954172" y="3132964"/>
            <a:chExt cx="3567918" cy="1030808"/>
          </a:xfrm>
        </p:grpSpPr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54172" y="3196950"/>
              <a:ext cx="806711" cy="966822"/>
            </a:xfrm>
            <a:prstGeom prst="rect">
              <a:avLst/>
            </a:prstGeom>
          </p:spPr>
        </p:pic>
        <p:sp>
          <p:nvSpPr>
            <p:cNvPr id="70" name="TextBox 69"/>
            <p:cNvSpPr txBox="1"/>
            <p:nvPr/>
          </p:nvSpPr>
          <p:spPr>
            <a:xfrm>
              <a:off x="2764315" y="3132964"/>
              <a:ext cx="2757775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Dan </a:t>
              </a:r>
              <a:r>
                <a:rPr lang="en-US" sz="1400" b="1" dirty="0" err="1" smtClean="0"/>
                <a:t>Neculescu</a:t>
              </a:r>
              <a:endParaRPr lang="en-US" sz="600" b="1" dirty="0" smtClean="0"/>
            </a:p>
            <a:p>
              <a:r>
                <a:rPr lang="en-US" sz="1050" dirty="0" smtClean="0"/>
                <a:t>Robotics, AV navigation and control, Model </a:t>
              </a:r>
              <a:r>
                <a:rPr lang="en-US" sz="1050" dirty="0"/>
                <a:t>predictive control for collision </a:t>
              </a:r>
              <a:r>
                <a:rPr lang="en-US" sz="1050" dirty="0" smtClean="0"/>
                <a:t>avoidance</a:t>
              </a:r>
              <a:endParaRPr lang="en-US" sz="1050" dirty="0"/>
            </a:p>
          </p:txBody>
        </p:sp>
      </p:grpSp>
      <p:pic>
        <p:nvPicPr>
          <p:cNvPr id="72" name="Picture 71" descr="uOttawa_HOR_WG7.pn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9367" y="6062134"/>
            <a:ext cx="1697566" cy="45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787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729" y="6650864"/>
            <a:ext cx="9171460" cy="214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3729" y="-12180"/>
            <a:ext cx="9157729" cy="820411"/>
          </a:xfrm>
          <a:prstGeom prst="rect">
            <a:avLst/>
          </a:prstGeom>
          <a:solidFill>
            <a:srgbClr val="8F00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CA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Strategic Research Themes: AV Spotlight</a:t>
            </a:r>
            <a:endParaRPr lang="en-CA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Picture 17" descr="uOttawa_HOR_WG7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9367" y="6062134"/>
            <a:ext cx="1697566" cy="4540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917" y="2157322"/>
            <a:ext cx="2313693" cy="284529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920323" y="2403101"/>
            <a:ext cx="5745212" cy="830997"/>
          </a:xfrm>
          <a:prstGeom prst="rect">
            <a:avLst/>
          </a:prstGeom>
          <a:solidFill>
            <a:srgbClr val="8F001A"/>
          </a:solidFill>
          <a:ln w="28575">
            <a:solidFill>
              <a:srgbClr val="8F001A"/>
            </a:solidFill>
          </a:ln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CA" sz="2400" b="1" dirty="0">
                <a:solidFill>
                  <a:schemeClr val="bg1"/>
                </a:solidFill>
              </a:rPr>
              <a:t>Tier 1 Canada Research Chair in Verification and Validation of Software </a:t>
            </a:r>
            <a:r>
              <a:rPr lang="en-CA" sz="2400" b="1" dirty="0" smtClean="0">
                <a:solidFill>
                  <a:schemeClr val="bg1"/>
                </a:solidFill>
              </a:rPr>
              <a:t>Systems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920323" y="3901831"/>
            <a:ext cx="5745212" cy="830997"/>
          </a:xfrm>
          <a:prstGeom prst="rect">
            <a:avLst/>
          </a:prstGeom>
          <a:solidFill>
            <a:srgbClr val="8F001A"/>
          </a:solidFill>
          <a:ln w="28575">
            <a:solidFill>
              <a:srgbClr val="8F001A"/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CA" sz="2400" b="1" dirty="0">
                <a:solidFill>
                  <a:schemeClr val="bg1"/>
                </a:solidFill>
              </a:rPr>
              <a:t>Tier </a:t>
            </a:r>
            <a:r>
              <a:rPr lang="en-CA" sz="2400" b="1" dirty="0" smtClean="0">
                <a:solidFill>
                  <a:schemeClr val="bg1"/>
                </a:solidFill>
              </a:rPr>
              <a:t>2 Canada Research Chair in Ethical Engineering of Robotics and AI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238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31850" y="527649"/>
            <a:ext cx="8312150" cy="914400"/>
          </a:xfrm>
        </p:spPr>
        <p:txBody>
          <a:bodyPr>
            <a:normAutofit fontScale="90000"/>
          </a:bodyPr>
          <a:lstStyle/>
          <a:p>
            <a:r>
              <a:rPr lang="fr-CA" dirty="0" err="1" smtClean="0"/>
              <a:t>Autonomous</a:t>
            </a:r>
            <a:r>
              <a:rPr lang="fr-CA" dirty="0" smtClean="0"/>
              <a:t> </a:t>
            </a:r>
            <a:r>
              <a:rPr lang="fr-CA" dirty="0" err="1" smtClean="0"/>
              <a:t>Vehicles</a:t>
            </a:r>
            <a:r>
              <a:rPr lang="fr-CA" dirty="0" smtClean="0"/>
              <a:t>: </a:t>
            </a:r>
            <a:r>
              <a:rPr lang="fr-CA" dirty="0" err="1" smtClean="0"/>
              <a:t>Cybersecurity</a:t>
            </a:r>
            <a:endParaRPr lang="en-US" sz="20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28650" y="1687602"/>
            <a:ext cx="78867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 smtClean="0"/>
              <a:t>Current status</a:t>
            </a:r>
          </a:p>
          <a:p>
            <a:pPr lvl="1"/>
            <a:r>
              <a:rPr lang="en-CA" dirty="0" smtClean="0"/>
              <a:t>Increasing automation (</a:t>
            </a:r>
            <a:r>
              <a:rPr lang="en-CA" sz="1800" dirty="0" smtClean="0"/>
              <a:t>from driver assistance to fully autonomous</a:t>
            </a:r>
            <a:r>
              <a:rPr lang="en-CA" dirty="0" smtClean="0"/>
              <a:t>)</a:t>
            </a:r>
          </a:p>
          <a:p>
            <a:pPr lvl="1"/>
            <a:r>
              <a:rPr lang="en-CA" dirty="0" smtClean="0"/>
              <a:t>Increasing software size &amp; complexity</a:t>
            </a:r>
          </a:p>
          <a:p>
            <a:pPr lvl="1"/>
            <a:r>
              <a:rPr lang="en-CA" dirty="0" smtClean="0"/>
              <a:t>Increasingly diverse and complex supply chains</a:t>
            </a:r>
          </a:p>
          <a:p>
            <a:pPr lvl="1"/>
            <a:r>
              <a:rPr lang="en-CA" dirty="0" smtClean="0"/>
              <a:t>No/few security requirements or certifications</a:t>
            </a:r>
          </a:p>
        </p:txBody>
      </p:sp>
    </p:spTree>
    <p:extLst>
      <p:ext uri="{BB962C8B-B14F-4D97-AF65-F5344CB8AC3E}">
        <p14:creationId xmlns:p14="http://schemas.microsoft.com/office/powerpoint/2010/main" val="437173469"/>
      </p:ext>
    </p:extLst>
  </p:cSld>
  <p:clrMapOvr>
    <a:masterClrMapping/>
  </p:clrMapOvr>
  <p:transition spd="slow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31850" y="527649"/>
            <a:ext cx="8312150" cy="914400"/>
          </a:xfrm>
        </p:spPr>
        <p:txBody>
          <a:bodyPr>
            <a:normAutofit fontScale="90000"/>
          </a:bodyPr>
          <a:lstStyle/>
          <a:p>
            <a:r>
              <a:rPr lang="fr-CA" dirty="0" err="1" smtClean="0"/>
              <a:t>Autonomous</a:t>
            </a:r>
            <a:r>
              <a:rPr lang="fr-CA" dirty="0" smtClean="0"/>
              <a:t> </a:t>
            </a:r>
            <a:r>
              <a:rPr lang="fr-CA" dirty="0" err="1" smtClean="0"/>
              <a:t>Vehicles</a:t>
            </a:r>
            <a:r>
              <a:rPr lang="fr-CA" dirty="0" smtClean="0"/>
              <a:t>: </a:t>
            </a:r>
            <a:r>
              <a:rPr lang="fr-CA" dirty="0" err="1" smtClean="0"/>
              <a:t>Cybersecurity</a:t>
            </a:r>
            <a:endParaRPr lang="en-US" sz="20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28650" y="1687602"/>
            <a:ext cx="78867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 smtClean="0"/>
              <a:t>Threat model</a:t>
            </a:r>
          </a:p>
          <a:p>
            <a:pPr lvl="1"/>
            <a:r>
              <a:rPr lang="en-CA" dirty="0" smtClean="0"/>
              <a:t>Physical attacks, remote attacks </a:t>
            </a:r>
            <a:r>
              <a:rPr lang="en-CA" sz="2000" dirty="0" smtClean="0"/>
              <a:t>(</a:t>
            </a:r>
            <a:r>
              <a:rPr lang="en-CA" sz="1800" dirty="0" smtClean="0"/>
              <a:t>short-range, long-range</a:t>
            </a:r>
            <a:r>
              <a:rPr lang="en-CA" sz="2000" dirty="0" smtClean="0"/>
              <a:t>)</a:t>
            </a:r>
            <a:endParaRPr lang="en-CA" sz="2000" dirty="0"/>
          </a:p>
          <a:p>
            <a:pPr lvl="1"/>
            <a:r>
              <a:rPr lang="en-CA" dirty="0" smtClean="0"/>
              <a:t>Goal of the attacker</a:t>
            </a:r>
          </a:p>
          <a:p>
            <a:pPr lvl="2"/>
            <a:r>
              <a:rPr lang="en-CA" dirty="0" smtClean="0"/>
              <a:t>Control a specific vehicle</a:t>
            </a:r>
          </a:p>
          <a:p>
            <a:pPr lvl="2"/>
            <a:r>
              <a:rPr lang="en-CA" dirty="0" smtClean="0"/>
              <a:t>Control a fleet of vehicles</a:t>
            </a:r>
          </a:p>
          <a:p>
            <a:pPr lvl="2"/>
            <a:r>
              <a:rPr lang="en-CA" dirty="0" smtClean="0"/>
              <a:t>Control all vehicles of a particular model</a:t>
            </a:r>
          </a:p>
          <a:p>
            <a:pPr lvl="2"/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1782016838"/>
      </p:ext>
    </p:extLst>
  </p:cSld>
  <p:clrMapOvr>
    <a:masterClrMapping/>
  </p:clrMapOvr>
  <p:transition spd="slow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31850" y="527649"/>
            <a:ext cx="8312150" cy="914400"/>
          </a:xfrm>
        </p:spPr>
        <p:txBody>
          <a:bodyPr>
            <a:normAutofit fontScale="90000"/>
          </a:bodyPr>
          <a:lstStyle/>
          <a:p>
            <a:r>
              <a:rPr lang="fr-CA" dirty="0" err="1" smtClean="0"/>
              <a:t>Autonomous</a:t>
            </a:r>
            <a:r>
              <a:rPr lang="fr-CA" dirty="0" smtClean="0"/>
              <a:t> </a:t>
            </a:r>
            <a:r>
              <a:rPr lang="fr-CA" dirty="0" err="1" smtClean="0"/>
              <a:t>Vehicles</a:t>
            </a:r>
            <a:r>
              <a:rPr lang="fr-CA" dirty="0" smtClean="0"/>
              <a:t>: </a:t>
            </a:r>
            <a:r>
              <a:rPr lang="fr-CA" dirty="0" err="1" smtClean="0"/>
              <a:t>Cybersecurity</a:t>
            </a:r>
            <a:endParaRPr lang="en-US" sz="20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28649" y="1687602"/>
            <a:ext cx="8161667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 smtClean="0"/>
              <a:t>Strategy:  Defence in Depth</a:t>
            </a:r>
          </a:p>
          <a:p>
            <a:pPr lvl="1"/>
            <a:r>
              <a:rPr lang="en-CA" dirty="0" smtClean="0"/>
              <a:t>From </a:t>
            </a:r>
            <a:r>
              <a:rPr lang="en-CA" i="1" dirty="0" smtClean="0"/>
              <a:t>secure boot </a:t>
            </a:r>
            <a:r>
              <a:rPr lang="en-CA" dirty="0" smtClean="0"/>
              <a:t>to </a:t>
            </a:r>
            <a:r>
              <a:rPr lang="en-CA" i="1" dirty="0" smtClean="0"/>
              <a:t>secure upgrades</a:t>
            </a:r>
          </a:p>
          <a:p>
            <a:pPr lvl="1"/>
            <a:r>
              <a:rPr lang="en-CA" dirty="0" smtClean="0"/>
              <a:t>Confidentiality, integrity, authenticity, availability, authorization, access, non-repudiation, audit</a:t>
            </a:r>
          </a:p>
          <a:p>
            <a:pPr lvl="1"/>
            <a:r>
              <a:rPr lang="en-CA" dirty="0" smtClean="0"/>
              <a:t>Formal methods, penetration testing, security proofs, </a:t>
            </a:r>
            <a:r>
              <a:rPr lang="en-CA" dirty="0"/>
              <a:t>extensive test bed </a:t>
            </a:r>
            <a:r>
              <a:rPr lang="en-CA" dirty="0" smtClean="0"/>
              <a:t>environments, verification, certification</a:t>
            </a:r>
          </a:p>
          <a:p>
            <a:r>
              <a:rPr lang="en-CA" dirty="0" smtClean="0"/>
              <a:t>Directions</a:t>
            </a:r>
          </a:p>
          <a:p>
            <a:pPr lvl="1"/>
            <a:r>
              <a:rPr lang="en-CA" dirty="0" smtClean="0"/>
              <a:t>Innovative key management</a:t>
            </a:r>
          </a:p>
          <a:p>
            <a:pPr lvl="1"/>
            <a:r>
              <a:rPr lang="en-CA" dirty="0" smtClean="0"/>
              <a:t>Verifiable provenance in supply chains</a:t>
            </a:r>
          </a:p>
          <a:p>
            <a:pPr lvl="1"/>
            <a:r>
              <a:rPr lang="en-CA" dirty="0" smtClean="0"/>
              <a:t>Anomalous behaviour detection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42079573"/>
      </p:ext>
    </p:extLst>
  </p:cSld>
  <p:clrMapOvr>
    <a:masterClrMapping/>
  </p:clrMapOvr>
  <p:transition spd="slow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2528468"/>
            <a:ext cx="7772400" cy="2387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b="1" dirty="0" smtClean="0"/>
              <a:t>New Challenges,</a:t>
            </a:r>
          </a:p>
          <a:p>
            <a:pPr algn="ctr"/>
            <a:r>
              <a:rPr lang="en-CA" b="1" dirty="0" smtClean="0"/>
              <a:t>New Opportunities…</a:t>
            </a:r>
          </a:p>
          <a:p>
            <a:pPr algn="ctr"/>
            <a:endParaRPr lang="en-CA" b="1" dirty="0"/>
          </a:p>
          <a:p>
            <a:pPr algn="ctr"/>
            <a:r>
              <a:rPr lang="en-CA" b="1" dirty="0" smtClean="0"/>
              <a:t>Exciting times ahead!</a:t>
            </a:r>
            <a:endParaRPr lang="en-CA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1850" y="527649"/>
            <a:ext cx="831215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dirty="0" err="1" smtClean="0"/>
              <a:t>Autonomous</a:t>
            </a:r>
            <a:r>
              <a:rPr lang="fr-CA" dirty="0" smtClean="0"/>
              <a:t> </a:t>
            </a:r>
            <a:r>
              <a:rPr lang="fr-CA" dirty="0" err="1" smtClean="0"/>
              <a:t>Vehicles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54374776"/>
      </p:ext>
    </p:extLst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8576" y="0"/>
            <a:ext cx="9172575" cy="68580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126886" y="2089404"/>
            <a:ext cx="2881528" cy="2679192"/>
            <a:chOff x="3116947" y="2089404"/>
            <a:chExt cx="2881528" cy="2679192"/>
          </a:xfrm>
        </p:grpSpPr>
        <p:sp>
          <p:nvSpPr>
            <p:cNvPr id="3" name="Oval 2"/>
            <p:cNvSpPr/>
            <p:nvPr>
              <p:custDataLst>
                <p:tags r:id="rId7"/>
              </p:custDataLst>
            </p:nvPr>
          </p:nvSpPr>
          <p:spPr>
            <a:xfrm>
              <a:off x="3116947" y="2089404"/>
              <a:ext cx="2881528" cy="2679192"/>
            </a:xfrm>
            <a:prstGeom prst="ellipse">
              <a:avLst/>
            </a:prstGeom>
            <a:solidFill>
              <a:srgbClr val="8F001A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000" dirty="0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29581" y="3117951"/>
              <a:ext cx="1696016" cy="453625"/>
            </a:xfrm>
            <a:prstGeom prst="rect">
              <a:avLst/>
            </a:prstGeom>
          </p:spPr>
        </p:pic>
      </p:grpSp>
      <p:sp>
        <p:nvSpPr>
          <p:cNvPr id="6" name="Oval 5"/>
          <p:cNvSpPr/>
          <p:nvPr>
            <p:custDataLst>
              <p:tags r:id="rId1"/>
            </p:custDataLst>
          </p:nvPr>
        </p:nvSpPr>
        <p:spPr>
          <a:xfrm>
            <a:off x="3556686" y="437322"/>
            <a:ext cx="2009227" cy="1779104"/>
          </a:xfrm>
          <a:prstGeom prst="ellipse">
            <a:avLst/>
          </a:prstGeom>
          <a:solidFill>
            <a:srgbClr val="8F001A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/>
              <a:t>Economic impact </a:t>
            </a:r>
            <a:endParaRPr lang="en-CA" sz="1400" dirty="0"/>
          </a:p>
          <a:p>
            <a:pPr algn="ctr"/>
            <a:r>
              <a:rPr lang="en-CA" sz="1400" dirty="0" smtClean="0"/>
              <a:t>$6.8-$7.4</a:t>
            </a:r>
            <a:r>
              <a:rPr lang="en-CA" sz="1400" dirty="0"/>
              <a:t> billion per year</a:t>
            </a:r>
            <a:endParaRPr lang="en-US" sz="1400" dirty="0"/>
          </a:p>
        </p:txBody>
      </p:sp>
      <p:sp>
        <p:nvSpPr>
          <p:cNvPr id="7" name="Oval 6"/>
          <p:cNvSpPr/>
          <p:nvPr>
            <p:custDataLst>
              <p:tags r:id="rId2"/>
            </p:custDataLst>
          </p:nvPr>
        </p:nvSpPr>
        <p:spPr>
          <a:xfrm>
            <a:off x="5435943" y="1485701"/>
            <a:ext cx="1879257" cy="1747299"/>
          </a:xfrm>
          <a:prstGeom prst="ellipse">
            <a:avLst/>
          </a:prstGeom>
          <a:solidFill>
            <a:srgbClr val="8F001A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CA" sz="1400" dirty="0" smtClean="0"/>
              <a:t>Largest bilingual university in the world </a:t>
            </a:r>
          </a:p>
          <a:p>
            <a:pPr algn="ctr"/>
            <a:r>
              <a:rPr lang="fr-CA" sz="1400" dirty="0" smtClean="0"/>
              <a:t>French-English</a:t>
            </a:r>
            <a:endParaRPr lang="en-US" sz="1400" dirty="0"/>
          </a:p>
        </p:txBody>
      </p:sp>
      <p:sp>
        <p:nvSpPr>
          <p:cNvPr id="8" name="Oval 7"/>
          <p:cNvSpPr/>
          <p:nvPr>
            <p:custDataLst>
              <p:tags r:id="rId3"/>
            </p:custDataLst>
          </p:nvPr>
        </p:nvSpPr>
        <p:spPr>
          <a:xfrm>
            <a:off x="5435943" y="3456526"/>
            <a:ext cx="1879257" cy="1747299"/>
          </a:xfrm>
          <a:prstGeom prst="ellipse">
            <a:avLst/>
          </a:prstGeom>
          <a:solidFill>
            <a:srgbClr val="8F001A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CA" sz="1400" dirty="0" smtClean="0"/>
              <a:t>Among Canada’s Top 10 research universities</a:t>
            </a:r>
            <a:endParaRPr lang="en-US" sz="1400" dirty="0"/>
          </a:p>
        </p:txBody>
      </p:sp>
      <p:sp>
        <p:nvSpPr>
          <p:cNvPr id="9" name="Oval 8"/>
          <p:cNvSpPr/>
          <p:nvPr>
            <p:custDataLst>
              <p:tags r:id="rId4"/>
            </p:custDataLst>
          </p:nvPr>
        </p:nvSpPr>
        <p:spPr>
          <a:xfrm>
            <a:off x="3560071" y="4514353"/>
            <a:ext cx="1879257" cy="1747299"/>
          </a:xfrm>
          <a:prstGeom prst="ellipse">
            <a:avLst/>
          </a:prstGeom>
          <a:solidFill>
            <a:srgbClr val="8F001A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Budget of </a:t>
            </a:r>
          </a:p>
          <a:p>
            <a:pPr algn="ctr"/>
            <a:r>
              <a:rPr lang="en-US" sz="1400" dirty="0"/>
              <a:t>1.4 Billion</a:t>
            </a:r>
          </a:p>
        </p:txBody>
      </p:sp>
      <p:sp>
        <p:nvSpPr>
          <p:cNvPr id="10" name="Oval 9"/>
          <p:cNvSpPr/>
          <p:nvPr>
            <p:custDataLst>
              <p:tags r:id="rId5"/>
            </p:custDataLst>
          </p:nvPr>
        </p:nvSpPr>
        <p:spPr>
          <a:xfrm>
            <a:off x="1600200" y="3456526"/>
            <a:ext cx="1879257" cy="1747299"/>
          </a:xfrm>
          <a:prstGeom prst="ellipse">
            <a:avLst/>
          </a:prstGeom>
          <a:solidFill>
            <a:srgbClr val="8F001A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sz="1400" dirty="0" smtClean="0"/>
              <a:t>Generate </a:t>
            </a:r>
            <a:r>
              <a:rPr lang="en-CA" sz="1400" dirty="0"/>
              <a:t>and support over 29,500 jobs across Canada</a:t>
            </a:r>
            <a:endParaRPr lang="en-US" sz="1400" dirty="0"/>
          </a:p>
        </p:txBody>
      </p:sp>
      <p:sp>
        <p:nvSpPr>
          <p:cNvPr id="11" name="Oval 10"/>
          <p:cNvSpPr/>
          <p:nvPr>
            <p:custDataLst>
              <p:tags r:id="rId6"/>
            </p:custDataLst>
          </p:nvPr>
        </p:nvSpPr>
        <p:spPr>
          <a:xfrm>
            <a:off x="1623251" y="1485701"/>
            <a:ext cx="1879257" cy="1747299"/>
          </a:xfrm>
          <a:prstGeom prst="ellipse">
            <a:avLst/>
          </a:prstGeom>
          <a:solidFill>
            <a:srgbClr val="8F001A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sz="1400" dirty="0" smtClean="0"/>
              <a:t>Contributes </a:t>
            </a:r>
            <a:r>
              <a:rPr lang="en-CA" sz="1400" dirty="0"/>
              <a:t>over $1.5 billion annually to Canada’s GDP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4987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638" y="-297"/>
            <a:ext cx="9175275" cy="685859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28650" y="1884978"/>
            <a:ext cx="7886700" cy="4531958"/>
          </a:xfrm>
          <a:prstGeom prst="rect">
            <a:avLst/>
          </a:prstGeom>
          <a:solidFill>
            <a:srgbClr val="8F001A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28650" y="559415"/>
            <a:ext cx="7886700" cy="1325563"/>
          </a:xfrm>
          <a:solidFill>
            <a:srgbClr val="8F001A">
              <a:alpha val="90000"/>
            </a:srgbClr>
          </a:solidFill>
        </p:spPr>
        <p:txBody>
          <a:bodyPr/>
          <a:lstStyle/>
          <a:p>
            <a:pPr algn="ctr"/>
            <a:r>
              <a:rPr lang="fr-CA" b="1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The Faculty by the </a:t>
            </a:r>
            <a:r>
              <a:rPr lang="fr-CA" b="1" dirty="0" err="1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numbers</a:t>
            </a:r>
            <a:endParaRPr lang="en-US" b="1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6849071" y="170837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fld id="{41412A11-ED37-C246-9B22-5C3108A6995A}" type="slidenum">
              <a:rPr lang="en-US" sz="1200" smtClean="0">
                <a:solidFill>
                  <a:srgbClr val="A69C95"/>
                </a:solidFill>
                <a:latin typeface="Arial"/>
                <a:cs typeface="Arial"/>
              </a:rPr>
              <a:pPr algn="r"/>
              <a:t>3</a:t>
            </a:fld>
            <a:endParaRPr lang="en-US" sz="1200" dirty="0">
              <a:solidFill>
                <a:srgbClr val="A69C95"/>
              </a:solidFill>
              <a:latin typeface="Arial"/>
              <a:cs typeface="Arial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409249" y="1884978"/>
            <a:ext cx="6293224" cy="4512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tabLst>
                <a:tab pos="7620000" algn="r"/>
              </a:tabLst>
              <a:defRPr/>
            </a:pPr>
            <a:r>
              <a:rPr lang="en-CA" b="1" kern="0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Undergraduate (UG) enrolment </a:t>
            </a:r>
            <a:r>
              <a:rPr lang="en-CA" sz="2000" b="1" kern="0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(fall 2017):</a:t>
            </a:r>
            <a:r>
              <a:rPr lang="en-CA" b="1" kern="0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	</a:t>
            </a:r>
            <a:r>
              <a:rPr lang="en-CA" b="1" kern="0" dirty="0" smtClean="0">
                <a:solidFill>
                  <a:srgbClr val="FFFF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Close to 4,500</a:t>
            </a:r>
            <a:endParaRPr lang="en-CA" b="1" kern="0" dirty="0">
              <a:solidFill>
                <a:srgbClr val="FFFF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tabLst>
                <a:tab pos="7620000" algn="r"/>
              </a:tabLst>
              <a:defRPr/>
            </a:pPr>
            <a:r>
              <a:rPr lang="en-CA" b="1" kern="0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UG degrees awarded </a:t>
            </a:r>
            <a:r>
              <a:rPr lang="en-CA" sz="2000" b="1" kern="0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(2016): 	</a:t>
            </a:r>
            <a:r>
              <a:rPr lang="en-CA" b="1" kern="0" dirty="0" smtClean="0">
                <a:solidFill>
                  <a:srgbClr val="FFFF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401</a:t>
            </a:r>
          </a:p>
          <a:p>
            <a:pPr eaLnBrk="0" hangingPunct="0">
              <a:spcBef>
                <a:spcPct val="20000"/>
              </a:spcBef>
              <a:tabLst>
                <a:tab pos="7620000" algn="r"/>
              </a:tabLst>
              <a:defRPr/>
            </a:pPr>
            <a:endParaRPr lang="en-CA" b="1" kern="0" dirty="0">
              <a:solidFill>
                <a:schemeClr val="bg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tabLst>
                <a:tab pos="7620000" algn="r"/>
              </a:tabLst>
              <a:defRPr/>
            </a:pPr>
            <a:r>
              <a:rPr lang="en-CA" b="1" kern="0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Graduate (G) enrolment </a:t>
            </a:r>
            <a:r>
              <a:rPr lang="en-CA" sz="2000" b="1" kern="0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(fall 2017):</a:t>
            </a:r>
            <a:r>
              <a:rPr lang="en-CA" b="1" kern="0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CA" b="1" kern="0" dirty="0" smtClean="0">
                <a:solidFill>
                  <a:srgbClr val="FFFF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Over 1,500</a:t>
            </a:r>
            <a:endParaRPr lang="en-CA" b="1" kern="0" dirty="0">
              <a:solidFill>
                <a:srgbClr val="FFFF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tabLst>
                <a:tab pos="7620000" algn="r"/>
              </a:tabLst>
              <a:defRPr/>
            </a:pPr>
            <a:r>
              <a:rPr lang="en-CA" b="1" kern="0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G degrees awarded </a:t>
            </a:r>
            <a:r>
              <a:rPr lang="en-CA" sz="2000" b="1" kern="0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(2016):</a:t>
            </a:r>
            <a:r>
              <a:rPr lang="en-CA" b="1" kern="0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CA" b="1" kern="0" dirty="0" smtClean="0">
                <a:solidFill>
                  <a:srgbClr val="FFFF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608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tabLst>
                <a:tab pos="7620000" algn="r"/>
              </a:tabLst>
              <a:defRPr/>
            </a:pPr>
            <a:endParaRPr lang="en-CA" b="1" kern="0" dirty="0" smtClean="0">
              <a:solidFill>
                <a:schemeClr val="bg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tabLst>
                <a:tab pos="7620000" algn="r"/>
              </a:tabLst>
              <a:defRPr/>
            </a:pPr>
            <a:r>
              <a:rPr lang="en-CA" b="1" kern="0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Regular full-time professors</a:t>
            </a:r>
            <a:r>
              <a:rPr lang="en-CA" sz="2000" b="1" kern="0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r>
              <a:rPr lang="en-CA" b="1" kern="0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CA" b="1" kern="0" dirty="0" smtClean="0">
                <a:solidFill>
                  <a:srgbClr val="FFFF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128</a:t>
            </a:r>
            <a:endParaRPr lang="en-CA" b="1" kern="0" dirty="0">
              <a:solidFill>
                <a:srgbClr val="FFFF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tabLst>
                <a:tab pos="7620000" algn="r"/>
              </a:tabLst>
              <a:defRPr/>
            </a:pPr>
            <a:r>
              <a:rPr lang="en-CA" b="1" kern="0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Regular support personnel</a:t>
            </a:r>
            <a:r>
              <a:rPr lang="en-CA" sz="2000" b="1" kern="0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r>
              <a:rPr lang="en-CA" b="1" kern="0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CA" b="1" kern="0" dirty="0" smtClean="0">
                <a:solidFill>
                  <a:srgbClr val="FFFF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90</a:t>
            </a:r>
            <a:endParaRPr lang="en-CA" b="1" kern="0" dirty="0">
              <a:solidFill>
                <a:srgbClr val="FFFF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tabLst>
                <a:tab pos="7620000" algn="r"/>
              </a:tabLst>
              <a:defRPr/>
            </a:pPr>
            <a:endParaRPr lang="en-CA" b="1" kern="0" dirty="0" smtClean="0">
              <a:solidFill>
                <a:schemeClr val="bg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tabLst>
                <a:tab pos="7620000" algn="r"/>
              </a:tabLst>
              <a:defRPr/>
            </a:pPr>
            <a:r>
              <a:rPr lang="en-CA" b="1" kern="0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Buildings </a:t>
            </a:r>
            <a:r>
              <a:rPr lang="en-CA" b="1" kern="0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and </a:t>
            </a:r>
            <a:r>
              <a:rPr lang="en-CA" b="1" kern="0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facilities (44% research labs):</a:t>
            </a:r>
            <a:r>
              <a:rPr lang="en-CA" b="1" kern="0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CA" b="1" kern="0" dirty="0" smtClean="0">
                <a:solidFill>
                  <a:srgbClr val="FFFF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21,540 m</a:t>
            </a:r>
            <a:r>
              <a:rPr lang="en-CA" b="1" kern="0" baseline="30000" dirty="0" smtClean="0">
                <a:solidFill>
                  <a:srgbClr val="FFFF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endParaRPr lang="en-CA" b="1" kern="0" dirty="0">
              <a:solidFill>
                <a:srgbClr val="FFFF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0" hangingPunct="0">
              <a:spcBef>
                <a:spcPct val="20000"/>
              </a:spcBef>
              <a:tabLst>
                <a:tab pos="7173913" algn="r"/>
              </a:tabLst>
              <a:defRPr/>
            </a:pPr>
            <a:endParaRPr lang="en-CA" b="1" kern="0" dirty="0">
              <a:solidFill>
                <a:schemeClr val="bg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282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2102" y="3084987"/>
            <a:ext cx="4623828" cy="347334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4636196" cy="33854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1675" y="2851352"/>
            <a:ext cx="1861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800" dirty="0" smtClean="0">
                <a:solidFill>
                  <a:schemeClr val="bg1"/>
                </a:solidFill>
              </a:rPr>
              <a:t>Colonel By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92814" y="15798"/>
            <a:ext cx="281360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dirty="0" smtClean="0"/>
              <a:t>Chemical &amp; </a:t>
            </a:r>
            <a:r>
              <a:rPr lang="fr-CA" sz="1400" dirty="0" err="1" smtClean="0"/>
              <a:t>Biological</a:t>
            </a:r>
            <a:r>
              <a:rPr lang="fr-CA" sz="1400" dirty="0" smtClean="0"/>
              <a:t> Engineering</a:t>
            </a:r>
          </a:p>
          <a:p>
            <a:r>
              <a:rPr lang="fr-CA" sz="1400" dirty="0" smtClean="0"/>
              <a:t>Civil Engineering</a:t>
            </a:r>
          </a:p>
          <a:p>
            <a:r>
              <a:rPr lang="fr-CA" sz="1400" dirty="0" err="1" smtClean="0"/>
              <a:t>Mechanical</a:t>
            </a:r>
            <a:r>
              <a:rPr lang="fr-CA" sz="1400" dirty="0" smtClean="0"/>
              <a:t> Engineering</a:t>
            </a:r>
            <a:endParaRPr lang="en-US" sz="1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2102" y="-9766"/>
            <a:ext cx="4621898" cy="33843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0" y="2807586"/>
            <a:ext cx="11090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800" dirty="0" smtClean="0">
                <a:solidFill>
                  <a:schemeClr val="bg1"/>
                </a:solidFill>
              </a:rPr>
              <a:t>SITE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01889" y="15798"/>
            <a:ext cx="21243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dirty="0" err="1" smtClean="0"/>
              <a:t>Electrical</a:t>
            </a:r>
            <a:r>
              <a:rPr lang="fr-CA" sz="1400" dirty="0" smtClean="0"/>
              <a:t> Engineering and Computer Science</a:t>
            </a:r>
            <a:endParaRPr lang="en-US" sz="1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3385458"/>
            <a:ext cx="4522101" cy="317862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-8429" y="3391466"/>
            <a:ext cx="4554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dirty="0"/>
              <a:t>Centre for Advanced Materials Research (</a:t>
            </a:r>
            <a:r>
              <a:rPr lang="fr-CA" sz="1400" dirty="0" err="1"/>
              <a:t>CAMaR</a:t>
            </a:r>
            <a:r>
              <a:rPr lang="fr-CA" sz="1400" dirty="0"/>
              <a:t>)</a:t>
            </a:r>
            <a:endParaRPr lang="en-US" sz="1400" dirty="0"/>
          </a:p>
          <a:p>
            <a:r>
              <a:rPr lang="fr-CA" sz="1400" dirty="0" err="1" smtClean="0"/>
              <a:t>Photonics</a:t>
            </a:r>
            <a:endParaRPr lang="fr-CA" sz="14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-90088" y="6017987"/>
            <a:ext cx="4437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800" dirty="0" smtClean="0">
                <a:solidFill>
                  <a:schemeClr val="bg1"/>
                </a:solidFill>
              </a:rPr>
              <a:t>Advanced </a:t>
            </a:r>
            <a:r>
              <a:rPr lang="fr-CA" sz="2800" dirty="0" err="1" smtClean="0">
                <a:solidFill>
                  <a:schemeClr val="bg1"/>
                </a:solidFill>
              </a:rPr>
              <a:t>Research</a:t>
            </a:r>
            <a:r>
              <a:rPr lang="fr-CA" sz="2800" dirty="0" smtClean="0">
                <a:solidFill>
                  <a:schemeClr val="bg1"/>
                </a:solidFill>
              </a:rPr>
              <a:t> </a:t>
            </a:r>
            <a:r>
              <a:rPr lang="fr-CA" sz="2800" dirty="0" err="1" smtClean="0">
                <a:solidFill>
                  <a:schemeClr val="bg1"/>
                </a:solidFill>
              </a:rPr>
              <a:t>Complex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77920" y="6017987"/>
            <a:ext cx="32861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800" dirty="0" smtClean="0">
                <a:solidFill>
                  <a:schemeClr val="bg1"/>
                </a:solidFill>
              </a:rPr>
              <a:t>New STEM </a:t>
            </a:r>
            <a:r>
              <a:rPr lang="fr-CA" sz="2800" dirty="0" err="1" smtClean="0">
                <a:solidFill>
                  <a:schemeClr val="bg1"/>
                </a:solidFill>
              </a:rPr>
              <a:t>Complex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67894" y="3330806"/>
            <a:ext cx="455453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dirty="0"/>
              <a:t>Centre for </a:t>
            </a:r>
            <a:r>
              <a:rPr lang="fr-CA" sz="1400" dirty="0" err="1"/>
              <a:t>Entrepreneurship</a:t>
            </a:r>
            <a:r>
              <a:rPr lang="fr-CA" sz="1400" dirty="0"/>
              <a:t> and Engineering Design</a:t>
            </a:r>
            <a:endParaRPr lang="en-US" sz="1400" dirty="0"/>
          </a:p>
          <a:p>
            <a:r>
              <a:rPr lang="fr-CA" sz="1400" dirty="0" smtClean="0"/>
              <a:t>Civil Engineering</a:t>
            </a:r>
          </a:p>
          <a:p>
            <a:r>
              <a:rPr lang="fr-CA" sz="1400" dirty="0" err="1" smtClean="0"/>
              <a:t>Mechanical</a:t>
            </a:r>
            <a:r>
              <a:rPr lang="fr-CA" sz="1400" dirty="0" smtClean="0"/>
              <a:t> Engineering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" y="6465533"/>
            <a:ext cx="9143999" cy="392467"/>
          </a:xfrm>
          <a:prstGeom prst="rect">
            <a:avLst/>
          </a:prstGeom>
          <a:solidFill>
            <a:srgbClr val="8F00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22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9175667" cy="6858000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4207" y="1172130"/>
            <a:ext cx="9279493" cy="4890003"/>
          </a:xfrm>
          <a:prstGeom prst="rect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9524" y="5876925"/>
            <a:ext cx="9153524" cy="981075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7251794" y="4021908"/>
            <a:ext cx="1642091" cy="64639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CA" sz="1200" b="1" dirty="0">
                <a:solidFill>
                  <a:prstClr val="white"/>
                </a:solidFill>
              </a:rPr>
              <a:t>Photonics for Devices, </a:t>
            </a:r>
          </a:p>
          <a:p>
            <a:pPr algn="ctr">
              <a:defRPr/>
            </a:pPr>
            <a:r>
              <a:rPr lang="en-CA" sz="1200" b="1" dirty="0">
                <a:solidFill>
                  <a:prstClr val="white"/>
                </a:solidFill>
              </a:rPr>
              <a:t>Networks </a:t>
            </a:r>
            <a:r>
              <a:rPr lang="en-CA" sz="1200" b="1" dirty="0" smtClean="0">
                <a:solidFill>
                  <a:prstClr val="white"/>
                </a:solidFill>
              </a:rPr>
              <a:t>and </a:t>
            </a:r>
            <a:r>
              <a:rPr lang="en-CA" sz="1200" b="1" dirty="0">
                <a:solidFill>
                  <a:prstClr val="white"/>
                </a:solidFill>
              </a:rPr>
              <a:t>Energy</a:t>
            </a:r>
          </a:p>
        </p:txBody>
      </p:sp>
      <p:sp>
        <p:nvSpPr>
          <p:cNvPr id="8" name="Oval 7"/>
          <p:cNvSpPr/>
          <p:nvPr/>
        </p:nvSpPr>
        <p:spPr bwMode="auto">
          <a:xfrm>
            <a:off x="7526845" y="2542286"/>
            <a:ext cx="1091990" cy="1091990"/>
          </a:xfrm>
          <a:prstGeom prst="ellipse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endPos="0" dir="5400000" sy="-100000" algn="bl" rotWithShape="0"/>
          </a:effectLst>
          <a:scene3d>
            <a:camera prst="orthographicFront"/>
            <a:lightRig rig="threePt" dir="t"/>
          </a:scene3d>
          <a:sp3d>
            <a:bevelT w="508000" h="5080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Times" pitchFamily="-110" charset="0"/>
            </a:endParaRPr>
          </a:p>
        </p:txBody>
      </p:sp>
      <p:sp>
        <p:nvSpPr>
          <p:cNvPr id="10" name="Freeform 9"/>
          <p:cNvSpPr>
            <a:spLocks noEditPoints="1"/>
          </p:cNvSpPr>
          <p:nvPr>
            <p:custDataLst>
              <p:tags r:id="rId1"/>
            </p:custDataLst>
          </p:nvPr>
        </p:nvSpPr>
        <p:spPr bwMode="auto">
          <a:xfrm>
            <a:off x="7875645" y="2713082"/>
            <a:ext cx="394388" cy="688819"/>
          </a:xfrm>
          <a:custGeom>
            <a:avLst/>
            <a:gdLst>
              <a:gd name="T0" fmla="*/ 377 w 448"/>
              <a:gd name="T1" fmla="*/ 53 h 671"/>
              <a:gd name="T2" fmla="*/ 224 w 448"/>
              <a:gd name="T3" fmla="*/ 0 h 671"/>
              <a:gd name="T4" fmla="*/ 71 w 448"/>
              <a:gd name="T5" fmla="*/ 53 h 671"/>
              <a:gd name="T6" fmla="*/ 0 w 448"/>
              <a:gd name="T7" fmla="*/ 196 h 671"/>
              <a:gd name="T8" fmla="*/ 78 w 448"/>
              <a:gd name="T9" fmla="*/ 351 h 671"/>
              <a:gd name="T10" fmla="*/ 119 w 448"/>
              <a:gd name="T11" fmla="*/ 440 h 671"/>
              <a:gd name="T12" fmla="*/ 109 w 448"/>
              <a:gd name="T13" fmla="*/ 503 h 671"/>
              <a:gd name="T14" fmla="*/ 118 w 448"/>
              <a:gd name="T15" fmla="*/ 567 h 671"/>
              <a:gd name="T16" fmla="*/ 126 w 448"/>
              <a:gd name="T17" fmla="*/ 618 h 671"/>
              <a:gd name="T18" fmla="*/ 186 w 448"/>
              <a:gd name="T19" fmla="*/ 660 h 671"/>
              <a:gd name="T20" fmla="*/ 262 w 448"/>
              <a:gd name="T21" fmla="*/ 660 h 671"/>
              <a:gd name="T22" fmla="*/ 322 w 448"/>
              <a:gd name="T23" fmla="*/ 618 h 671"/>
              <a:gd name="T24" fmla="*/ 330 w 448"/>
              <a:gd name="T25" fmla="*/ 567 h 671"/>
              <a:gd name="T26" fmla="*/ 339 w 448"/>
              <a:gd name="T27" fmla="*/ 503 h 671"/>
              <a:gd name="T28" fmla="*/ 329 w 448"/>
              <a:gd name="T29" fmla="*/ 440 h 671"/>
              <a:gd name="T30" fmla="*/ 370 w 448"/>
              <a:gd name="T31" fmla="*/ 351 h 671"/>
              <a:gd name="T32" fmla="*/ 448 w 448"/>
              <a:gd name="T33" fmla="*/ 196 h 671"/>
              <a:gd name="T34" fmla="*/ 362 w 448"/>
              <a:gd name="T35" fmla="*/ 274 h 671"/>
              <a:gd name="T36" fmla="*/ 336 w 448"/>
              <a:gd name="T37" fmla="*/ 303 h 671"/>
              <a:gd name="T38" fmla="*/ 174 w 448"/>
              <a:gd name="T39" fmla="*/ 433 h 671"/>
              <a:gd name="T40" fmla="*/ 99 w 448"/>
              <a:gd name="T41" fmla="*/ 289 h 671"/>
              <a:gd name="T42" fmla="*/ 56 w 448"/>
              <a:gd name="T43" fmla="*/ 196 h 671"/>
              <a:gd name="T44" fmla="*/ 111 w 448"/>
              <a:gd name="T45" fmla="*/ 93 h 671"/>
              <a:gd name="T46" fmla="*/ 224 w 448"/>
              <a:gd name="T47" fmla="*/ 56 h 671"/>
              <a:gd name="T48" fmla="*/ 338 w 448"/>
              <a:gd name="T49" fmla="*/ 93 h 671"/>
              <a:gd name="T50" fmla="*/ 392 w 448"/>
              <a:gd name="T51" fmla="*/ 196 h 671"/>
              <a:gd name="T52" fmla="*/ 306 w 448"/>
              <a:gd name="T53" fmla="*/ 156 h 671"/>
              <a:gd name="T54" fmla="*/ 224 w 448"/>
              <a:gd name="T55" fmla="*/ 126 h 671"/>
              <a:gd name="T56" fmla="*/ 210 w 448"/>
              <a:gd name="T57" fmla="*/ 139 h 671"/>
              <a:gd name="T58" fmla="*/ 224 w 448"/>
              <a:gd name="T59" fmla="*/ 154 h 671"/>
              <a:gd name="T60" fmla="*/ 294 w 448"/>
              <a:gd name="T61" fmla="*/ 196 h 671"/>
              <a:gd name="T62" fmla="*/ 308 w 448"/>
              <a:gd name="T63" fmla="*/ 210 h 671"/>
              <a:gd name="T64" fmla="*/ 322 w 448"/>
              <a:gd name="T65" fmla="*/ 196 h 6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48" h="671">
                <a:moveTo>
                  <a:pt x="429" y="115"/>
                </a:moveTo>
                <a:cubicBezTo>
                  <a:pt x="416" y="90"/>
                  <a:pt x="398" y="69"/>
                  <a:pt x="377" y="53"/>
                </a:cubicBezTo>
                <a:cubicBezTo>
                  <a:pt x="356" y="36"/>
                  <a:pt x="332" y="23"/>
                  <a:pt x="306" y="14"/>
                </a:cubicBezTo>
                <a:cubicBezTo>
                  <a:pt x="279" y="4"/>
                  <a:pt x="252" y="0"/>
                  <a:pt x="224" y="0"/>
                </a:cubicBezTo>
                <a:cubicBezTo>
                  <a:pt x="196" y="0"/>
                  <a:pt x="169" y="4"/>
                  <a:pt x="142" y="14"/>
                </a:cubicBezTo>
                <a:cubicBezTo>
                  <a:pt x="116" y="23"/>
                  <a:pt x="92" y="36"/>
                  <a:pt x="71" y="53"/>
                </a:cubicBezTo>
                <a:cubicBezTo>
                  <a:pt x="50" y="69"/>
                  <a:pt x="32" y="90"/>
                  <a:pt x="20" y="115"/>
                </a:cubicBezTo>
                <a:cubicBezTo>
                  <a:pt x="7" y="140"/>
                  <a:pt x="0" y="167"/>
                  <a:pt x="0" y="196"/>
                </a:cubicBezTo>
                <a:cubicBezTo>
                  <a:pt x="0" y="241"/>
                  <a:pt x="15" y="280"/>
                  <a:pt x="45" y="313"/>
                </a:cubicBezTo>
                <a:cubicBezTo>
                  <a:pt x="58" y="327"/>
                  <a:pt x="69" y="340"/>
                  <a:pt x="78" y="351"/>
                </a:cubicBezTo>
                <a:cubicBezTo>
                  <a:pt x="86" y="362"/>
                  <a:pt x="95" y="376"/>
                  <a:pt x="104" y="393"/>
                </a:cubicBezTo>
                <a:cubicBezTo>
                  <a:pt x="112" y="409"/>
                  <a:pt x="117" y="425"/>
                  <a:pt x="119" y="440"/>
                </a:cubicBezTo>
                <a:cubicBezTo>
                  <a:pt x="105" y="448"/>
                  <a:pt x="98" y="460"/>
                  <a:pt x="98" y="475"/>
                </a:cubicBezTo>
                <a:cubicBezTo>
                  <a:pt x="98" y="486"/>
                  <a:pt x="102" y="496"/>
                  <a:pt x="109" y="503"/>
                </a:cubicBezTo>
                <a:cubicBezTo>
                  <a:pt x="102" y="511"/>
                  <a:pt x="98" y="521"/>
                  <a:pt x="98" y="531"/>
                </a:cubicBezTo>
                <a:cubicBezTo>
                  <a:pt x="98" y="547"/>
                  <a:pt x="105" y="558"/>
                  <a:pt x="118" y="567"/>
                </a:cubicBezTo>
                <a:cubicBezTo>
                  <a:pt x="114" y="574"/>
                  <a:pt x="112" y="580"/>
                  <a:pt x="112" y="587"/>
                </a:cubicBezTo>
                <a:cubicBezTo>
                  <a:pt x="112" y="601"/>
                  <a:pt x="117" y="611"/>
                  <a:pt x="126" y="618"/>
                </a:cubicBezTo>
                <a:cubicBezTo>
                  <a:pt x="135" y="626"/>
                  <a:pt x="146" y="629"/>
                  <a:pt x="160" y="629"/>
                </a:cubicBezTo>
                <a:cubicBezTo>
                  <a:pt x="166" y="642"/>
                  <a:pt x="174" y="652"/>
                  <a:pt x="186" y="660"/>
                </a:cubicBezTo>
                <a:cubicBezTo>
                  <a:pt x="198" y="668"/>
                  <a:pt x="210" y="671"/>
                  <a:pt x="224" y="671"/>
                </a:cubicBezTo>
                <a:cubicBezTo>
                  <a:pt x="238" y="671"/>
                  <a:pt x="250" y="668"/>
                  <a:pt x="262" y="660"/>
                </a:cubicBezTo>
                <a:cubicBezTo>
                  <a:pt x="274" y="652"/>
                  <a:pt x="283" y="642"/>
                  <a:pt x="288" y="629"/>
                </a:cubicBezTo>
                <a:cubicBezTo>
                  <a:pt x="302" y="629"/>
                  <a:pt x="313" y="626"/>
                  <a:pt x="322" y="618"/>
                </a:cubicBezTo>
                <a:cubicBezTo>
                  <a:pt x="331" y="611"/>
                  <a:pt x="336" y="601"/>
                  <a:pt x="336" y="587"/>
                </a:cubicBezTo>
                <a:cubicBezTo>
                  <a:pt x="336" y="580"/>
                  <a:pt x="334" y="574"/>
                  <a:pt x="330" y="567"/>
                </a:cubicBezTo>
                <a:cubicBezTo>
                  <a:pt x="343" y="558"/>
                  <a:pt x="350" y="547"/>
                  <a:pt x="350" y="531"/>
                </a:cubicBezTo>
                <a:cubicBezTo>
                  <a:pt x="350" y="521"/>
                  <a:pt x="346" y="511"/>
                  <a:pt x="339" y="503"/>
                </a:cubicBezTo>
                <a:cubicBezTo>
                  <a:pt x="346" y="496"/>
                  <a:pt x="350" y="486"/>
                  <a:pt x="350" y="475"/>
                </a:cubicBezTo>
                <a:cubicBezTo>
                  <a:pt x="350" y="460"/>
                  <a:pt x="343" y="448"/>
                  <a:pt x="329" y="440"/>
                </a:cubicBezTo>
                <a:cubicBezTo>
                  <a:pt x="331" y="425"/>
                  <a:pt x="336" y="409"/>
                  <a:pt x="344" y="393"/>
                </a:cubicBezTo>
                <a:cubicBezTo>
                  <a:pt x="353" y="376"/>
                  <a:pt x="362" y="362"/>
                  <a:pt x="370" y="351"/>
                </a:cubicBezTo>
                <a:cubicBezTo>
                  <a:pt x="379" y="340"/>
                  <a:pt x="390" y="327"/>
                  <a:pt x="403" y="313"/>
                </a:cubicBezTo>
                <a:cubicBezTo>
                  <a:pt x="433" y="280"/>
                  <a:pt x="448" y="241"/>
                  <a:pt x="448" y="196"/>
                </a:cubicBezTo>
                <a:cubicBezTo>
                  <a:pt x="448" y="167"/>
                  <a:pt x="442" y="140"/>
                  <a:pt x="429" y="115"/>
                </a:cubicBezTo>
                <a:close/>
                <a:moveTo>
                  <a:pt x="362" y="274"/>
                </a:moveTo>
                <a:cubicBezTo>
                  <a:pt x="359" y="278"/>
                  <a:pt x="355" y="282"/>
                  <a:pt x="349" y="289"/>
                </a:cubicBezTo>
                <a:cubicBezTo>
                  <a:pt x="343" y="295"/>
                  <a:pt x="338" y="300"/>
                  <a:pt x="336" y="303"/>
                </a:cubicBezTo>
                <a:cubicBezTo>
                  <a:pt x="298" y="348"/>
                  <a:pt x="278" y="391"/>
                  <a:pt x="274" y="433"/>
                </a:cubicBezTo>
                <a:cubicBezTo>
                  <a:pt x="174" y="433"/>
                  <a:pt x="174" y="433"/>
                  <a:pt x="174" y="433"/>
                </a:cubicBezTo>
                <a:cubicBezTo>
                  <a:pt x="170" y="391"/>
                  <a:pt x="150" y="348"/>
                  <a:pt x="112" y="303"/>
                </a:cubicBezTo>
                <a:cubicBezTo>
                  <a:pt x="110" y="300"/>
                  <a:pt x="105" y="295"/>
                  <a:pt x="99" y="289"/>
                </a:cubicBezTo>
                <a:cubicBezTo>
                  <a:pt x="93" y="282"/>
                  <a:pt x="89" y="278"/>
                  <a:pt x="86" y="274"/>
                </a:cubicBezTo>
                <a:cubicBezTo>
                  <a:pt x="66" y="251"/>
                  <a:pt x="56" y="225"/>
                  <a:pt x="56" y="196"/>
                </a:cubicBezTo>
                <a:cubicBezTo>
                  <a:pt x="56" y="175"/>
                  <a:pt x="61" y="155"/>
                  <a:pt x="71" y="137"/>
                </a:cubicBezTo>
                <a:cubicBezTo>
                  <a:pt x="81" y="119"/>
                  <a:pt x="94" y="104"/>
                  <a:pt x="111" y="93"/>
                </a:cubicBezTo>
                <a:cubicBezTo>
                  <a:pt x="127" y="81"/>
                  <a:pt x="145" y="72"/>
                  <a:pt x="164" y="65"/>
                </a:cubicBezTo>
                <a:cubicBezTo>
                  <a:pt x="184" y="59"/>
                  <a:pt x="204" y="56"/>
                  <a:pt x="224" y="56"/>
                </a:cubicBezTo>
                <a:cubicBezTo>
                  <a:pt x="244" y="56"/>
                  <a:pt x="264" y="59"/>
                  <a:pt x="284" y="65"/>
                </a:cubicBezTo>
                <a:cubicBezTo>
                  <a:pt x="303" y="72"/>
                  <a:pt x="321" y="81"/>
                  <a:pt x="338" y="93"/>
                </a:cubicBezTo>
                <a:cubicBezTo>
                  <a:pt x="354" y="104"/>
                  <a:pt x="367" y="119"/>
                  <a:pt x="377" y="137"/>
                </a:cubicBezTo>
                <a:cubicBezTo>
                  <a:pt x="387" y="155"/>
                  <a:pt x="392" y="175"/>
                  <a:pt x="392" y="196"/>
                </a:cubicBezTo>
                <a:cubicBezTo>
                  <a:pt x="392" y="225"/>
                  <a:pt x="382" y="251"/>
                  <a:pt x="362" y="274"/>
                </a:cubicBezTo>
                <a:close/>
                <a:moveTo>
                  <a:pt x="306" y="156"/>
                </a:moveTo>
                <a:cubicBezTo>
                  <a:pt x="295" y="145"/>
                  <a:pt x="282" y="137"/>
                  <a:pt x="268" y="133"/>
                </a:cubicBezTo>
                <a:cubicBezTo>
                  <a:pt x="253" y="128"/>
                  <a:pt x="239" y="126"/>
                  <a:pt x="224" y="126"/>
                </a:cubicBezTo>
                <a:cubicBezTo>
                  <a:pt x="214" y="130"/>
                  <a:pt x="214" y="130"/>
                  <a:pt x="214" y="130"/>
                </a:cubicBezTo>
                <a:cubicBezTo>
                  <a:pt x="210" y="139"/>
                  <a:pt x="210" y="139"/>
                  <a:pt x="210" y="139"/>
                </a:cubicBezTo>
                <a:cubicBezTo>
                  <a:pt x="214" y="149"/>
                  <a:pt x="214" y="149"/>
                  <a:pt x="214" y="149"/>
                </a:cubicBezTo>
                <a:cubicBezTo>
                  <a:pt x="224" y="154"/>
                  <a:pt x="224" y="154"/>
                  <a:pt x="224" y="154"/>
                </a:cubicBezTo>
                <a:cubicBezTo>
                  <a:pt x="239" y="154"/>
                  <a:pt x="255" y="157"/>
                  <a:pt x="270" y="164"/>
                </a:cubicBezTo>
                <a:cubicBezTo>
                  <a:pt x="286" y="172"/>
                  <a:pt x="294" y="182"/>
                  <a:pt x="294" y="196"/>
                </a:cubicBezTo>
                <a:cubicBezTo>
                  <a:pt x="298" y="205"/>
                  <a:pt x="298" y="205"/>
                  <a:pt x="298" y="205"/>
                </a:cubicBezTo>
                <a:cubicBezTo>
                  <a:pt x="308" y="210"/>
                  <a:pt x="308" y="210"/>
                  <a:pt x="308" y="210"/>
                </a:cubicBezTo>
                <a:cubicBezTo>
                  <a:pt x="318" y="205"/>
                  <a:pt x="318" y="205"/>
                  <a:pt x="318" y="205"/>
                </a:cubicBezTo>
                <a:cubicBezTo>
                  <a:pt x="322" y="196"/>
                  <a:pt x="322" y="196"/>
                  <a:pt x="322" y="196"/>
                </a:cubicBezTo>
                <a:cubicBezTo>
                  <a:pt x="322" y="180"/>
                  <a:pt x="317" y="167"/>
                  <a:pt x="306" y="1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14" name="Content Placeholder 2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5497003" y="4027868"/>
            <a:ext cx="1629772" cy="640432"/>
          </a:xfrm>
          <a:prstGeom prst="rect">
            <a:avLst/>
          </a:prstGeom>
          <a:solidFill>
            <a:srgbClr val="DF452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CA" sz="1200" b="1" dirty="0">
                <a:solidFill>
                  <a:prstClr val="white"/>
                </a:solidFill>
              </a:rPr>
              <a:t>Emerging </a:t>
            </a:r>
            <a:r>
              <a:rPr lang="en-CA" sz="1200" b="1" dirty="0" smtClean="0">
                <a:solidFill>
                  <a:prstClr val="white"/>
                </a:solidFill>
              </a:rPr>
              <a:t>Materials and Processes: </a:t>
            </a:r>
            <a:r>
              <a:rPr lang="en-CA" sz="1200" b="1" dirty="0">
                <a:solidFill>
                  <a:prstClr val="white"/>
                </a:solidFill>
              </a:rPr>
              <a:t>Design and Development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5767167" y="2550992"/>
            <a:ext cx="1091990" cy="1091990"/>
            <a:chOff x="5767167" y="2506618"/>
            <a:chExt cx="1091990" cy="1091990"/>
          </a:xfrm>
        </p:grpSpPr>
        <p:sp>
          <p:nvSpPr>
            <p:cNvPr id="13" name="Oval 12"/>
            <p:cNvSpPr/>
            <p:nvPr>
              <p:custDataLst>
                <p:tags r:id="rId5"/>
              </p:custDataLst>
            </p:nvPr>
          </p:nvSpPr>
          <p:spPr bwMode="auto">
            <a:xfrm>
              <a:off x="5767167" y="2506618"/>
              <a:ext cx="1091990" cy="1091990"/>
            </a:xfrm>
            <a:prstGeom prst="ellipse">
              <a:avLst/>
            </a:prstGeom>
            <a:solidFill>
              <a:srgbClr val="DF452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reflection endPos="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 w="508000" h="5080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prstClr val="black"/>
                </a:solidFill>
                <a:latin typeface="Times" pitchFamily="-110" charset="0"/>
              </a:endParaRPr>
            </a:p>
          </p:txBody>
        </p:sp>
        <p:sp>
          <p:nvSpPr>
            <p:cNvPr id="15" name="Freeform 14"/>
            <p:cNvSpPr>
              <a:spLocks noEditPoints="1"/>
            </p:cNvSpPr>
            <p:nvPr>
              <p:custDataLst>
                <p:tags r:id="rId6"/>
              </p:custDataLst>
            </p:nvPr>
          </p:nvSpPr>
          <p:spPr bwMode="auto">
            <a:xfrm>
              <a:off x="5963283" y="2663485"/>
              <a:ext cx="697212" cy="699263"/>
            </a:xfrm>
            <a:custGeom>
              <a:avLst/>
              <a:gdLst>
                <a:gd name="T0" fmla="*/ 456 w 460"/>
                <a:gd name="T1" fmla="*/ 201 h 378"/>
                <a:gd name="T2" fmla="*/ 444 w 460"/>
                <a:gd name="T3" fmla="*/ 191 h 378"/>
                <a:gd name="T4" fmla="*/ 352 w 460"/>
                <a:gd name="T5" fmla="*/ 152 h 378"/>
                <a:gd name="T6" fmla="*/ 352 w 460"/>
                <a:gd name="T7" fmla="*/ 67 h 378"/>
                <a:gd name="T8" fmla="*/ 347 w 460"/>
                <a:gd name="T9" fmla="*/ 53 h 378"/>
                <a:gd name="T10" fmla="*/ 335 w 460"/>
                <a:gd name="T11" fmla="*/ 43 h 378"/>
                <a:gd name="T12" fmla="*/ 241 w 460"/>
                <a:gd name="T13" fmla="*/ 2 h 378"/>
                <a:gd name="T14" fmla="*/ 230 w 460"/>
                <a:gd name="T15" fmla="*/ 0 h 378"/>
                <a:gd name="T16" fmla="*/ 220 w 460"/>
                <a:gd name="T17" fmla="*/ 2 h 378"/>
                <a:gd name="T18" fmla="*/ 125 w 460"/>
                <a:gd name="T19" fmla="*/ 43 h 378"/>
                <a:gd name="T20" fmla="*/ 113 w 460"/>
                <a:gd name="T21" fmla="*/ 53 h 378"/>
                <a:gd name="T22" fmla="*/ 109 w 460"/>
                <a:gd name="T23" fmla="*/ 67 h 378"/>
                <a:gd name="T24" fmla="*/ 109 w 460"/>
                <a:gd name="T25" fmla="*/ 152 h 378"/>
                <a:gd name="T26" fmla="*/ 17 w 460"/>
                <a:gd name="T27" fmla="*/ 191 h 378"/>
                <a:gd name="T28" fmla="*/ 5 w 460"/>
                <a:gd name="T29" fmla="*/ 201 h 378"/>
                <a:gd name="T30" fmla="*/ 0 w 460"/>
                <a:gd name="T31" fmla="*/ 216 h 378"/>
                <a:gd name="T32" fmla="*/ 0 w 460"/>
                <a:gd name="T33" fmla="*/ 304 h 378"/>
                <a:gd name="T34" fmla="*/ 4 w 460"/>
                <a:gd name="T35" fmla="*/ 318 h 378"/>
                <a:gd name="T36" fmla="*/ 15 w 460"/>
                <a:gd name="T37" fmla="*/ 328 h 378"/>
                <a:gd name="T38" fmla="*/ 110 w 460"/>
                <a:gd name="T39" fmla="*/ 375 h 378"/>
                <a:gd name="T40" fmla="*/ 122 w 460"/>
                <a:gd name="T41" fmla="*/ 378 h 378"/>
                <a:gd name="T42" fmla="*/ 134 w 460"/>
                <a:gd name="T43" fmla="*/ 375 h 378"/>
                <a:gd name="T44" fmla="*/ 229 w 460"/>
                <a:gd name="T45" fmla="*/ 328 h 378"/>
                <a:gd name="T46" fmla="*/ 230 w 460"/>
                <a:gd name="T47" fmla="*/ 327 h 378"/>
                <a:gd name="T48" fmla="*/ 232 w 460"/>
                <a:gd name="T49" fmla="*/ 328 h 378"/>
                <a:gd name="T50" fmla="*/ 326 w 460"/>
                <a:gd name="T51" fmla="*/ 375 h 378"/>
                <a:gd name="T52" fmla="*/ 338 w 460"/>
                <a:gd name="T53" fmla="*/ 378 h 378"/>
                <a:gd name="T54" fmla="*/ 350 w 460"/>
                <a:gd name="T55" fmla="*/ 375 h 378"/>
                <a:gd name="T56" fmla="*/ 445 w 460"/>
                <a:gd name="T57" fmla="*/ 328 h 378"/>
                <a:gd name="T58" fmla="*/ 456 w 460"/>
                <a:gd name="T59" fmla="*/ 318 h 378"/>
                <a:gd name="T60" fmla="*/ 460 w 460"/>
                <a:gd name="T61" fmla="*/ 304 h 378"/>
                <a:gd name="T62" fmla="*/ 460 w 460"/>
                <a:gd name="T63" fmla="*/ 216 h 378"/>
                <a:gd name="T64" fmla="*/ 456 w 460"/>
                <a:gd name="T65" fmla="*/ 201 h 378"/>
                <a:gd name="T66" fmla="*/ 137 w 460"/>
                <a:gd name="T67" fmla="*/ 67 h 378"/>
                <a:gd name="T68" fmla="*/ 230 w 460"/>
                <a:gd name="T69" fmla="*/ 27 h 378"/>
                <a:gd name="T70" fmla="*/ 323 w 460"/>
                <a:gd name="T71" fmla="*/ 67 h 378"/>
                <a:gd name="T72" fmla="*/ 230 w 460"/>
                <a:gd name="T73" fmla="*/ 107 h 378"/>
                <a:gd name="T74" fmla="*/ 137 w 460"/>
                <a:gd name="T75" fmla="*/ 67 h 378"/>
                <a:gd name="T76" fmla="*/ 244 w 460"/>
                <a:gd name="T77" fmla="*/ 130 h 378"/>
                <a:gd name="T78" fmla="*/ 325 w 460"/>
                <a:gd name="T79" fmla="*/ 96 h 378"/>
                <a:gd name="T80" fmla="*/ 325 w 460"/>
                <a:gd name="T81" fmla="*/ 152 h 378"/>
                <a:gd name="T82" fmla="*/ 244 w 460"/>
                <a:gd name="T83" fmla="*/ 187 h 378"/>
                <a:gd name="T84" fmla="*/ 244 w 460"/>
                <a:gd name="T85" fmla="*/ 130 h 378"/>
                <a:gd name="T86" fmla="*/ 253 w 460"/>
                <a:gd name="T87" fmla="*/ 212 h 378"/>
                <a:gd name="T88" fmla="*/ 338 w 460"/>
                <a:gd name="T89" fmla="*/ 176 h 378"/>
                <a:gd name="T90" fmla="*/ 424 w 460"/>
                <a:gd name="T91" fmla="*/ 212 h 378"/>
                <a:gd name="T92" fmla="*/ 338 w 460"/>
                <a:gd name="T93" fmla="*/ 249 h 378"/>
                <a:gd name="T94" fmla="*/ 253 w 460"/>
                <a:gd name="T95" fmla="*/ 212 h 378"/>
                <a:gd name="T96" fmla="*/ 352 w 460"/>
                <a:gd name="T97" fmla="*/ 272 h 378"/>
                <a:gd name="T98" fmla="*/ 433 w 460"/>
                <a:gd name="T99" fmla="*/ 238 h 378"/>
                <a:gd name="T100" fmla="*/ 433 w 460"/>
                <a:gd name="T101" fmla="*/ 304 h 378"/>
                <a:gd name="T102" fmla="*/ 352 w 460"/>
                <a:gd name="T103" fmla="*/ 344 h 378"/>
                <a:gd name="T104" fmla="*/ 352 w 460"/>
                <a:gd name="T105" fmla="*/ 272 h 378"/>
                <a:gd name="T106" fmla="*/ 37 w 460"/>
                <a:gd name="T107" fmla="*/ 212 h 378"/>
                <a:gd name="T108" fmla="*/ 122 w 460"/>
                <a:gd name="T109" fmla="*/ 176 h 378"/>
                <a:gd name="T110" fmla="*/ 207 w 460"/>
                <a:gd name="T111" fmla="*/ 212 h 378"/>
                <a:gd name="T112" fmla="*/ 122 w 460"/>
                <a:gd name="T113" fmla="*/ 249 h 378"/>
                <a:gd name="T114" fmla="*/ 37 w 460"/>
                <a:gd name="T115" fmla="*/ 212 h 378"/>
                <a:gd name="T116" fmla="*/ 136 w 460"/>
                <a:gd name="T117" fmla="*/ 272 h 378"/>
                <a:gd name="T118" fmla="*/ 217 w 460"/>
                <a:gd name="T119" fmla="*/ 238 h 378"/>
                <a:gd name="T120" fmla="*/ 217 w 460"/>
                <a:gd name="T121" fmla="*/ 304 h 378"/>
                <a:gd name="T122" fmla="*/ 136 w 460"/>
                <a:gd name="T123" fmla="*/ 344 h 378"/>
                <a:gd name="T124" fmla="*/ 136 w 460"/>
                <a:gd name="T125" fmla="*/ 272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60" h="378">
                  <a:moveTo>
                    <a:pt x="456" y="201"/>
                  </a:moveTo>
                  <a:cubicBezTo>
                    <a:pt x="453" y="197"/>
                    <a:pt x="449" y="193"/>
                    <a:pt x="444" y="191"/>
                  </a:cubicBezTo>
                  <a:cubicBezTo>
                    <a:pt x="352" y="152"/>
                    <a:pt x="352" y="152"/>
                    <a:pt x="352" y="152"/>
                  </a:cubicBezTo>
                  <a:cubicBezTo>
                    <a:pt x="352" y="67"/>
                    <a:pt x="352" y="67"/>
                    <a:pt x="352" y="67"/>
                  </a:cubicBezTo>
                  <a:cubicBezTo>
                    <a:pt x="352" y="62"/>
                    <a:pt x="350" y="57"/>
                    <a:pt x="347" y="53"/>
                  </a:cubicBezTo>
                  <a:cubicBezTo>
                    <a:pt x="344" y="48"/>
                    <a:pt x="340" y="45"/>
                    <a:pt x="335" y="43"/>
                  </a:cubicBezTo>
                  <a:cubicBezTo>
                    <a:pt x="241" y="2"/>
                    <a:pt x="241" y="2"/>
                    <a:pt x="241" y="2"/>
                  </a:cubicBezTo>
                  <a:cubicBezTo>
                    <a:pt x="238" y="1"/>
                    <a:pt x="234" y="0"/>
                    <a:pt x="230" y="0"/>
                  </a:cubicBezTo>
                  <a:cubicBezTo>
                    <a:pt x="226" y="0"/>
                    <a:pt x="223" y="1"/>
                    <a:pt x="220" y="2"/>
                  </a:cubicBezTo>
                  <a:cubicBezTo>
                    <a:pt x="125" y="43"/>
                    <a:pt x="125" y="43"/>
                    <a:pt x="125" y="43"/>
                  </a:cubicBezTo>
                  <a:cubicBezTo>
                    <a:pt x="120" y="45"/>
                    <a:pt x="116" y="48"/>
                    <a:pt x="113" y="53"/>
                  </a:cubicBezTo>
                  <a:cubicBezTo>
                    <a:pt x="110" y="57"/>
                    <a:pt x="109" y="62"/>
                    <a:pt x="109" y="67"/>
                  </a:cubicBezTo>
                  <a:cubicBezTo>
                    <a:pt x="109" y="152"/>
                    <a:pt x="109" y="152"/>
                    <a:pt x="109" y="152"/>
                  </a:cubicBezTo>
                  <a:cubicBezTo>
                    <a:pt x="17" y="191"/>
                    <a:pt x="17" y="191"/>
                    <a:pt x="17" y="191"/>
                  </a:cubicBezTo>
                  <a:cubicBezTo>
                    <a:pt x="12" y="193"/>
                    <a:pt x="8" y="197"/>
                    <a:pt x="5" y="201"/>
                  </a:cubicBezTo>
                  <a:cubicBezTo>
                    <a:pt x="2" y="206"/>
                    <a:pt x="0" y="211"/>
                    <a:pt x="0" y="216"/>
                  </a:cubicBezTo>
                  <a:cubicBezTo>
                    <a:pt x="0" y="304"/>
                    <a:pt x="0" y="304"/>
                    <a:pt x="0" y="304"/>
                  </a:cubicBezTo>
                  <a:cubicBezTo>
                    <a:pt x="0" y="309"/>
                    <a:pt x="2" y="314"/>
                    <a:pt x="4" y="318"/>
                  </a:cubicBezTo>
                  <a:cubicBezTo>
                    <a:pt x="7" y="322"/>
                    <a:pt x="11" y="326"/>
                    <a:pt x="15" y="328"/>
                  </a:cubicBezTo>
                  <a:cubicBezTo>
                    <a:pt x="110" y="375"/>
                    <a:pt x="110" y="375"/>
                    <a:pt x="110" y="375"/>
                  </a:cubicBezTo>
                  <a:cubicBezTo>
                    <a:pt x="114" y="377"/>
                    <a:pt x="118" y="378"/>
                    <a:pt x="122" y="378"/>
                  </a:cubicBezTo>
                  <a:cubicBezTo>
                    <a:pt x="127" y="378"/>
                    <a:pt x="131" y="377"/>
                    <a:pt x="134" y="375"/>
                  </a:cubicBezTo>
                  <a:cubicBezTo>
                    <a:pt x="229" y="328"/>
                    <a:pt x="229" y="328"/>
                    <a:pt x="229" y="328"/>
                  </a:cubicBezTo>
                  <a:cubicBezTo>
                    <a:pt x="230" y="327"/>
                    <a:pt x="230" y="327"/>
                    <a:pt x="230" y="327"/>
                  </a:cubicBezTo>
                  <a:cubicBezTo>
                    <a:pt x="232" y="328"/>
                    <a:pt x="232" y="328"/>
                    <a:pt x="232" y="328"/>
                  </a:cubicBezTo>
                  <a:cubicBezTo>
                    <a:pt x="326" y="375"/>
                    <a:pt x="326" y="375"/>
                    <a:pt x="326" y="375"/>
                  </a:cubicBezTo>
                  <a:cubicBezTo>
                    <a:pt x="330" y="377"/>
                    <a:pt x="334" y="378"/>
                    <a:pt x="338" y="378"/>
                  </a:cubicBezTo>
                  <a:cubicBezTo>
                    <a:pt x="343" y="378"/>
                    <a:pt x="347" y="377"/>
                    <a:pt x="350" y="375"/>
                  </a:cubicBezTo>
                  <a:cubicBezTo>
                    <a:pt x="445" y="328"/>
                    <a:pt x="445" y="328"/>
                    <a:pt x="445" y="328"/>
                  </a:cubicBezTo>
                  <a:cubicBezTo>
                    <a:pt x="450" y="326"/>
                    <a:pt x="453" y="322"/>
                    <a:pt x="456" y="318"/>
                  </a:cubicBezTo>
                  <a:cubicBezTo>
                    <a:pt x="459" y="314"/>
                    <a:pt x="460" y="309"/>
                    <a:pt x="460" y="304"/>
                  </a:cubicBezTo>
                  <a:cubicBezTo>
                    <a:pt x="460" y="216"/>
                    <a:pt x="460" y="216"/>
                    <a:pt x="460" y="216"/>
                  </a:cubicBezTo>
                  <a:cubicBezTo>
                    <a:pt x="460" y="211"/>
                    <a:pt x="458" y="206"/>
                    <a:pt x="456" y="201"/>
                  </a:cubicBezTo>
                  <a:close/>
                  <a:moveTo>
                    <a:pt x="137" y="67"/>
                  </a:moveTo>
                  <a:cubicBezTo>
                    <a:pt x="230" y="27"/>
                    <a:pt x="230" y="27"/>
                    <a:pt x="230" y="27"/>
                  </a:cubicBezTo>
                  <a:cubicBezTo>
                    <a:pt x="323" y="67"/>
                    <a:pt x="323" y="67"/>
                    <a:pt x="323" y="67"/>
                  </a:cubicBezTo>
                  <a:cubicBezTo>
                    <a:pt x="230" y="107"/>
                    <a:pt x="230" y="107"/>
                    <a:pt x="230" y="107"/>
                  </a:cubicBezTo>
                  <a:lnTo>
                    <a:pt x="137" y="67"/>
                  </a:lnTo>
                  <a:close/>
                  <a:moveTo>
                    <a:pt x="244" y="130"/>
                  </a:moveTo>
                  <a:cubicBezTo>
                    <a:pt x="325" y="96"/>
                    <a:pt x="325" y="96"/>
                    <a:pt x="325" y="96"/>
                  </a:cubicBezTo>
                  <a:cubicBezTo>
                    <a:pt x="325" y="152"/>
                    <a:pt x="325" y="152"/>
                    <a:pt x="325" y="152"/>
                  </a:cubicBezTo>
                  <a:cubicBezTo>
                    <a:pt x="244" y="187"/>
                    <a:pt x="244" y="187"/>
                    <a:pt x="244" y="187"/>
                  </a:cubicBezTo>
                  <a:lnTo>
                    <a:pt x="244" y="130"/>
                  </a:lnTo>
                  <a:close/>
                  <a:moveTo>
                    <a:pt x="253" y="212"/>
                  </a:moveTo>
                  <a:cubicBezTo>
                    <a:pt x="338" y="176"/>
                    <a:pt x="338" y="176"/>
                    <a:pt x="338" y="176"/>
                  </a:cubicBezTo>
                  <a:cubicBezTo>
                    <a:pt x="424" y="212"/>
                    <a:pt x="424" y="212"/>
                    <a:pt x="424" y="212"/>
                  </a:cubicBezTo>
                  <a:cubicBezTo>
                    <a:pt x="338" y="249"/>
                    <a:pt x="338" y="249"/>
                    <a:pt x="338" y="249"/>
                  </a:cubicBezTo>
                  <a:lnTo>
                    <a:pt x="253" y="212"/>
                  </a:lnTo>
                  <a:close/>
                  <a:moveTo>
                    <a:pt x="352" y="272"/>
                  </a:moveTo>
                  <a:cubicBezTo>
                    <a:pt x="433" y="238"/>
                    <a:pt x="433" y="238"/>
                    <a:pt x="433" y="238"/>
                  </a:cubicBezTo>
                  <a:cubicBezTo>
                    <a:pt x="433" y="304"/>
                    <a:pt x="433" y="304"/>
                    <a:pt x="433" y="304"/>
                  </a:cubicBezTo>
                  <a:cubicBezTo>
                    <a:pt x="352" y="344"/>
                    <a:pt x="352" y="344"/>
                    <a:pt x="352" y="344"/>
                  </a:cubicBezTo>
                  <a:lnTo>
                    <a:pt x="352" y="272"/>
                  </a:lnTo>
                  <a:close/>
                  <a:moveTo>
                    <a:pt x="37" y="212"/>
                  </a:moveTo>
                  <a:cubicBezTo>
                    <a:pt x="122" y="176"/>
                    <a:pt x="122" y="176"/>
                    <a:pt x="122" y="176"/>
                  </a:cubicBezTo>
                  <a:cubicBezTo>
                    <a:pt x="207" y="212"/>
                    <a:pt x="207" y="212"/>
                    <a:pt x="207" y="212"/>
                  </a:cubicBezTo>
                  <a:cubicBezTo>
                    <a:pt x="122" y="249"/>
                    <a:pt x="122" y="249"/>
                    <a:pt x="122" y="249"/>
                  </a:cubicBezTo>
                  <a:lnTo>
                    <a:pt x="37" y="212"/>
                  </a:lnTo>
                  <a:close/>
                  <a:moveTo>
                    <a:pt x="136" y="272"/>
                  </a:moveTo>
                  <a:cubicBezTo>
                    <a:pt x="217" y="238"/>
                    <a:pt x="217" y="238"/>
                    <a:pt x="217" y="238"/>
                  </a:cubicBezTo>
                  <a:cubicBezTo>
                    <a:pt x="217" y="304"/>
                    <a:pt x="217" y="304"/>
                    <a:pt x="217" y="304"/>
                  </a:cubicBezTo>
                  <a:cubicBezTo>
                    <a:pt x="136" y="344"/>
                    <a:pt x="136" y="344"/>
                    <a:pt x="136" y="344"/>
                  </a:cubicBezTo>
                  <a:lnTo>
                    <a:pt x="136" y="27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CA">
                <a:solidFill>
                  <a:srgbClr val="000000"/>
                </a:solidFill>
              </a:endParaRPr>
            </a:p>
          </p:txBody>
        </p:sp>
      </p:grpSp>
      <p:sp>
        <p:nvSpPr>
          <p:cNvPr id="19" name="Content Placeholder 2"/>
          <p:cNvSpPr txBox="1">
            <a:spLocks/>
          </p:cNvSpPr>
          <p:nvPr/>
        </p:nvSpPr>
        <p:spPr>
          <a:xfrm>
            <a:off x="3759625" y="4021908"/>
            <a:ext cx="1629772" cy="64639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200" b="1" dirty="0">
                <a:solidFill>
                  <a:prstClr val="white"/>
                </a:solidFill>
              </a:rPr>
              <a:t>Sustainable and Resilient Infrastructure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4028516" y="2550992"/>
            <a:ext cx="1091990" cy="1091990"/>
            <a:chOff x="4028516" y="2506618"/>
            <a:chExt cx="1091990" cy="1091990"/>
          </a:xfrm>
          <a:effectLst/>
        </p:grpSpPr>
        <p:sp>
          <p:nvSpPr>
            <p:cNvPr id="18" name="Oval 17"/>
            <p:cNvSpPr/>
            <p:nvPr/>
          </p:nvSpPr>
          <p:spPr bwMode="auto">
            <a:xfrm>
              <a:off x="4028516" y="2506618"/>
              <a:ext cx="1091990" cy="109199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reflection blurRad="76200" endPos="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 w="508000" h="5080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prstClr val="black"/>
                </a:solidFill>
                <a:latin typeface="Times" pitchFamily="-110" charset="0"/>
              </a:endParaRPr>
            </a:p>
          </p:txBody>
        </p:sp>
        <p:sp>
          <p:nvSpPr>
            <p:cNvPr id="20" name="Freeform 19"/>
            <p:cNvSpPr>
              <a:spLocks noEditPoints="1"/>
            </p:cNvSpPr>
            <p:nvPr>
              <p:custDataLst>
                <p:tags r:id="rId4"/>
              </p:custDataLst>
            </p:nvPr>
          </p:nvSpPr>
          <p:spPr bwMode="auto">
            <a:xfrm>
              <a:off x="4293926" y="2721404"/>
              <a:ext cx="574086" cy="616131"/>
            </a:xfrm>
            <a:custGeom>
              <a:avLst/>
              <a:gdLst>
                <a:gd name="T0" fmla="*/ 927 w 1854"/>
                <a:gd name="T1" fmla="*/ 0 h 1853"/>
                <a:gd name="T2" fmla="*/ 787 w 1854"/>
                <a:gd name="T3" fmla="*/ 11 h 1853"/>
                <a:gd name="T4" fmla="*/ 783 w 1854"/>
                <a:gd name="T5" fmla="*/ 9 h 1853"/>
                <a:gd name="T6" fmla="*/ 782 w 1854"/>
                <a:gd name="T7" fmla="*/ 11 h 1853"/>
                <a:gd name="T8" fmla="*/ 0 w 1854"/>
                <a:gd name="T9" fmla="*/ 927 h 1853"/>
                <a:gd name="T10" fmla="*/ 927 w 1854"/>
                <a:gd name="T11" fmla="*/ 1853 h 1853"/>
                <a:gd name="T12" fmla="*/ 1854 w 1854"/>
                <a:gd name="T13" fmla="*/ 927 h 1853"/>
                <a:gd name="T14" fmla="*/ 927 w 1854"/>
                <a:gd name="T15" fmla="*/ 0 h 1853"/>
                <a:gd name="T16" fmla="*/ 734 w 1854"/>
                <a:gd name="T17" fmla="*/ 1022 h 1853"/>
                <a:gd name="T18" fmla="*/ 688 w 1854"/>
                <a:gd name="T19" fmla="*/ 1006 h 1853"/>
                <a:gd name="T20" fmla="*/ 715 w 1854"/>
                <a:gd name="T21" fmla="*/ 654 h 1853"/>
                <a:gd name="T22" fmla="*/ 843 w 1854"/>
                <a:gd name="T23" fmla="*/ 563 h 1853"/>
                <a:gd name="T24" fmla="*/ 1224 w 1854"/>
                <a:gd name="T25" fmla="*/ 741 h 1853"/>
                <a:gd name="T26" fmla="*/ 1217 w 1854"/>
                <a:gd name="T27" fmla="*/ 771 h 1853"/>
                <a:gd name="T28" fmla="*/ 734 w 1854"/>
                <a:gd name="T29" fmla="*/ 1022 h 1853"/>
                <a:gd name="T30" fmla="*/ 544 w 1854"/>
                <a:gd name="T31" fmla="*/ 1362 h 1853"/>
                <a:gd name="T32" fmla="*/ 598 w 1854"/>
                <a:gd name="T33" fmla="*/ 1386 h 1853"/>
                <a:gd name="T34" fmla="*/ 658 w 1854"/>
                <a:gd name="T35" fmla="*/ 1695 h 1853"/>
                <a:gd name="T36" fmla="*/ 405 w 1854"/>
                <a:gd name="T37" fmla="*/ 1550 h 1853"/>
                <a:gd name="T38" fmla="*/ 544 w 1854"/>
                <a:gd name="T39" fmla="*/ 1362 h 1853"/>
                <a:gd name="T40" fmla="*/ 1603 w 1854"/>
                <a:gd name="T41" fmla="*/ 824 h 1853"/>
                <a:gd name="T42" fmla="*/ 1621 w 1854"/>
                <a:gd name="T43" fmla="*/ 823 h 1853"/>
                <a:gd name="T44" fmla="*/ 1735 w 1854"/>
                <a:gd name="T45" fmla="*/ 829 h 1853"/>
                <a:gd name="T46" fmla="*/ 1741 w 1854"/>
                <a:gd name="T47" fmla="*/ 927 h 1853"/>
                <a:gd name="T48" fmla="*/ 1728 w 1854"/>
                <a:gd name="T49" fmla="*/ 1070 h 1853"/>
                <a:gd name="T50" fmla="*/ 1581 w 1854"/>
                <a:gd name="T51" fmla="*/ 895 h 1853"/>
                <a:gd name="T52" fmla="*/ 1603 w 1854"/>
                <a:gd name="T53" fmla="*/ 824 h 1853"/>
                <a:gd name="T54" fmla="*/ 1712 w 1854"/>
                <a:gd name="T55" fmla="*/ 714 h 1853"/>
                <a:gd name="T56" fmla="*/ 1621 w 1854"/>
                <a:gd name="T57" fmla="*/ 710 h 1853"/>
                <a:gd name="T58" fmla="*/ 1582 w 1854"/>
                <a:gd name="T59" fmla="*/ 711 h 1853"/>
                <a:gd name="T60" fmla="*/ 1409 w 1854"/>
                <a:gd name="T61" fmla="*/ 607 h 1853"/>
                <a:gd name="T62" fmla="*/ 1289 w 1854"/>
                <a:gd name="T63" fmla="*/ 648 h 1853"/>
                <a:gd name="T64" fmla="*/ 870 w 1854"/>
                <a:gd name="T65" fmla="*/ 453 h 1853"/>
                <a:gd name="T66" fmla="*/ 793 w 1854"/>
                <a:gd name="T67" fmla="*/ 308 h 1853"/>
                <a:gd name="T68" fmla="*/ 860 w 1854"/>
                <a:gd name="T69" fmla="*/ 116 h 1853"/>
                <a:gd name="T70" fmla="*/ 927 w 1854"/>
                <a:gd name="T71" fmla="*/ 113 h 1853"/>
                <a:gd name="T72" fmla="*/ 1712 w 1854"/>
                <a:gd name="T73" fmla="*/ 714 h 1853"/>
                <a:gd name="T74" fmla="*/ 731 w 1854"/>
                <a:gd name="T75" fmla="*/ 137 h 1853"/>
                <a:gd name="T76" fmla="*/ 687 w 1854"/>
                <a:gd name="T77" fmla="*/ 269 h 1853"/>
                <a:gd name="T78" fmla="*/ 675 w 1854"/>
                <a:gd name="T79" fmla="*/ 268 h 1853"/>
                <a:gd name="T80" fmla="*/ 491 w 1854"/>
                <a:gd name="T81" fmla="*/ 400 h 1853"/>
                <a:gd name="T82" fmla="*/ 295 w 1854"/>
                <a:gd name="T83" fmla="*/ 414 h 1853"/>
                <a:gd name="T84" fmla="*/ 731 w 1854"/>
                <a:gd name="T85" fmla="*/ 137 h 1853"/>
                <a:gd name="T86" fmla="*/ 113 w 1854"/>
                <a:gd name="T87" fmla="*/ 927 h 1853"/>
                <a:gd name="T88" fmla="*/ 208 w 1854"/>
                <a:gd name="T89" fmla="*/ 546 h 1853"/>
                <a:gd name="T90" fmla="*/ 487 w 1854"/>
                <a:gd name="T91" fmla="*/ 513 h 1853"/>
                <a:gd name="T92" fmla="*/ 603 w 1854"/>
                <a:gd name="T93" fmla="*/ 644 h 1853"/>
                <a:gd name="T94" fmla="*/ 574 w 1854"/>
                <a:gd name="T95" fmla="*/ 1016 h 1853"/>
                <a:gd name="T96" fmla="*/ 452 w 1854"/>
                <a:gd name="T97" fmla="*/ 1197 h 1853"/>
                <a:gd name="T98" fmla="*/ 469 w 1854"/>
                <a:gd name="T99" fmla="*/ 1276 h 1853"/>
                <a:gd name="T100" fmla="*/ 322 w 1854"/>
                <a:gd name="T101" fmla="*/ 1470 h 1853"/>
                <a:gd name="T102" fmla="*/ 113 w 1854"/>
                <a:gd name="T103" fmla="*/ 927 h 1853"/>
                <a:gd name="T104" fmla="*/ 927 w 1854"/>
                <a:gd name="T105" fmla="*/ 1740 h 1853"/>
                <a:gd name="T106" fmla="*/ 784 w 1854"/>
                <a:gd name="T107" fmla="*/ 1728 h 1853"/>
                <a:gd name="T108" fmla="*/ 711 w 1854"/>
                <a:gd name="T109" fmla="*/ 1381 h 1853"/>
                <a:gd name="T110" fmla="*/ 842 w 1854"/>
                <a:gd name="T111" fmla="*/ 1197 h 1853"/>
                <a:gd name="T112" fmla="*/ 817 w 1854"/>
                <a:gd name="T113" fmla="*/ 1101 h 1853"/>
                <a:gd name="T114" fmla="*/ 1232 w 1854"/>
                <a:gd name="T115" fmla="*/ 884 h 1853"/>
                <a:gd name="T116" fmla="*/ 1409 w 1854"/>
                <a:gd name="T117" fmla="*/ 997 h 1853"/>
                <a:gd name="T118" fmla="*/ 1499 w 1854"/>
                <a:gd name="T119" fmla="*/ 975 h 1853"/>
                <a:gd name="T120" fmla="*/ 1689 w 1854"/>
                <a:gd name="T121" fmla="*/ 1212 h 1853"/>
                <a:gd name="T122" fmla="*/ 927 w 1854"/>
                <a:gd name="T123" fmla="*/ 1740 h 1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854" h="1853">
                  <a:moveTo>
                    <a:pt x="927" y="0"/>
                  </a:moveTo>
                  <a:cubicBezTo>
                    <a:pt x="879" y="0"/>
                    <a:pt x="832" y="4"/>
                    <a:pt x="787" y="11"/>
                  </a:cubicBezTo>
                  <a:lnTo>
                    <a:pt x="783" y="9"/>
                  </a:lnTo>
                  <a:cubicBezTo>
                    <a:pt x="782" y="10"/>
                    <a:pt x="782" y="11"/>
                    <a:pt x="782" y="11"/>
                  </a:cubicBezTo>
                  <a:cubicBezTo>
                    <a:pt x="339" y="81"/>
                    <a:pt x="0" y="464"/>
                    <a:pt x="0" y="927"/>
                  </a:cubicBezTo>
                  <a:cubicBezTo>
                    <a:pt x="0" y="1438"/>
                    <a:pt x="415" y="1853"/>
                    <a:pt x="927" y="1853"/>
                  </a:cubicBezTo>
                  <a:cubicBezTo>
                    <a:pt x="1439" y="1853"/>
                    <a:pt x="1854" y="1438"/>
                    <a:pt x="1854" y="927"/>
                  </a:cubicBezTo>
                  <a:cubicBezTo>
                    <a:pt x="1854" y="415"/>
                    <a:pt x="1439" y="0"/>
                    <a:pt x="927" y="0"/>
                  </a:cubicBezTo>
                  <a:close/>
                  <a:moveTo>
                    <a:pt x="734" y="1022"/>
                  </a:moveTo>
                  <a:cubicBezTo>
                    <a:pt x="719" y="1015"/>
                    <a:pt x="704" y="1010"/>
                    <a:pt x="688" y="1006"/>
                  </a:cubicBezTo>
                  <a:cubicBezTo>
                    <a:pt x="689" y="888"/>
                    <a:pt x="698" y="770"/>
                    <a:pt x="715" y="654"/>
                  </a:cubicBezTo>
                  <a:cubicBezTo>
                    <a:pt x="770" y="643"/>
                    <a:pt x="816" y="609"/>
                    <a:pt x="843" y="563"/>
                  </a:cubicBezTo>
                  <a:cubicBezTo>
                    <a:pt x="976" y="601"/>
                    <a:pt x="1104" y="662"/>
                    <a:pt x="1224" y="741"/>
                  </a:cubicBezTo>
                  <a:cubicBezTo>
                    <a:pt x="1221" y="751"/>
                    <a:pt x="1218" y="761"/>
                    <a:pt x="1217" y="771"/>
                  </a:cubicBezTo>
                  <a:cubicBezTo>
                    <a:pt x="1046" y="823"/>
                    <a:pt x="883" y="908"/>
                    <a:pt x="734" y="1022"/>
                  </a:cubicBezTo>
                  <a:close/>
                  <a:moveTo>
                    <a:pt x="544" y="1362"/>
                  </a:moveTo>
                  <a:cubicBezTo>
                    <a:pt x="560" y="1373"/>
                    <a:pt x="578" y="1381"/>
                    <a:pt x="598" y="1386"/>
                  </a:cubicBezTo>
                  <a:cubicBezTo>
                    <a:pt x="612" y="1490"/>
                    <a:pt x="632" y="1594"/>
                    <a:pt x="658" y="1695"/>
                  </a:cubicBezTo>
                  <a:cubicBezTo>
                    <a:pt x="565" y="1662"/>
                    <a:pt x="479" y="1612"/>
                    <a:pt x="405" y="1550"/>
                  </a:cubicBezTo>
                  <a:cubicBezTo>
                    <a:pt x="448" y="1483"/>
                    <a:pt x="495" y="1421"/>
                    <a:pt x="544" y="1362"/>
                  </a:cubicBezTo>
                  <a:close/>
                  <a:moveTo>
                    <a:pt x="1603" y="824"/>
                  </a:moveTo>
                  <a:cubicBezTo>
                    <a:pt x="1609" y="823"/>
                    <a:pt x="1615" y="823"/>
                    <a:pt x="1621" y="823"/>
                  </a:cubicBezTo>
                  <a:cubicBezTo>
                    <a:pt x="1659" y="823"/>
                    <a:pt x="1697" y="826"/>
                    <a:pt x="1735" y="829"/>
                  </a:cubicBezTo>
                  <a:cubicBezTo>
                    <a:pt x="1739" y="861"/>
                    <a:pt x="1741" y="894"/>
                    <a:pt x="1741" y="927"/>
                  </a:cubicBezTo>
                  <a:cubicBezTo>
                    <a:pt x="1741" y="976"/>
                    <a:pt x="1736" y="1024"/>
                    <a:pt x="1728" y="1070"/>
                  </a:cubicBezTo>
                  <a:cubicBezTo>
                    <a:pt x="1681" y="1008"/>
                    <a:pt x="1632" y="950"/>
                    <a:pt x="1581" y="895"/>
                  </a:cubicBezTo>
                  <a:cubicBezTo>
                    <a:pt x="1593" y="874"/>
                    <a:pt x="1600" y="849"/>
                    <a:pt x="1603" y="824"/>
                  </a:cubicBezTo>
                  <a:close/>
                  <a:moveTo>
                    <a:pt x="1712" y="714"/>
                  </a:moveTo>
                  <a:cubicBezTo>
                    <a:pt x="1682" y="712"/>
                    <a:pt x="1651" y="710"/>
                    <a:pt x="1621" y="710"/>
                  </a:cubicBezTo>
                  <a:cubicBezTo>
                    <a:pt x="1608" y="710"/>
                    <a:pt x="1595" y="711"/>
                    <a:pt x="1582" y="711"/>
                  </a:cubicBezTo>
                  <a:cubicBezTo>
                    <a:pt x="1549" y="649"/>
                    <a:pt x="1484" y="607"/>
                    <a:pt x="1409" y="607"/>
                  </a:cubicBezTo>
                  <a:cubicBezTo>
                    <a:pt x="1364" y="607"/>
                    <a:pt x="1322" y="622"/>
                    <a:pt x="1289" y="648"/>
                  </a:cubicBezTo>
                  <a:cubicBezTo>
                    <a:pt x="1157" y="561"/>
                    <a:pt x="1017" y="495"/>
                    <a:pt x="870" y="453"/>
                  </a:cubicBezTo>
                  <a:cubicBezTo>
                    <a:pt x="867" y="394"/>
                    <a:pt x="837" y="341"/>
                    <a:pt x="793" y="308"/>
                  </a:cubicBezTo>
                  <a:cubicBezTo>
                    <a:pt x="813" y="242"/>
                    <a:pt x="835" y="178"/>
                    <a:pt x="860" y="116"/>
                  </a:cubicBezTo>
                  <a:cubicBezTo>
                    <a:pt x="882" y="114"/>
                    <a:pt x="905" y="113"/>
                    <a:pt x="927" y="113"/>
                  </a:cubicBezTo>
                  <a:cubicBezTo>
                    <a:pt x="1302" y="113"/>
                    <a:pt x="1618" y="368"/>
                    <a:pt x="1712" y="714"/>
                  </a:cubicBezTo>
                  <a:close/>
                  <a:moveTo>
                    <a:pt x="731" y="137"/>
                  </a:moveTo>
                  <a:cubicBezTo>
                    <a:pt x="715" y="180"/>
                    <a:pt x="701" y="224"/>
                    <a:pt x="687" y="269"/>
                  </a:cubicBezTo>
                  <a:cubicBezTo>
                    <a:pt x="683" y="268"/>
                    <a:pt x="679" y="268"/>
                    <a:pt x="675" y="268"/>
                  </a:cubicBezTo>
                  <a:cubicBezTo>
                    <a:pt x="590" y="268"/>
                    <a:pt x="517" y="323"/>
                    <a:pt x="491" y="400"/>
                  </a:cubicBezTo>
                  <a:cubicBezTo>
                    <a:pt x="426" y="400"/>
                    <a:pt x="360" y="405"/>
                    <a:pt x="295" y="414"/>
                  </a:cubicBezTo>
                  <a:cubicBezTo>
                    <a:pt x="405" y="279"/>
                    <a:pt x="557" y="180"/>
                    <a:pt x="731" y="137"/>
                  </a:cubicBezTo>
                  <a:close/>
                  <a:moveTo>
                    <a:pt x="113" y="927"/>
                  </a:moveTo>
                  <a:cubicBezTo>
                    <a:pt x="113" y="789"/>
                    <a:pt x="148" y="660"/>
                    <a:pt x="208" y="546"/>
                  </a:cubicBezTo>
                  <a:cubicBezTo>
                    <a:pt x="300" y="525"/>
                    <a:pt x="393" y="513"/>
                    <a:pt x="487" y="513"/>
                  </a:cubicBezTo>
                  <a:cubicBezTo>
                    <a:pt x="503" y="573"/>
                    <a:pt x="546" y="622"/>
                    <a:pt x="603" y="644"/>
                  </a:cubicBezTo>
                  <a:cubicBezTo>
                    <a:pt x="585" y="767"/>
                    <a:pt x="575" y="891"/>
                    <a:pt x="574" y="1016"/>
                  </a:cubicBezTo>
                  <a:cubicBezTo>
                    <a:pt x="503" y="1045"/>
                    <a:pt x="452" y="1115"/>
                    <a:pt x="452" y="1197"/>
                  </a:cubicBezTo>
                  <a:cubicBezTo>
                    <a:pt x="452" y="1225"/>
                    <a:pt x="458" y="1252"/>
                    <a:pt x="469" y="1276"/>
                  </a:cubicBezTo>
                  <a:cubicBezTo>
                    <a:pt x="417" y="1336"/>
                    <a:pt x="368" y="1401"/>
                    <a:pt x="322" y="1470"/>
                  </a:cubicBezTo>
                  <a:cubicBezTo>
                    <a:pt x="192" y="1326"/>
                    <a:pt x="113" y="1135"/>
                    <a:pt x="113" y="927"/>
                  </a:cubicBezTo>
                  <a:close/>
                  <a:moveTo>
                    <a:pt x="927" y="1740"/>
                  </a:moveTo>
                  <a:cubicBezTo>
                    <a:pt x="878" y="1740"/>
                    <a:pt x="831" y="1736"/>
                    <a:pt x="784" y="1728"/>
                  </a:cubicBezTo>
                  <a:cubicBezTo>
                    <a:pt x="752" y="1615"/>
                    <a:pt x="727" y="1499"/>
                    <a:pt x="711" y="1381"/>
                  </a:cubicBezTo>
                  <a:cubicBezTo>
                    <a:pt x="788" y="1355"/>
                    <a:pt x="842" y="1282"/>
                    <a:pt x="842" y="1197"/>
                  </a:cubicBezTo>
                  <a:cubicBezTo>
                    <a:pt x="842" y="1162"/>
                    <a:pt x="833" y="1130"/>
                    <a:pt x="817" y="1101"/>
                  </a:cubicBezTo>
                  <a:cubicBezTo>
                    <a:pt x="946" y="1004"/>
                    <a:pt x="1086" y="931"/>
                    <a:pt x="1232" y="884"/>
                  </a:cubicBezTo>
                  <a:cubicBezTo>
                    <a:pt x="1263" y="951"/>
                    <a:pt x="1331" y="997"/>
                    <a:pt x="1409" y="997"/>
                  </a:cubicBezTo>
                  <a:cubicBezTo>
                    <a:pt x="1442" y="997"/>
                    <a:pt x="1472" y="989"/>
                    <a:pt x="1499" y="975"/>
                  </a:cubicBezTo>
                  <a:cubicBezTo>
                    <a:pt x="1567" y="1046"/>
                    <a:pt x="1631" y="1125"/>
                    <a:pt x="1689" y="1212"/>
                  </a:cubicBezTo>
                  <a:cubicBezTo>
                    <a:pt x="1573" y="1520"/>
                    <a:pt x="1276" y="1740"/>
                    <a:pt x="927" y="1740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CA">
                <a:solidFill>
                  <a:srgbClr val="000000"/>
                </a:solidFill>
              </a:endParaRPr>
            </a:p>
          </p:txBody>
        </p:sp>
      </p:grpSp>
      <p:sp>
        <p:nvSpPr>
          <p:cNvPr id="25" name="Content Placeholder 2"/>
          <p:cNvSpPr txBox="1">
            <a:spLocks/>
          </p:cNvSpPr>
          <p:nvPr/>
        </p:nvSpPr>
        <p:spPr>
          <a:xfrm>
            <a:off x="301917" y="4021907"/>
            <a:ext cx="1595312" cy="646393"/>
          </a:xfrm>
          <a:prstGeom prst="rect">
            <a:avLst/>
          </a:prstGeom>
          <a:solidFill>
            <a:srgbClr val="8F001A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CA" sz="1200" b="1" dirty="0">
                <a:solidFill>
                  <a:prstClr val="white"/>
                </a:solidFill>
              </a:rPr>
              <a:t>Enabling Technologies for Health Care and Augmented Life</a:t>
            </a:r>
          </a:p>
          <a:p>
            <a:pPr algn="ctr">
              <a:defRPr/>
            </a:pPr>
            <a:r>
              <a:rPr lang="en-US" sz="1200" b="1" dirty="0">
                <a:solidFill>
                  <a:prstClr val="white"/>
                </a:solidFill>
              </a:rPr>
              <a:t> 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620876" y="2550992"/>
            <a:ext cx="1091990" cy="1091990"/>
            <a:chOff x="620876" y="2506618"/>
            <a:chExt cx="1091990" cy="1091990"/>
          </a:xfrm>
        </p:grpSpPr>
        <p:sp>
          <p:nvSpPr>
            <p:cNvPr id="23" name="Oval 22"/>
            <p:cNvSpPr/>
            <p:nvPr/>
          </p:nvSpPr>
          <p:spPr bwMode="auto">
            <a:xfrm>
              <a:off x="620876" y="2506618"/>
              <a:ext cx="1091990" cy="1091990"/>
            </a:xfrm>
            <a:prstGeom prst="ellipse">
              <a:avLst/>
            </a:prstGeom>
            <a:solidFill>
              <a:srgbClr val="99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reflection endPos="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 w="508000" h="5080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prstClr val="black"/>
                </a:solidFill>
                <a:latin typeface="Times" pitchFamily="-110" charset="0"/>
              </a:endParaRPr>
            </a:p>
          </p:txBody>
        </p:sp>
        <p:sp>
          <p:nvSpPr>
            <p:cNvPr id="24" name="AutoShape 16"/>
            <p:cNvSpPr>
              <a:spLocks noChangeAspect="1" noChangeArrowheads="1" noTextEdit="1"/>
            </p:cNvSpPr>
            <p:nvPr/>
          </p:nvSpPr>
          <p:spPr bwMode="auto">
            <a:xfrm>
              <a:off x="907200" y="2667756"/>
              <a:ext cx="507490" cy="568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26" name="Freeform 25"/>
            <p:cNvSpPr>
              <a:spLocks noEditPoints="1"/>
            </p:cNvSpPr>
            <p:nvPr/>
          </p:nvSpPr>
          <p:spPr bwMode="auto">
            <a:xfrm>
              <a:off x="875964" y="2717349"/>
              <a:ext cx="571500" cy="624240"/>
            </a:xfrm>
            <a:custGeom>
              <a:avLst/>
              <a:gdLst>
                <a:gd name="T0" fmla="*/ 101 w 330"/>
                <a:gd name="T1" fmla="*/ 27 h 361"/>
                <a:gd name="T2" fmla="*/ 101 w 330"/>
                <a:gd name="T3" fmla="*/ 154 h 361"/>
                <a:gd name="T4" fmla="*/ 229 w 330"/>
                <a:gd name="T5" fmla="*/ 154 h 361"/>
                <a:gd name="T6" fmla="*/ 229 w 330"/>
                <a:gd name="T7" fmla="*/ 27 h 361"/>
                <a:gd name="T8" fmla="*/ 329 w 330"/>
                <a:gd name="T9" fmla="*/ 269 h 361"/>
                <a:gd name="T10" fmla="*/ 312 w 330"/>
                <a:gd name="T11" fmla="*/ 206 h 361"/>
                <a:gd name="T12" fmla="*/ 265 w 330"/>
                <a:gd name="T13" fmla="*/ 167 h 361"/>
                <a:gd name="T14" fmla="*/ 270 w 330"/>
                <a:gd name="T15" fmla="*/ 188 h 361"/>
                <a:gd name="T16" fmla="*/ 270 w 330"/>
                <a:gd name="T17" fmla="*/ 209 h 361"/>
                <a:gd name="T18" fmla="*/ 292 w 330"/>
                <a:gd name="T19" fmla="*/ 241 h 361"/>
                <a:gd name="T20" fmla="*/ 300 w 330"/>
                <a:gd name="T21" fmla="*/ 291 h 361"/>
                <a:gd name="T22" fmla="*/ 301 w 330"/>
                <a:gd name="T23" fmla="*/ 324 h 361"/>
                <a:gd name="T24" fmla="*/ 269 w 330"/>
                <a:gd name="T25" fmla="*/ 324 h 361"/>
                <a:gd name="T26" fmla="*/ 270 w 330"/>
                <a:gd name="T27" fmla="*/ 291 h 361"/>
                <a:gd name="T28" fmla="*/ 261 w 330"/>
                <a:gd name="T29" fmla="*/ 249 h 361"/>
                <a:gd name="T30" fmla="*/ 219 w 330"/>
                <a:gd name="T31" fmla="*/ 249 h 361"/>
                <a:gd name="T32" fmla="*/ 210 w 330"/>
                <a:gd name="T33" fmla="*/ 291 h 361"/>
                <a:gd name="T34" fmla="*/ 211 w 330"/>
                <a:gd name="T35" fmla="*/ 324 h 361"/>
                <a:gd name="T36" fmla="*/ 179 w 330"/>
                <a:gd name="T37" fmla="*/ 324 h 361"/>
                <a:gd name="T38" fmla="*/ 180 w 330"/>
                <a:gd name="T39" fmla="*/ 291 h 361"/>
                <a:gd name="T40" fmla="*/ 198 w 330"/>
                <a:gd name="T41" fmla="*/ 228 h 361"/>
                <a:gd name="T42" fmla="*/ 240 w 330"/>
                <a:gd name="T43" fmla="*/ 196 h 361"/>
                <a:gd name="T44" fmla="*/ 165 w 330"/>
                <a:gd name="T45" fmla="*/ 198 h 361"/>
                <a:gd name="T46" fmla="*/ 90 w 330"/>
                <a:gd name="T47" fmla="*/ 196 h 361"/>
                <a:gd name="T48" fmla="*/ 112 w 330"/>
                <a:gd name="T49" fmla="*/ 260 h 361"/>
                <a:gd name="T50" fmla="*/ 107 w 330"/>
                <a:gd name="T51" fmla="*/ 318 h 361"/>
                <a:gd name="T52" fmla="*/ 43 w 330"/>
                <a:gd name="T53" fmla="*/ 318 h 361"/>
                <a:gd name="T54" fmla="*/ 38 w 330"/>
                <a:gd name="T55" fmla="*/ 260 h 361"/>
                <a:gd name="T56" fmla="*/ 60 w 330"/>
                <a:gd name="T57" fmla="*/ 196 h 361"/>
                <a:gd name="T58" fmla="*/ 37 w 330"/>
                <a:gd name="T59" fmla="*/ 182 h 361"/>
                <a:gd name="T60" fmla="*/ 7 w 330"/>
                <a:gd name="T61" fmla="*/ 237 h 361"/>
                <a:gd name="T62" fmla="*/ 0 w 330"/>
                <a:gd name="T63" fmla="*/ 300 h 361"/>
                <a:gd name="T64" fmla="*/ 63 w 330"/>
                <a:gd name="T65" fmla="*/ 361 h 361"/>
                <a:gd name="T66" fmla="*/ 313 w 330"/>
                <a:gd name="T67" fmla="*/ 345 h 361"/>
                <a:gd name="T68" fmla="*/ 329 w 330"/>
                <a:gd name="T69" fmla="*/ 269 h 361"/>
                <a:gd name="T70" fmla="*/ 64 w 330"/>
                <a:gd name="T71" fmla="*/ 275 h 361"/>
                <a:gd name="T72" fmla="*/ 64 w 330"/>
                <a:gd name="T73" fmla="*/ 296 h 361"/>
                <a:gd name="T74" fmla="*/ 86 w 330"/>
                <a:gd name="T75" fmla="*/ 296 h 361"/>
                <a:gd name="T76" fmla="*/ 86 w 330"/>
                <a:gd name="T77" fmla="*/ 275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30" h="361">
                  <a:moveTo>
                    <a:pt x="165" y="0"/>
                  </a:moveTo>
                  <a:cubicBezTo>
                    <a:pt x="140" y="0"/>
                    <a:pt x="119" y="9"/>
                    <a:pt x="101" y="27"/>
                  </a:cubicBezTo>
                  <a:cubicBezTo>
                    <a:pt x="84" y="44"/>
                    <a:pt x="75" y="66"/>
                    <a:pt x="75" y="90"/>
                  </a:cubicBezTo>
                  <a:cubicBezTo>
                    <a:pt x="75" y="115"/>
                    <a:pt x="84" y="136"/>
                    <a:pt x="101" y="154"/>
                  </a:cubicBezTo>
                  <a:cubicBezTo>
                    <a:pt x="119" y="172"/>
                    <a:pt x="140" y="181"/>
                    <a:pt x="165" y="181"/>
                  </a:cubicBezTo>
                  <a:cubicBezTo>
                    <a:pt x="190" y="181"/>
                    <a:pt x="211" y="172"/>
                    <a:pt x="229" y="154"/>
                  </a:cubicBezTo>
                  <a:cubicBezTo>
                    <a:pt x="246" y="136"/>
                    <a:pt x="255" y="115"/>
                    <a:pt x="255" y="90"/>
                  </a:cubicBezTo>
                  <a:cubicBezTo>
                    <a:pt x="255" y="66"/>
                    <a:pt x="246" y="44"/>
                    <a:pt x="229" y="27"/>
                  </a:cubicBezTo>
                  <a:cubicBezTo>
                    <a:pt x="211" y="9"/>
                    <a:pt x="190" y="0"/>
                    <a:pt x="165" y="0"/>
                  </a:cubicBezTo>
                  <a:close/>
                  <a:moveTo>
                    <a:pt x="329" y="269"/>
                  </a:moveTo>
                  <a:cubicBezTo>
                    <a:pt x="328" y="259"/>
                    <a:pt x="326" y="249"/>
                    <a:pt x="323" y="237"/>
                  </a:cubicBezTo>
                  <a:cubicBezTo>
                    <a:pt x="321" y="225"/>
                    <a:pt x="317" y="215"/>
                    <a:pt x="312" y="206"/>
                  </a:cubicBezTo>
                  <a:cubicBezTo>
                    <a:pt x="308" y="197"/>
                    <a:pt x="301" y="189"/>
                    <a:pt x="293" y="182"/>
                  </a:cubicBezTo>
                  <a:cubicBezTo>
                    <a:pt x="285" y="174"/>
                    <a:pt x="276" y="170"/>
                    <a:pt x="265" y="167"/>
                  </a:cubicBezTo>
                  <a:cubicBezTo>
                    <a:pt x="268" y="177"/>
                    <a:pt x="268" y="177"/>
                    <a:pt x="268" y="177"/>
                  </a:cubicBezTo>
                  <a:cubicBezTo>
                    <a:pt x="269" y="180"/>
                    <a:pt x="270" y="184"/>
                    <a:pt x="270" y="188"/>
                  </a:cubicBezTo>
                  <a:cubicBezTo>
                    <a:pt x="270" y="192"/>
                    <a:pt x="270" y="195"/>
                    <a:pt x="270" y="198"/>
                  </a:cubicBezTo>
                  <a:cubicBezTo>
                    <a:pt x="270" y="200"/>
                    <a:pt x="270" y="204"/>
                    <a:pt x="270" y="209"/>
                  </a:cubicBezTo>
                  <a:cubicBezTo>
                    <a:pt x="270" y="214"/>
                    <a:pt x="270" y="217"/>
                    <a:pt x="270" y="219"/>
                  </a:cubicBezTo>
                  <a:cubicBezTo>
                    <a:pt x="280" y="224"/>
                    <a:pt x="287" y="231"/>
                    <a:pt x="292" y="241"/>
                  </a:cubicBezTo>
                  <a:cubicBezTo>
                    <a:pt x="298" y="250"/>
                    <a:pt x="300" y="260"/>
                    <a:pt x="300" y="271"/>
                  </a:cubicBezTo>
                  <a:cubicBezTo>
                    <a:pt x="300" y="291"/>
                    <a:pt x="300" y="291"/>
                    <a:pt x="300" y="291"/>
                  </a:cubicBezTo>
                  <a:cubicBezTo>
                    <a:pt x="305" y="296"/>
                    <a:pt x="308" y="302"/>
                    <a:pt x="308" y="308"/>
                  </a:cubicBezTo>
                  <a:cubicBezTo>
                    <a:pt x="308" y="314"/>
                    <a:pt x="306" y="320"/>
                    <a:pt x="301" y="324"/>
                  </a:cubicBezTo>
                  <a:cubicBezTo>
                    <a:pt x="297" y="328"/>
                    <a:pt x="292" y="331"/>
                    <a:pt x="285" y="331"/>
                  </a:cubicBezTo>
                  <a:cubicBezTo>
                    <a:pt x="279" y="331"/>
                    <a:pt x="274" y="328"/>
                    <a:pt x="269" y="324"/>
                  </a:cubicBezTo>
                  <a:cubicBezTo>
                    <a:pt x="265" y="320"/>
                    <a:pt x="263" y="314"/>
                    <a:pt x="263" y="308"/>
                  </a:cubicBezTo>
                  <a:cubicBezTo>
                    <a:pt x="263" y="302"/>
                    <a:pt x="265" y="296"/>
                    <a:pt x="270" y="291"/>
                  </a:cubicBezTo>
                  <a:cubicBezTo>
                    <a:pt x="270" y="271"/>
                    <a:pt x="270" y="271"/>
                    <a:pt x="270" y="271"/>
                  </a:cubicBezTo>
                  <a:cubicBezTo>
                    <a:pt x="270" y="262"/>
                    <a:pt x="267" y="255"/>
                    <a:pt x="261" y="249"/>
                  </a:cubicBezTo>
                  <a:cubicBezTo>
                    <a:pt x="255" y="244"/>
                    <a:pt x="248" y="241"/>
                    <a:pt x="240" y="241"/>
                  </a:cubicBezTo>
                  <a:cubicBezTo>
                    <a:pt x="232" y="241"/>
                    <a:pt x="225" y="244"/>
                    <a:pt x="219" y="249"/>
                  </a:cubicBezTo>
                  <a:cubicBezTo>
                    <a:pt x="213" y="255"/>
                    <a:pt x="210" y="262"/>
                    <a:pt x="210" y="271"/>
                  </a:cubicBezTo>
                  <a:cubicBezTo>
                    <a:pt x="210" y="291"/>
                    <a:pt x="210" y="291"/>
                    <a:pt x="210" y="291"/>
                  </a:cubicBezTo>
                  <a:cubicBezTo>
                    <a:pt x="215" y="296"/>
                    <a:pt x="218" y="302"/>
                    <a:pt x="218" y="308"/>
                  </a:cubicBezTo>
                  <a:cubicBezTo>
                    <a:pt x="218" y="314"/>
                    <a:pt x="216" y="320"/>
                    <a:pt x="211" y="324"/>
                  </a:cubicBezTo>
                  <a:cubicBezTo>
                    <a:pt x="207" y="328"/>
                    <a:pt x="201" y="331"/>
                    <a:pt x="195" y="331"/>
                  </a:cubicBezTo>
                  <a:cubicBezTo>
                    <a:pt x="189" y="331"/>
                    <a:pt x="184" y="328"/>
                    <a:pt x="179" y="324"/>
                  </a:cubicBezTo>
                  <a:cubicBezTo>
                    <a:pt x="175" y="320"/>
                    <a:pt x="173" y="314"/>
                    <a:pt x="173" y="308"/>
                  </a:cubicBezTo>
                  <a:cubicBezTo>
                    <a:pt x="173" y="302"/>
                    <a:pt x="175" y="296"/>
                    <a:pt x="180" y="291"/>
                  </a:cubicBezTo>
                  <a:cubicBezTo>
                    <a:pt x="180" y="271"/>
                    <a:pt x="180" y="271"/>
                    <a:pt x="180" y="271"/>
                  </a:cubicBezTo>
                  <a:cubicBezTo>
                    <a:pt x="180" y="254"/>
                    <a:pt x="186" y="240"/>
                    <a:pt x="198" y="228"/>
                  </a:cubicBezTo>
                  <a:cubicBezTo>
                    <a:pt x="210" y="216"/>
                    <a:pt x="224" y="211"/>
                    <a:pt x="240" y="211"/>
                  </a:cubicBezTo>
                  <a:cubicBezTo>
                    <a:pt x="240" y="196"/>
                    <a:pt x="240" y="196"/>
                    <a:pt x="240" y="196"/>
                  </a:cubicBezTo>
                  <a:cubicBezTo>
                    <a:pt x="240" y="186"/>
                    <a:pt x="238" y="179"/>
                    <a:pt x="234" y="174"/>
                  </a:cubicBezTo>
                  <a:cubicBezTo>
                    <a:pt x="214" y="190"/>
                    <a:pt x="191" y="198"/>
                    <a:pt x="165" y="198"/>
                  </a:cubicBezTo>
                  <a:cubicBezTo>
                    <a:pt x="140" y="198"/>
                    <a:pt x="117" y="190"/>
                    <a:pt x="96" y="174"/>
                  </a:cubicBezTo>
                  <a:cubicBezTo>
                    <a:pt x="92" y="179"/>
                    <a:pt x="90" y="186"/>
                    <a:pt x="90" y="196"/>
                  </a:cubicBezTo>
                  <a:cubicBezTo>
                    <a:pt x="90" y="243"/>
                    <a:pt x="90" y="243"/>
                    <a:pt x="90" y="243"/>
                  </a:cubicBezTo>
                  <a:cubicBezTo>
                    <a:pt x="99" y="246"/>
                    <a:pt x="106" y="252"/>
                    <a:pt x="112" y="260"/>
                  </a:cubicBezTo>
                  <a:cubicBezTo>
                    <a:pt x="117" y="267"/>
                    <a:pt x="120" y="276"/>
                    <a:pt x="120" y="286"/>
                  </a:cubicBezTo>
                  <a:cubicBezTo>
                    <a:pt x="120" y="298"/>
                    <a:pt x="116" y="309"/>
                    <a:pt x="107" y="318"/>
                  </a:cubicBezTo>
                  <a:cubicBezTo>
                    <a:pt x="98" y="326"/>
                    <a:pt x="88" y="331"/>
                    <a:pt x="75" y="331"/>
                  </a:cubicBezTo>
                  <a:cubicBezTo>
                    <a:pt x="63" y="331"/>
                    <a:pt x="52" y="326"/>
                    <a:pt x="43" y="318"/>
                  </a:cubicBezTo>
                  <a:cubicBezTo>
                    <a:pt x="34" y="309"/>
                    <a:pt x="30" y="298"/>
                    <a:pt x="30" y="286"/>
                  </a:cubicBezTo>
                  <a:cubicBezTo>
                    <a:pt x="30" y="276"/>
                    <a:pt x="33" y="267"/>
                    <a:pt x="38" y="260"/>
                  </a:cubicBezTo>
                  <a:cubicBezTo>
                    <a:pt x="44" y="252"/>
                    <a:pt x="51" y="246"/>
                    <a:pt x="60" y="243"/>
                  </a:cubicBezTo>
                  <a:cubicBezTo>
                    <a:pt x="60" y="196"/>
                    <a:pt x="60" y="196"/>
                    <a:pt x="60" y="196"/>
                  </a:cubicBezTo>
                  <a:cubicBezTo>
                    <a:pt x="60" y="185"/>
                    <a:pt x="62" y="175"/>
                    <a:pt x="65" y="167"/>
                  </a:cubicBezTo>
                  <a:cubicBezTo>
                    <a:pt x="55" y="170"/>
                    <a:pt x="45" y="174"/>
                    <a:pt x="37" y="182"/>
                  </a:cubicBezTo>
                  <a:cubicBezTo>
                    <a:pt x="29" y="189"/>
                    <a:pt x="23" y="197"/>
                    <a:pt x="18" y="206"/>
                  </a:cubicBezTo>
                  <a:cubicBezTo>
                    <a:pt x="13" y="215"/>
                    <a:pt x="10" y="225"/>
                    <a:pt x="7" y="237"/>
                  </a:cubicBezTo>
                  <a:cubicBezTo>
                    <a:pt x="4" y="249"/>
                    <a:pt x="2" y="259"/>
                    <a:pt x="1" y="269"/>
                  </a:cubicBezTo>
                  <a:cubicBezTo>
                    <a:pt x="0" y="279"/>
                    <a:pt x="0" y="289"/>
                    <a:pt x="0" y="300"/>
                  </a:cubicBezTo>
                  <a:cubicBezTo>
                    <a:pt x="0" y="319"/>
                    <a:pt x="6" y="334"/>
                    <a:pt x="17" y="345"/>
                  </a:cubicBezTo>
                  <a:cubicBezTo>
                    <a:pt x="29" y="355"/>
                    <a:pt x="44" y="361"/>
                    <a:pt x="63" y="361"/>
                  </a:cubicBezTo>
                  <a:cubicBezTo>
                    <a:pt x="268" y="361"/>
                    <a:pt x="268" y="361"/>
                    <a:pt x="268" y="361"/>
                  </a:cubicBezTo>
                  <a:cubicBezTo>
                    <a:pt x="287" y="361"/>
                    <a:pt x="302" y="355"/>
                    <a:pt x="313" y="345"/>
                  </a:cubicBezTo>
                  <a:cubicBezTo>
                    <a:pt x="325" y="334"/>
                    <a:pt x="330" y="319"/>
                    <a:pt x="330" y="300"/>
                  </a:cubicBezTo>
                  <a:cubicBezTo>
                    <a:pt x="330" y="289"/>
                    <a:pt x="330" y="279"/>
                    <a:pt x="329" y="269"/>
                  </a:cubicBezTo>
                  <a:close/>
                  <a:moveTo>
                    <a:pt x="75" y="271"/>
                  </a:moveTo>
                  <a:cubicBezTo>
                    <a:pt x="71" y="271"/>
                    <a:pt x="67" y="272"/>
                    <a:pt x="64" y="275"/>
                  </a:cubicBezTo>
                  <a:cubicBezTo>
                    <a:pt x="62" y="278"/>
                    <a:pt x="60" y="282"/>
                    <a:pt x="60" y="286"/>
                  </a:cubicBezTo>
                  <a:cubicBezTo>
                    <a:pt x="60" y="290"/>
                    <a:pt x="62" y="293"/>
                    <a:pt x="64" y="296"/>
                  </a:cubicBezTo>
                  <a:cubicBezTo>
                    <a:pt x="67" y="299"/>
                    <a:pt x="71" y="301"/>
                    <a:pt x="75" y="301"/>
                  </a:cubicBezTo>
                  <a:cubicBezTo>
                    <a:pt x="79" y="301"/>
                    <a:pt x="83" y="299"/>
                    <a:pt x="86" y="296"/>
                  </a:cubicBezTo>
                  <a:cubicBezTo>
                    <a:pt x="89" y="293"/>
                    <a:pt x="90" y="290"/>
                    <a:pt x="90" y="286"/>
                  </a:cubicBezTo>
                  <a:cubicBezTo>
                    <a:pt x="90" y="282"/>
                    <a:pt x="89" y="278"/>
                    <a:pt x="86" y="275"/>
                  </a:cubicBezTo>
                  <a:cubicBezTo>
                    <a:pt x="83" y="272"/>
                    <a:pt x="79" y="271"/>
                    <a:pt x="75" y="27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CA">
                <a:solidFill>
                  <a:srgbClr val="000000"/>
                </a:solidFill>
              </a:endParaRPr>
            </a:p>
          </p:txBody>
        </p:sp>
      </p:grpSp>
      <p:sp>
        <p:nvSpPr>
          <p:cNvPr id="30" name="Content Placeholder 2"/>
          <p:cNvSpPr txBox="1">
            <a:spLocks/>
          </p:cNvSpPr>
          <p:nvPr/>
        </p:nvSpPr>
        <p:spPr>
          <a:xfrm>
            <a:off x="2004834" y="4021907"/>
            <a:ext cx="1629772" cy="64639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CA" sz="1200" b="1" dirty="0">
                <a:solidFill>
                  <a:prstClr val="white"/>
                </a:solidFill>
              </a:rPr>
              <a:t>Technology for Digital Transformation of Society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2319539" y="2554705"/>
            <a:ext cx="1091990" cy="1091990"/>
            <a:chOff x="2319539" y="2510331"/>
            <a:chExt cx="1091990" cy="1091990"/>
          </a:xfrm>
        </p:grpSpPr>
        <p:sp>
          <p:nvSpPr>
            <p:cNvPr id="29" name="Oval 28"/>
            <p:cNvSpPr/>
            <p:nvPr/>
          </p:nvSpPr>
          <p:spPr bwMode="auto">
            <a:xfrm>
              <a:off x="2319539" y="2510331"/>
              <a:ext cx="1091990" cy="109199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reflection endPos="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 w="508000" h="5080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prstClr val="black"/>
                </a:solidFill>
                <a:latin typeface="Times" pitchFamily="-110" charset="0"/>
              </a:endParaRPr>
            </a:p>
          </p:txBody>
        </p:sp>
        <p:sp>
          <p:nvSpPr>
            <p:cNvPr id="31" name="Freeform 30"/>
            <p:cNvSpPr>
              <a:spLocks noEditPoints="1"/>
            </p:cNvSpPr>
            <p:nvPr>
              <p:custDataLst>
                <p:tags r:id="rId3"/>
              </p:custDataLst>
            </p:nvPr>
          </p:nvSpPr>
          <p:spPr bwMode="auto">
            <a:xfrm>
              <a:off x="2555112" y="2733950"/>
              <a:ext cx="529216" cy="591038"/>
            </a:xfrm>
            <a:custGeom>
              <a:avLst/>
              <a:gdLst>
                <a:gd name="T0" fmla="*/ 347 w 448"/>
                <a:gd name="T1" fmla="*/ 95 h 466"/>
                <a:gd name="T2" fmla="*/ 347 w 448"/>
                <a:gd name="T3" fmla="*/ 128 h 466"/>
                <a:gd name="T4" fmla="*/ 380 w 448"/>
                <a:gd name="T5" fmla="*/ 128 h 466"/>
                <a:gd name="T6" fmla="*/ 380 w 448"/>
                <a:gd name="T7" fmla="*/ 95 h 466"/>
                <a:gd name="T8" fmla="*/ 420 w 448"/>
                <a:gd name="T9" fmla="*/ 214 h 466"/>
                <a:gd name="T10" fmla="*/ 392 w 448"/>
                <a:gd name="T11" fmla="*/ 242 h 466"/>
                <a:gd name="T12" fmla="*/ 420 w 448"/>
                <a:gd name="T13" fmla="*/ 270 h 466"/>
                <a:gd name="T14" fmla="*/ 448 w 448"/>
                <a:gd name="T15" fmla="*/ 242 h 466"/>
                <a:gd name="T16" fmla="*/ 420 w 448"/>
                <a:gd name="T17" fmla="*/ 214 h 466"/>
                <a:gd name="T18" fmla="*/ 193 w 448"/>
                <a:gd name="T19" fmla="*/ 16 h 466"/>
                <a:gd name="T20" fmla="*/ 193 w 448"/>
                <a:gd name="T21" fmla="*/ 95 h 466"/>
                <a:gd name="T22" fmla="*/ 273 w 448"/>
                <a:gd name="T23" fmla="*/ 95 h 466"/>
                <a:gd name="T24" fmla="*/ 273 w 448"/>
                <a:gd name="T25" fmla="*/ 16 h 466"/>
                <a:gd name="T26" fmla="*/ 103 w 448"/>
                <a:gd name="T27" fmla="*/ 60 h 466"/>
                <a:gd name="T28" fmla="*/ 51 w 448"/>
                <a:gd name="T29" fmla="*/ 111 h 466"/>
                <a:gd name="T30" fmla="*/ 103 w 448"/>
                <a:gd name="T31" fmla="*/ 163 h 466"/>
                <a:gd name="T32" fmla="*/ 154 w 448"/>
                <a:gd name="T33" fmla="*/ 111 h 466"/>
                <a:gd name="T34" fmla="*/ 103 w 448"/>
                <a:gd name="T35" fmla="*/ 60 h 466"/>
                <a:gd name="T36" fmla="*/ 341 w 448"/>
                <a:gd name="T37" fmla="*/ 350 h 466"/>
                <a:gd name="T38" fmla="*/ 341 w 448"/>
                <a:gd name="T39" fmla="*/ 396 h 466"/>
                <a:gd name="T40" fmla="*/ 387 w 448"/>
                <a:gd name="T41" fmla="*/ 396 h 466"/>
                <a:gd name="T42" fmla="*/ 387 w 448"/>
                <a:gd name="T43" fmla="*/ 350 h 466"/>
                <a:gd name="T44" fmla="*/ 47 w 448"/>
                <a:gd name="T45" fmla="*/ 195 h 466"/>
                <a:gd name="T46" fmla="*/ 0 w 448"/>
                <a:gd name="T47" fmla="*/ 242 h 466"/>
                <a:gd name="T48" fmla="*/ 47 w 448"/>
                <a:gd name="T49" fmla="*/ 289 h 466"/>
                <a:gd name="T50" fmla="*/ 93 w 448"/>
                <a:gd name="T51" fmla="*/ 242 h 466"/>
                <a:gd name="T52" fmla="*/ 47 w 448"/>
                <a:gd name="T53" fmla="*/ 195 h 466"/>
                <a:gd name="T54" fmla="*/ 207 w 448"/>
                <a:gd name="T55" fmla="*/ 402 h 466"/>
                <a:gd name="T56" fmla="*/ 207 w 448"/>
                <a:gd name="T57" fmla="*/ 455 h 466"/>
                <a:gd name="T58" fmla="*/ 259 w 448"/>
                <a:gd name="T59" fmla="*/ 455 h 466"/>
                <a:gd name="T60" fmla="*/ 259 w 448"/>
                <a:gd name="T61" fmla="*/ 402 h 466"/>
                <a:gd name="T62" fmla="*/ 103 w 448"/>
                <a:gd name="T63" fmla="*/ 331 h 466"/>
                <a:gd name="T64" fmla="*/ 61 w 448"/>
                <a:gd name="T65" fmla="*/ 373 h 466"/>
                <a:gd name="T66" fmla="*/ 103 w 448"/>
                <a:gd name="T67" fmla="*/ 415 h 466"/>
                <a:gd name="T68" fmla="*/ 144 w 448"/>
                <a:gd name="T69" fmla="*/ 373 h 466"/>
                <a:gd name="T70" fmla="*/ 103 w 448"/>
                <a:gd name="T71" fmla="*/ 331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48" h="466">
                  <a:moveTo>
                    <a:pt x="364" y="88"/>
                  </a:moveTo>
                  <a:cubicBezTo>
                    <a:pt x="357" y="88"/>
                    <a:pt x="352" y="90"/>
                    <a:pt x="347" y="95"/>
                  </a:cubicBezTo>
                  <a:cubicBezTo>
                    <a:pt x="343" y="100"/>
                    <a:pt x="340" y="105"/>
                    <a:pt x="340" y="111"/>
                  </a:cubicBezTo>
                  <a:cubicBezTo>
                    <a:pt x="340" y="118"/>
                    <a:pt x="343" y="123"/>
                    <a:pt x="347" y="128"/>
                  </a:cubicBezTo>
                  <a:cubicBezTo>
                    <a:pt x="352" y="132"/>
                    <a:pt x="357" y="135"/>
                    <a:pt x="364" y="135"/>
                  </a:cubicBezTo>
                  <a:cubicBezTo>
                    <a:pt x="370" y="135"/>
                    <a:pt x="376" y="132"/>
                    <a:pt x="380" y="128"/>
                  </a:cubicBezTo>
                  <a:cubicBezTo>
                    <a:pt x="385" y="123"/>
                    <a:pt x="387" y="118"/>
                    <a:pt x="387" y="111"/>
                  </a:cubicBezTo>
                  <a:cubicBezTo>
                    <a:pt x="387" y="105"/>
                    <a:pt x="385" y="100"/>
                    <a:pt x="380" y="95"/>
                  </a:cubicBezTo>
                  <a:cubicBezTo>
                    <a:pt x="376" y="90"/>
                    <a:pt x="370" y="88"/>
                    <a:pt x="364" y="88"/>
                  </a:cubicBezTo>
                  <a:close/>
                  <a:moveTo>
                    <a:pt x="420" y="214"/>
                  </a:moveTo>
                  <a:cubicBezTo>
                    <a:pt x="412" y="214"/>
                    <a:pt x="405" y="217"/>
                    <a:pt x="400" y="222"/>
                  </a:cubicBezTo>
                  <a:cubicBezTo>
                    <a:pt x="394" y="228"/>
                    <a:pt x="392" y="234"/>
                    <a:pt x="392" y="242"/>
                  </a:cubicBezTo>
                  <a:cubicBezTo>
                    <a:pt x="392" y="250"/>
                    <a:pt x="394" y="256"/>
                    <a:pt x="400" y="262"/>
                  </a:cubicBezTo>
                  <a:cubicBezTo>
                    <a:pt x="405" y="267"/>
                    <a:pt x="412" y="270"/>
                    <a:pt x="420" y="270"/>
                  </a:cubicBezTo>
                  <a:cubicBezTo>
                    <a:pt x="427" y="270"/>
                    <a:pt x="434" y="267"/>
                    <a:pt x="439" y="262"/>
                  </a:cubicBezTo>
                  <a:cubicBezTo>
                    <a:pt x="445" y="256"/>
                    <a:pt x="448" y="250"/>
                    <a:pt x="448" y="242"/>
                  </a:cubicBezTo>
                  <a:cubicBezTo>
                    <a:pt x="448" y="234"/>
                    <a:pt x="445" y="228"/>
                    <a:pt x="439" y="222"/>
                  </a:cubicBezTo>
                  <a:cubicBezTo>
                    <a:pt x="434" y="217"/>
                    <a:pt x="427" y="214"/>
                    <a:pt x="420" y="214"/>
                  </a:cubicBezTo>
                  <a:close/>
                  <a:moveTo>
                    <a:pt x="233" y="0"/>
                  </a:moveTo>
                  <a:cubicBezTo>
                    <a:pt x="218" y="0"/>
                    <a:pt x="204" y="5"/>
                    <a:pt x="193" y="16"/>
                  </a:cubicBezTo>
                  <a:cubicBezTo>
                    <a:pt x="183" y="27"/>
                    <a:pt x="177" y="40"/>
                    <a:pt x="177" y="56"/>
                  </a:cubicBezTo>
                  <a:cubicBezTo>
                    <a:pt x="177" y="71"/>
                    <a:pt x="183" y="84"/>
                    <a:pt x="193" y="95"/>
                  </a:cubicBezTo>
                  <a:cubicBezTo>
                    <a:pt x="204" y="106"/>
                    <a:pt x="218" y="111"/>
                    <a:pt x="233" y="111"/>
                  </a:cubicBezTo>
                  <a:cubicBezTo>
                    <a:pt x="249" y="111"/>
                    <a:pt x="262" y="106"/>
                    <a:pt x="273" y="95"/>
                  </a:cubicBezTo>
                  <a:cubicBezTo>
                    <a:pt x="284" y="84"/>
                    <a:pt x="289" y="71"/>
                    <a:pt x="289" y="56"/>
                  </a:cubicBezTo>
                  <a:cubicBezTo>
                    <a:pt x="289" y="40"/>
                    <a:pt x="284" y="27"/>
                    <a:pt x="273" y="16"/>
                  </a:cubicBezTo>
                  <a:cubicBezTo>
                    <a:pt x="262" y="5"/>
                    <a:pt x="249" y="0"/>
                    <a:pt x="233" y="0"/>
                  </a:cubicBezTo>
                  <a:close/>
                  <a:moveTo>
                    <a:pt x="103" y="60"/>
                  </a:moveTo>
                  <a:cubicBezTo>
                    <a:pt x="88" y="60"/>
                    <a:pt x="76" y="65"/>
                    <a:pt x="66" y="75"/>
                  </a:cubicBezTo>
                  <a:cubicBezTo>
                    <a:pt x="56" y="85"/>
                    <a:pt x="51" y="97"/>
                    <a:pt x="51" y="111"/>
                  </a:cubicBezTo>
                  <a:cubicBezTo>
                    <a:pt x="51" y="126"/>
                    <a:pt x="56" y="138"/>
                    <a:pt x="66" y="148"/>
                  </a:cubicBezTo>
                  <a:cubicBezTo>
                    <a:pt x="76" y="158"/>
                    <a:pt x="88" y="163"/>
                    <a:pt x="103" y="163"/>
                  </a:cubicBezTo>
                  <a:cubicBezTo>
                    <a:pt x="117" y="163"/>
                    <a:pt x="129" y="158"/>
                    <a:pt x="139" y="148"/>
                  </a:cubicBezTo>
                  <a:cubicBezTo>
                    <a:pt x="149" y="138"/>
                    <a:pt x="154" y="126"/>
                    <a:pt x="154" y="111"/>
                  </a:cubicBezTo>
                  <a:cubicBezTo>
                    <a:pt x="154" y="97"/>
                    <a:pt x="149" y="85"/>
                    <a:pt x="139" y="75"/>
                  </a:cubicBezTo>
                  <a:cubicBezTo>
                    <a:pt x="129" y="65"/>
                    <a:pt x="117" y="60"/>
                    <a:pt x="103" y="60"/>
                  </a:cubicBezTo>
                  <a:close/>
                  <a:moveTo>
                    <a:pt x="364" y="340"/>
                  </a:moveTo>
                  <a:cubicBezTo>
                    <a:pt x="355" y="340"/>
                    <a:pt x="347" y="343"/>
                    <a:pt x="341" y="350"/>
                  </a:cubicBezTo>
                  <a:cubicBezTo>
                    <a:pt x="334" y="356"/>
                    <a:pt x="331" y="364"/>
                    <a:pt x="331" y="373"/>
                  </a:cubicBezTo>
                  <a:cubicBezTo>
                    <a:pt x="331" y="382"/>
                    <a:pt x="334" y="389"/>
                    <a:pt x="341" y="396"/>
                  </a:cubicBezTo>
                  <a:cubicBezTo>
                    <a:pt x="347" y="402"/>
                    <a:pt x="355" y="405"/>
                    <a:pt x="364" y="405"/>
                  </a:cubicBezTo>
                  <a:cubicBezTo>
                    <a:pt x="373" y="405"/>
                    <a:pt x="380" y="402"/>
                    <a:pt x="387" y="396"/>
                  </a:cubicBezTo>
                  <a:cubicBezTo>
                    <a:pt x="393" y="389"/>
                    <a:pt x="396" y="382"/>
                    <a:pt x="396" y="373"/>
                  </a:cubicBezTo>
                  <a:cubicBezTo>
                    <a:pt x="396" y="364"/>
                    <a:pt x="393" y="356"/>
                    <a:pt x="387" y="350"/>
                  </a:cubicBezTo>
                  <a:cubicBezTo>
                    <a:pt x="380" y="343"/>
                    <a:pt x="373" y="340"/>
                    <a:pt x="364" y="340"/>
                  </a:cubicBezTo>
                  <a:close/>
                  <a:moveTo>
                    <a:pt x="47" y="195"/>
                  </a:moveTo>
                  <a:cubicBezTo>
                    <a:pt x="34" y="195"/>
                    <a:pt x="23" y="200"/>
                    <a:pt x="14" y="209"/>
                  </a:cubicBezTo>
                  <a:cubicBezTo>
                    <a:pt x="4" y="218"/>
                    <a:pt x="0" y="229"/>
                    <a:pt x="0" y="242"/>
                  </a:cubicBezTo>
                  <a:cubicBezTo>
                    <a:pt x="0" y="255"/>
                    <a:pt x="4" y="266"/>
                    <a:pt x="14" y="275"/>
                  </a:cubicBezTo>
                  <a:cubicBezTo>
                    <a:pt x="23" y="284"/>
                    <a:pt x="34" y="289"/>
                    <a:pt x="47" y="289"/>
                  </a:cubicBezTo>
                  <a:cubicBezTo>
                    <a:pt x="59" y="289"/>
                    <a:pt x="70" y="284"/>
                    <a:pt x="80" y="275"/>
                  </a:cubicBezTo>
                  <a:cubicBezTo>
                    <a:pt x="89" y="266"/>
                    <a:pt x="93" y="255"/>
                    <a:pt x="93" y="242"/>
                  </a:cubicBezTo>
                  <a:cubicBezTo>
                    <a:pt x="93" y="229"/>
                    <a:pt x="89" y="218"/>
                    <a:pt x="80" y="209"/>
                  </a:cubicBezTo>
                  <a:cubicBezTo>
                    <a:pt x="70" y="200"/>
                    <a:pt x="59" y="195"/>
                    <a:pt x="47" y="195"/>
                  </a:cubicBezTo>
                  <a:close/>
                  <a:moveTo>
                    <a:pt x="233" y="391"/>
                  </a:moveTo>
                  <a:cubicBezTo>
                    <a:pt x="223" y="391"/>
                    <a:pt x="214" y="395"/>
                    <a:pt x="207" y="402"/>
                  </a:cubicBezTo>
                  <a:cubicBezTo>
                    <a:pt x="199" y="410"/>
                    <a:pt x="196" y="418"/>
                    <a:pt x="196" y="429"/>
                  </a:cubicBezTo>
                  <a:cubicBezTo>
                    <a:pt x="196" y="439"/>
                    <a:pt x="199" y="448"/>
                    <a:pt x="207" y="455"/>
                  </a:cubicBezTo>
                  <a:cubicBezTo>
                    <a:pt x="214" y="462"/>
                    <a:pt x="223" y="466"/>
                    <a:pt x="233" y="466"/>
                  </a:cubicBezTo>
                  <a:cubicBezTo>
                    <a:pt x="243" y="466"/>
                    <a:pt x="252" y="462"/>
                    <a:pt x="259" y="455"/>
                  </a:cubicBezTo>
                  <a:cubicBezTo>
                    <a:pt x="267" y="448"/>
                    <a:pt x="270" y="439"/>
                    <a:pt x="270" y="429"/>
                  </a:cubicBezTo>
                  <a:cubicBezTo>
                    <a:pt x="270" y="418"/>
                    <a:pt x="267" y="410"/>
                    <a:pt x="259" y="402"/>
                  </a:cubicBezTo>
                  <a:cubicBezTo>
                    <a:pt x="252" y="395"/>
                    <a:pt x="243" y="391"/>
                    <a:pt x="233" y="391"/>
                  </a:cubicBezTo>
                  <a:close/>
                  <a:moveTo>
                    <a:pt x="103" y="331"/>
                  </a:moveTo>
                  <a:cubicBezTo>
                    <a:pt x="91" y="331"/>
                    <a:pt x="81" y="335"/>
                    <a:pt x="73" y="343"/>
                  </a:cubicBezTo>
                  <a:cubicBezTo>
                    <a:pt x="65" y="351"/>
                    <a:pt x="61" y="361"/>
                    <a:pt x="61" y="373"/>
                  </a:cubicBezTo>
                  <a:cubicBezTo>
                    <a:pt x="61" y="384"/>
                    <a:pt x="65" y="394"/>
                    <a:pt x="73" y="402"/>
                  </a:cubicBezTo>
                  <a:cubicBezTo>
                    <a:pt x="81" y="411"/>
                    <a:pt x="91" y="415"/>
                    <a:pt x="103" y="415"/>
                  </a:cubicBezTo>
                  <a:cubicBezTo>
                    <a:pt x="114" y="415"/>
                    <a:pt x="124" y="411"/>
                    <a:pt x="132" y="402"/>
                  </a:cubicBezTo>
                  <a:cubicBezTo>
                    <a:pt x="140" y="394"/>
                    <a:pt x="144" y="384"/>
                    <a:pt x="144" y="373"/>
                  </a:cubicBezTo>
                  <a:cubicBezTo>
                    <a:pt x="144" y="361"/>
                    <a:pt x="140" y="351"/>
                    <a:pt x="132" y="343"/>
                  </a:cubicBezTo>
                  <a:cubicBezTo>
                    <a:pt x="124" y="335"/>
                    <a:pt x="114" y="331"/>
                    <a:pt x="103" y="3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CA">
                <a:solidFill>
                  <a:srgbClr val="000000"/>
                </a:solidFill>
              </a:endParaRPr>
            </a:p>
          </p:txBody>
        </p:sp>
      </p:grpSp>
      <p:pic>
        <p:nvPicPr>
          <p:cNvPr id="33" name="Picture 32" descr="uOttawa_HOR_WG7.pn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9367" y="6062134"/>
            <a:ext cx="1697566" cy="45404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729" y="6650864"/>
            <a:ext cx="9171460" cy="214000"/>
          </a:xfrm>
          <a:prstGeom prst="rect">
            <a:avLst/>
          </a:prstGeom>
        </p:spPr>
      </p:pic>
      <p:sp>
        <p:nvSpPr>
          <p:cNvPr id="35" name="Footer Placeholder 6"/>
          <p:cNvSpPr txBox="1">
            <a:spLocks noChangeArrowheads="1"/>
          </p:cNvSpPr>
          <p:nvPr/>
        </p:nvSpPr>
        <p:spPr bwMode="auto">
          <a:xfrm>
            <a:off x="251520" y="6279604"/>
            <a:ext cx="453650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rgbClr val="A69C95"/>
                </a:solidFill>
                <a:latin typeface="Verdana" charset="0"/>
                <a:ea typeface="ＭＳ Ｐゴシック" charset="0"/>
                <a:cs typeface="Verdana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>
              <a:defRPr/>
            </a:pPr>
            <a:r>
              <a:rPr lang="en-US" dirty="0">
                <a:solidFill>
                  <a:srgbClr val="ACA39A"/>
                </a:solidFill>
              </a:rPr>
              <a:t>genie.uOttawa.ca |engineering.uOttawa.ca</a:t>
            </a:r>
          </a:p>
        </p:txBody>
      </p:sp>
      <p:sp>
        <p:nvSpPr>
          <p:cNvPr id="4" name="Rectangle 3"/>
          <p:cNvSpPr/>
          <p:nvPr/>
        </p:nvSpPr>
        <p:spPr>
          <a:xfrm>
            <a:off x="-13729" y="-6864"/>
            <a:ext cx="9171460" cy="1587783"/>
          </a:xfrm>
          <a:prstGeom prst="rect">
            <a:avLst/>
          </a:prstGeom>
          <a:solidFill>
            <a:srgbClr val="8F00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Faculty of Engineering </a:t>
            </a:r>
          </a:p>
          <a:p>
            <a:pPr algn="ctr">
              <a:defRPr/>
            </a:pPr>
            <a:r>
              <a:rPr lang="en-US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Strategic Research Themes</a:t>
            </a:r>
          </a:p>
        </p:txBody>
      </p:sp>
    </p:spTree>
    <p:extLst>
      <p:ext uri="{BB962C8B-B14F-4D97-AF65-F5344CB8AC3E}">
        <p14:creationId xmlns:p14="http://schemas.microsoft.com/office/powerpoint/2010/main" val="267412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729" y="6650864"/>
            <a:ext cx="9171460" cy="214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3729" y="-9005"/>
            <a:ext cx="9157729" cy="820411"/>
          </a:xfrm>
          <a:prstGeom prst="rect">
            <a:avLst/>
          </a:prstGeom>
          <a:solidFill>
            <a:srgbClr val="8F00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CA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Strategic Research Themes: AV Spotlight</a:t>
            </a:r>
            <a:endParaRPr lang="en-CA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Picture 17" descr="uOttawa_HOR_WG7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9367" y="6062134"/>
            <a:ext cx="1697566" cy="454040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135094" y="2536716"/>
            <a:ext cx="4444397" cy="1699744"/>
            <a:chOff x="146524" y="2752095"/>
            <a:chExt cx="4444397" cy="1699744"/>
          </a:xfrm>
        </p:grpSpPr>
        <p:grpSp>
          <p:nvGrpSpPr>
            <p:cNvPr id="16" name="Group 15"/>
            <p:cNvGrpSpPr/>
            <p:nvPr/>
          </p:nvGrpSpPr>
          <p:grpSpPr>
            <a:xfrm>
              <a:off x="146524" y="2836012"/>
              <a:ext cx="4444397" cy="1615827"/>
              <a:chOff x="146524" y="2836012"/>
              <a:chExt cx="4444397" cy="1615827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1278197" y="2836012"/>
                <a:ext cx="3312724" cy="16158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CA" sz="1100" dirty="0"/>
                  <a:t>•   Biofeedback </a:t>
                </a:r>
                <a:r>
                  <a:rPr lang="en-CA" sz="1100" dirty="0" smtClean="0"/>
                  <a:t>and </a:t>
                </a:r>
                <a:r>
                  <a:rPr lang="en-CA" sz="1100" dirty="0"/>
                  <a:t>well-being</a:t>
                </a:r>
              </a:p>
              <a:p>
                <a:r>
                  <a:rPr lang="en-CA" sz="1100" dirty="0"/>
                  <a:t>•   Biomedical engineering</a:t>
                </a:r>
              </a:p>
              <a:p>
                <a:r>
                  <a:rPr lang="en-CA" sz="1100" dirty="0"/>
                  <a:t>•   Biomechanics</a:t>
                </a:r>
              </a:p>
              <a:p>
                <a:r>
                  <a:rPr lang="en-CA" sz="1100" dirty="0"/>
                  <a:t>•   Health </a:t>
                </a:r>
                <a:r>
                  <a:rPr lang="en-CA" sz="1100" dirty="0" smtClean="0"/>
                  <a:t>informatics </a:t>
                </a:r>
                <a:endParaRPr lang="en-CA" sz="1100" dirty="0"/>
              </a:p>
              <a:p>
                <a:pPr indent="-457200"/>
                <a:r>
                  <a:rPr lang="en-CA" sz="1100" dirty="0"/>
                  <a:t>•   Business processes and performance </a:t>
                </a:r>
                <a:r>
                  <a:rPr lang="en-CA" sz="1100" dirty="0" smtClean="0"/>
                  <a:t>management</a:t>
                </a:r>
              </a:p>
              <a:p>
                <a:pPr indent="-457200"/>
                <a:r>
                  <a:rPr lang="en-CA" sz="1100" dirty="0"/>
                  <a:t> </a:t>
                </a:r>
                <a:r>
                  <a:rPr lang="en-CA" sz="1100" dirty="0" smtClean="0"/>
                  <a:t>    for </a:t>
                </a:r>
                <a:r>
                  <a:rPr lang="en-CA" sz="1100" dirty="0"/>
                  <a:t>healthcare</a:t>
                </a:r>
              </a:p>
              <a:p>
                <a:r>
                  <a:rPr lang="en-CA" sz="1100" dirty="0"/>
                  <a:t>•   Biomedical signal processing</a:t>
                </a:r>
              </a:p>
              <a:p>
                <a:r>
                  <a:rPr lang="en-CA" sz="1100" b="1" dirty="0">
                    <a:solidFill>
                      <a:srgbClr val="FF0000"/>
                    </a:solidFill>
                  </a:rPr>
                  <a:t>•   </a:t>
                </a:r>
                <a:r>
                  <a:rPr lang="en-CA" sz="1100" b="1" dirty="0" smtClean="0">
                    <a:solidFill>
                      <a:srgbClr val="FF0000"/>
                    </a:solidFill>
                  </a:rPr>
                  <a:t>Biosensors</a:t>
                </a:r>
                <a:r>
                  <a:rPr lang="en-CA" sz="1100" b="1" dirty="0">
                    <a:solidFill>
                      <a:srgbClr val="FF0000"/>
                    </a:solidFill>
                  </a:rPr>
                  <a:t>, instrumentation and devices</a:t>
                </a:r>
              </a:p>
              <a:p>
                <a:r>
                  <a:rPr lang="en-CA" sz="1100" dirty="0"/>
                  <a:t>•   Data mining and public health</a:t>
                </a:r>
              </a:p>
            </p:txBody>
          </p:sp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6524" y="2836012"/>
                <a:ext cx="1158071" cy="1430915"/>
              </a:xfrm>
              <a:prstGeom prst="rect">
                <a:avLst/>
              </a:prstGeom>
            </p:spPr>
          </p:pic>
        </p:grpSp>
        <p:sp>
          <p:nvSpPr>
            <p:cNvPr id="26" name="Rectangle 25"/>
            <p:cNvSpPr/>
            <p:nvPr/>
          </p:nvSpPr>
          <p:spPr>
            <a:xfrm>
              <a:off x="146524" y="2752095"/>
              <a:ext cx="4413848" cy="1686590"/>
            </a:xfrm>
            <a:prstGeom prst="rect">
              <a:avLst/>
            </a:prstGeom>
            <a:noFill/>
            <a:ln>
              <a:solidFill>
                <a:srgbClr val="8F00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768190" y="2543043"/>
            <a:ext cx="4359420" cy="1878790"/>
            <a:chOff x="4476621" y="2745076"/>
            <a:chExt cx="4359420" cy="1878790"/>
          </a:xfrm>
        </p:grpSpPr>
        <p:grpSp>
          <p:nvGrpSpPr>
            <p:cNvPr id="19" name="Group 18"/>
            <p:cNvGrpSpPr/>
            <p:nvPr/>
          </p:nvGrpSpPr>
          <p:grpSpPr>
            <a:xfrm>
              <a:off x="4528297" y="2838762"/>
              <a:ext cx="4307744" cy="1785104"/>
              <a:chOff x="4528297" y="2838762"/>
              <a:chExt cx="4307744" cy="1785104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528297" y="2908743"/>
                <a:ext cx="1163568" cy="1430915"/>
              </a:xfrm>
              <a:prstGeom prst="rect">
                <a:avLst/>
              </a:prstGeom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5691865" y="2838762"/>
                <a:ext cx="3144176" cy="17851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CA" sz="1100" b="1" dirty="0">
                    <a:solidFill>
                      <a:srgbClr val="FF0000"/>
                    </a:solidFill>
                  </a:rPr>
                  <a:t>• Artificial </a:t>
                </a:r>
                <a:r>
                  <a:rPr lang="en-CA" sz="1100" b="1" dirty="0" smtClean="0">
                    <a:solidFill>
                      <a:srgbClr val="FF0000"/>
                    </a:solidFill>
                  </a:rPr>
                  <a:t>Intelligence, </a:t>
                </a:r>
                <a:r>
                  <a:rPr lang="en-CA" sz="1100" b="1" dirty="0">
                    <a:solidFill>
                      <a:srgbClr val="FF0000"/>
                    </a:solidFill>
                  </a:rPr>
                  <a:t>Robotics </a:t>
                </a:r>
                <a:r>
                  <a:rPr lang="en-CA" sz="1100" b="1" dirty="0" smtClean="0">
                    <a:solidFill>
                      <a:srgbClr val="FF0000"/>
                    </a:solidFill>
                  </a:rPr>
                  <a:t>and</a:t>
                </a:r>
              </a:p>
              <a:p>
                <a:r>
                  <a:rPr lang="en-CA" sz="1100" b="1" dirty="0" smtClean="0">
                    <a:solidFill>
                      <a:srgbClr val="FF0000"/>
                    </a:solidFill>
                  </a:rPr>
                  <a:t>   Autonomous Systems</a:t>
                </a:r>
                <a:endParaRPr lang="en-CA" sz="1100" b="1" dirty="0">
                  <a:solidFill>
                    <a:srgbClr val="FF0000"/>
                  </a:solidFill>
                </a:endParaRPr>
              </a:p>
              <a:p>
                <a:r>
                  <a:rPr lang="en-CA" sz="1100" b="1" dirty="0">
                    <a:solidFill>
                      <a:srgbClr val="FF0000"/>
                    </a:solidFill>
                  </a:rPr>
                  <a:t>•  Communications Networks and Services</a:t>
                </a:r>
              </a:p>
              <a:p>
                <a:r>
                  <a:rPr lang="en-CA" sz="1100" b="1" dirty="0">
                    <a:solidFill>
                      <a:srgbClr val="FF0000"/>
                    </a:solidFill>
                  </a:rPr>
                  <a:t>•  Internet of Things/Machine-to-Machine Systems</a:t>
                </a:r>
              </a:p>
              <a:p>
                <a:r>
                  <a:rPr lang="en-CA" sz="1100" b="1" dirty="0">
                    <a:solidFill>
                      <a:srgbClr val="FF0000"/>
                    </a:solidFill>
                  </a:rPr>
                  <a:t>•  Advanced Data Management and Analytics</a:t>
                </a:r>
              </a:p>
              <a:p>
                <a:r>
                  <a:rPr lang="en-CA" sz="1100" b="1" dirty="0">
                    <a:solidFill>
                      <a:srgbClr val="FF0000"/>
                    </a:solidFill>
                  </a:rPr>
                  <a:t>•  Cybersecurity</a:t>
                </a:r>
              </a:p>
              <a:p>
                <a:r>
                  <a:rPr lang="en-CA" sz="1100" b="1" dirty="0">
                    <a:solidFill>
                      <a:srgbClr val="FF0000"/>
                    </a:solidFill>
                  </a:rPr>
                  <a:t>•  Human Interaction with Digital </a:t>
                </a:r>
                <a:r>
                  <a:rPr lang="en-CA" sz="1100" b="1" dirty="0" smtClean="0">
                    <a:solidFill>
                      <a:srgbClr val="FF0000"/>
                    </a:solidFill>
                  </a:rPr>
                  <a:t>Media</a:t>
                </a:r>
              </a:p>
              <a:p>
                <a:r>
                  <a:rPr lang="en-CA" sz="1100" b="1" dirty="0">
                    <a:solidFill>
                      <a:srgbClr val="FF0000"/>
                    </a:solidFill>
                  </a:rPr>
                  <a:t>•  Software Engineering</a:t>
                </a:r>
              </a:p>
              <a:p>
                <a:r>
                  <a:rPr lang="en-CA" sz="1100" dirty="0"/>
                  <a:t>•  </a:t>
                </a:r>
                <a:r>
                  <a:rPr lang="en-CA" sz="1100" dirty="0" smtClean="0"/>
                  <a:t>Text </a:t>
                </a:r>
                <a:r>
                  <a:rPr lang="en-CA" sz="1100" dirty="0"/>
                  <a:t>Mining and </a:t>
                </a:r>
                <a:r>
                  <a:rPr lang="en-CA" sz="1100" b="1" dirty="0">
                    <a:solidFill>
                      <a:srgbClr val="FF0000"/>
                    </a:solidFill>
                  </a:rPr>
                  <a:t>Machine Learning</a:t>
                </a:r>
              </a:p>
              <a:p>
                <a:endParaRPr lang="en-CA" sz="1100" dirty="0" smtClean="0"/>
              </a:p>
            </p:txBody>
          </p:sp>
        </p:grpSp>
        <p:sp>
          <p:nvSpPr>
            <p:cNvPr id="30" name="Rectangle 29"/>
            <p:cNvSpPr/>
            <p:nvPr/>
          </p:nvSpPr>
          <p:spPr>
            <a:xfrm>
              <a:off x="4476621" y="2745076"/>
              <a:ext cx="4255899" cy="1693608"/>
            </a:xfrm>
            <a:prstGeom prst="rect">
              <a:avLst/>
            </a:prstGeom>
            <a:noFill/>
            <a:ln>
              <a:solidFill>
                <a:srgbClr val="8F00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007179" y="4366041"/>
            <a:ext cx="5355324" cy="2126408"/>
            <a:chOff x="2279916" y="4570623"/>
            <a:chExt cx="5355324" cy="2126408"/>
          </a:xfrm>
        </p:grpSpPr>
        <p:grpSp>
          <p:nvGrpSpPr>
            <p:cNvPr id="20" name="Group 19"/>
            <p:cNvGrpSpPr/>
            <p:nvPr/>
          </p:nvGrpSpPr>
          <p:grpSpPr>
            <a:xfrm>
              <a:off x="2401603" y="4573373"/>
              <a:ext cx="5233637" cy="2123658"/>
              <a:chOff x="2401603" y="4573373"/>
              <a:chExt cx="5233637" cy="2123658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3551609" y="4573373"/>
                <a:ext cx="4083631" cy="21236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CA" sz="1100" dirty="0"/>
                  <a:t>•	Natural and human-induced hazard mitigation</a:t>
                </a:r>
              </a:p>
              <a:p>
                <a:r>
                  <a:rPr lang="en-CA" sz="1100" b="1" dirty="0">
                    <a:solidFill>
                      <a:srgbClr val="FF0000"/>
                    </a:solidFill>
                  </a:rPr>
                  <a:t>•	Physical and cyber infrastructure protection </a:t>
                </a:r>
                <a:r>
                  <a:rPr lang="en-CA" sz="1100" b="1" dirty="0" smtClean="0">
                    <a:solidFill>
                      <a:srgbClr val="FF0000"/>
                    </a:solidFill>
                  </a:rPr>
                  <a:t>and security</a:t>
                </a:r>
                <a:endParaRPr lang="en-CA" sz="1100" b="1" dirty="0">
                  <a:solidFill>
                    <a:srgbClr val="FF0000"/>
                  </a:solidFill>
                </a:endParaRPr>
              </a:p>
              <a:p>
                <a:r>
                  <a:rPr lang="en-CA" sz="1100" b="1" dirty="0">
                    <a:solidFill>
                      <a:srgbClr val="FF0000"/>
                    </a:solidFill>
                  </a:rPr>
                  <a:t>•	Smart (instrumented) infrastructure</a:t>
                </a:r>
              </a:p>
              <a:p>
                <a:r>
                  <a:rPr lang="en-CA" sz="1100" dirty="0"/>
                  <a:t>•	Infrastructure rehabilitation </a:t>
                </a:r>
              </a:p>
              <a:p>
                <a:r>
                  <a:rPr lang="en-CA" sz="1100" dirty="0"/>
                  <a:t>•	Building information modelling and visualization</a:t>
                </a:r>
              </a:p>
              <a:p>
                <a:r>
                  <a:rPr lang="en-CA" sz="1100" dirty="0"/>
                  <a:t>•	Life cycle analysis and lean construction optimization</a:t>
                </a:r>
              </a:p>
              <a:p>
                <a:r>
                  <a:rPr lang="en-CA" sz="1100" b="1" dirty="0">
                    <a:solidFill>
                      <a:srgbClr val="FF0000"/>
                    </a:solidFill>
                  </a:rPr>
                  <a:t>•	Climate change adaptation</a:t>
                </a:r>
              </a:p>
              <a:p>
                <a:r>
                  <a:rPr lang="en-CA" sz="1100" dirty="0"/>
                  <a:t>•	Water security</a:t>
                </a:r>
              </a:p>
              <a:p>
                <a:r>
                  <a:rPr lang="en-CA" sz="1100" dirty="0"/>
                  <a:t>•	Advanced and/or sustainable construction </a:t>
                </a:r>
                <a:r>
                  <a:rPr lang="en-CA" sz="1100" dirty="0" smtClean="0"/>
                  <a:t>materials</a:t>
                </a:r>
                <a:endParaRPr lang="en-CA" sz="1100" dirty="0"/>
              </a:p>
              <a:p>
                <a:r>
                  <a:rPr lang="en-CA" sz="1100" b="1" dirty="0">
                    <a:solidFill>
                      <a:srgbClr val="FF0000"/>
                    </a:solidFill>
                  </a:rPr>
                  <a:t>•	Smart cities</a:t>
                </a:r>
              </a:p>
              <a:p>
                <a:r>
                  <a:rPr lang="en-CA" sz="1100" b="1" dirty="0">
                    <a:solidFill>
                      <a:srgbClr val="FF0000"/>
                    </a:solidFill>
                  </a:rPr>
                  <a:t>•	Renewable </a:t>
                </a:r>
                <a:r>
                  <a:rPr lang="en-CA" sz="1100" b="1" dirty="0" smtClean="0">
                    <a:solidFill>
                      <a:srgbClr val="FF0000"/>
                    </a:solidFill>
                  </a:rPr>
                  <a:t>energy</a:t>
                </a:r>
                <a:endParaRPr lang="en-CA" sz="1100" b="1" dirty="0">
                  <a:solidFill>
                    <a:srgbClr val="FF0000"/>
                  </a:solidFill>
                </a:endParaRPr>
              </a:p>
              <a:p>
                <a:r>
                  <a:rPr lang="en-CA" sz="1100" b="1" dirty="0">
                    <a:solidFill>
                      <a:srgbClr val="FF0000"/>
                    </a:solidFill>
                  </a:rPr>
                  <a:t>•	Efficient </a:t>
                </a:r>
                <a:r>
                  <a:rPr lang="en-CA" sz="1100" b="1" dirty="0" smtClean="0">
                    <a:solidFill>
                      <a:srgbClr val="FF0000"/>
                    </a:solidFill>
                  </a:rPr>
                  <a:t>vehicles</a:t>
                </a:r>
                <a:endParaRPr lang="en-CA" sz="1100" b="1" dirty="0">
                  <a:solidFill>
                    <a:srgbClr val="FF0000"/>
                  </a:solidFill>
                </a:endParaRPr>
              </a:p>
            </p:txBody>
          </p:sp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401603" y="4891018"/>
                <a:ext cx="1199319" cy="1477328"/>
              </a:xfrm>
              <a:prstGeom prst="rect">
                <a:avLst/>
              </a:prstGeom>
            </p:spPr>
          </p:pic>
        </p:grpSp>
        <p:sp>
          <p:nvSpPr>
            <p:cNvPr id="31" name="Rectangle 30"/>
            <p:cNvSpPr/>
            <p:nvPr/>
          </p:nvSpPr>
          <p:spPr>
            <a:xfrm>
              <a:off x="2279916" y="4570623"/>
              <a:ext cx="5126724" cy="2080239"/>
            </a:xfrm>
            <a:prstGeom prst="rect">
              <a:avLst/>
            </a:prstGeom>
            <a:noFill/>
            <a:ln>
              <a:solidFill>
                <a:srgbClr val="8F00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1088758" y="966093"/>
            <a:ext cx="3202416" cy="1485354"/>
            <a:chOff x="685801" y="966093"/>
            <a:chExt cx="3202416" cy="1485354"/>
          </a:xfrm>
        </p:grpSpPr>
        <p:grpSp>
          <p:nvGrpSpPr>
            <p:cNvPr id="40" name="Group 39"/>
            <p:cNvGrpSpPr/>
            <p:nvPr/>
          </p:nvGrpSpPr>
          <p:grpSpPr>
            <a:xfrm>
              <a:off x="868545" y="1036663"/>
              <a:ext cx="3019672" cy="1414784"/>
              <a:chOff x="1508625" y="1237386"/>
              <a:chExt cx="3019672" cy="1414784"/>
            </a:xfrm>
          </p:grpSpPr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08625" y="1237386"/>
                <a:ext cx="1251668" cy="1414784"/>
              </a:xfrm>
              <a:prstGeom prst="rect">
                <a:avLst/>
              </a:prstGeom>
            </p:spPr>
          </p:pic>
          <p:sp>
            <p:nvSpPr>
              <p:cNvPr id="43" name="TextBox 42"/>
              <p:cNvSpPr txBox="1"/>
              <p:nvPr/>
            </p:nvSpPr>
            <p:spPr>
              <a:xfrm>
                <a:off x="2663026" y="1308142"/>
                <a:ext cx="1865271" cy="110799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CA" sz="1100" dirty="0"/>
                  <a:t>•  Nanomaterials</a:t>
                </a:r>
              </a:p>
              <a:p>
                <a:r>
                  <a:rPr lang="en-CA" sz="1100" dirty="0"/>
                  <a:t>•  Composite Materials</a:t>
                </a:r>
              </a:p>
              <a:p>
                <a:r>
                  <a:rPr lang="en-CA" sz="1100" dirty="0"/>
                  <a:t>•  </a:t>
                </a:r>
                <a:r>
                  <a:rPr lang="en-CA" sz="1100" b="1" dirty="0">
                    <a:solidFill>
                      <a:srgbClr val="FF0000"/>
                    </a:solidFill>
                  </a:rPr>
                  <a:t>Additive Manufacturing</a:t>
                </a:r>
              </a:p>
              <a:p>
                <a:r>
                  <a:rPr lang="en-CA" sz="1100" dirty="0"/>
                  <a:t>•  Sustainable Materials</a:t>
                </a:r>
              </a:p>
              <a:p>
                <a:r>
                  <a:rPr lang="en-CA" sz="1100" dirty="0"/>
                  <a:t>•  Biomedical Materials</a:t>
                </a:r>
              </a:p>
              <a:p>
                <a:r>
                  <a:rPr lang="en-CA" sz="1100" b="1" dirty="0">
                    <a:solidFill>
                      <a:srgbClr val="FF0000"/>
                    </a:solidFill>
                  </a:rPr>
                  <a:t>•  Electronic Materials</a:t>
                </a:r>
              </a:p>
            </p:txBody>
          </p:sp>
        </p:grpSp>
        <p:sp>
          <p:nvSpPr>
            <p:cNvPr id="41" name="Rectangle 40"/>
            <p:cNvSpPr/>
            <p:nvPr/>
          </p:nvSpPr>
          <p:spPr>
            <a:xfrm>
              <a:off x="685801" y="966093"/>
              <a:ext cx="3035242" cy="1482782"/>
            </a:xfrm>
            <a:prstGeom prst="rect">
              <a:avLst/>
            </a:prstGeom>
            <a:noFill/>
            <a:ln>
              <a:solidFill>
                <a:srgbClr val="8F00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5242137" y="966093"/>
            <a:ext cx="3664796" cy="1454995"/>
            <a:chOff x="5026867" y="1250731"/>
            <a:chExt cx="3664796" cy="1454995"/>
          </a:xfrm>
        </p:grpSpPr>
        <p:grpSp>
          <p:nvGrpSpPr>
            <p:cNvPr id="45" name="Group 44"/>
            <p:cNvGrpSpPr/>
            <p:nvPr/>
          </p:nvGrpSpPr>
          <p:grpSpPr>
            <a:xfrm>
              <a:off x="5193964" y="1259176"/>
              <a:ext cx="3497699" cy="1446550"/>
              <a:chOff x="5188705" y="1225600"/>
              <a:chExt cx="3497699" cy="1446550"/>
            </a:xfrm>
          </p:grpSpPr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188705" y="1242174"/>
                <a:ext cx="1169822" cy="1413402"/>
              </a:xfrm>
              <a:prstGeom prst="rect">
                <a:avLst/>
              </a:prstGeom>
            </p:spPr>
          </p:pic>
          <p:sp>
            <p:nvSpPr>
              <p:cNvPr id="48" name="TextBox 47"/>
              <p:cNvSpPr txBox="1"/>
              <p:nvPr/>
            </p:nvSpPr>
            <p:spPr>
              <a:xfrm>
                <a:off x="6322097" y="1225600"/>
                <a:ext cx="2364307" cy="14465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CA" sz="1100" b="1" dirty="0">
                    <a:solidFill>
                      <a:srgbClr val="FF0000"/>
                    </a:solidFill>
                  </a:rPr>
                  <a:t>•   Solar energy</a:t>
                </a:r>
              </a:p>
              <a:p>
                <a:r>
                  <a:rPr lang="en-CA" sz="1100" dirty="0"/>
                  <a:t>•   </a:t>
                </a:r>
                <a:r>
                  <a:rPr lang="en-CA" sz="1100" dirty="0" err="1"/>
                  <a:t>Biophotonics</a:t>
                </a:r>
                <a:endParaRPr lang="en-CA" sz="1100" dirty="0"/>
              </a:p>
              <a:p>
                <a:r>
                  <a:rPr lang="en-CA" sz="1100" dirty="0"/>
                  <a:t>•   Microwave photonics</a:t>
                </a:r>
              </a:p>
              <a:p>
                <a:r>
                  <a:rPr lang="en-CA" sz="1100" dirty="0"/>
                  <a:t>•   </a:t>
                </a:r>
                <a:r>
                  <a:rPr lang="en-CA" sz="1100" dirty="0" err="1"/>
                  <a:t>Plasmonics</a:t>
                </a:r>
                <a:endParaRPr lang="en-CA" sz="1100" dirty="0"/>
              </a:p>
              <a:p>
                <a:r>
                  <a:rPr lang="en-CA" sz="1100" dirty="0"/>
                  <a:t>•   Quantum photonics</a:t>
                </a:r>
              </a:p>
              <a:p>
                <a:r>
                  <a:rPr lang="en-CA" sz="1100" dirty="0"/>
                  <a:t>•   Fibre optics</a:t>
                </a:r>
              </a:p>
              <a:p>
                <a:r>
                  <a:rPr lang="en-CA" sz="1100" b="1" dirty="0">
                    <a:solidFill>
                      <a:srgbClr val="FF0000"/>
                    </a:solidFill>
                  </a:rPr>
                  <a:t>•   Optoelectronics</a:t>
                </a:r>
              </a:p>
              <a:p>
                <a:r>
                  <a:rPr lang="en-CA" sz="1100" dirty="0"/>
                  <a:t>•   Optical </a:t>
                </a:r>
                <a:r>
                  <a:rPr lang="en-CA" sz="1100" dirty="0" smtClean="0"/>
                  <a:t>materials</a:t>
                </a:r>
                <a:endParaRPr lang="en-CA" sz="1100" dirty="0"/>
              </a:p>
            </p:txBody>
          </p:sp>
        </p:grpSp>
        <p:sp>
          <p:nvSpPr>
            <p:cNvPr id="46" name="Rectangle 45"/>
            <p:cNvSpPr/>
            <p:nvPr/>
          </p:nvSpPr>
          <p:spPr>
            <a:xfrm>
              <a:off x="5026867" y="1250731"/>
              <a:ext cx="3025111" cy="1438421"/>
            </a:xfrm>
            <a:prstGeom prst="rect">
              <a:avLst/>
            </a:prstGeom>
            <a:noFill/>
            <a:ln>
              <a:solidFill>
                <a:srgbClr val="8F00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1217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31850" y="381000"/>
            <a:ext cx="8312150" cy="914400"/>
          </a:xfrm>
        </p:spPr>
        <p:txBody>
          <a:bodyPr>
            <a:normAutofit fontScale="90000"/>
          </a:bodyPr>
          <a:lstStyle/>
          <a:p>
            <a:r>
              <a:rPr lang="fr-CA" dirty="0" err="1" smtClean="0"/>
              <a:t>Autonomous</a:t>
            </a:r>
            <a:r>
              <a:rPr lang="fr-CA" dirty="0" smtClean="0"/>
              <a:t> </a:t>
            </a:r>
            <a:r>
              <a:rPr lang="fr-CA" dirty="0" err="1" smtClean="0"/>
              <a:t>Vehicles</a:t>
            </a:r>
            <a:r>
              <a:rPr lang="fr-CA" dirty="0" smtClean="0"/>
              <a:t> </a:t>
            </a:r>
            <a:r>
              <a:rPr lang="fr-CA" sz="2000" dirty="0" smtClean="0"/>
              <a:t>(18+ </a:t>
            </a:r>
            <a:r>
              <a:rPr lang="fr-CA" sz="2000" dirty="0" err="1" smtClean="0"/>
              <a:t>Professors</a:t>
            </a:r>
            <a:r>
              <a:rPr lang="fr-CA" sz="2000" dirty="0" smtClean="0"/>
              <a:t>; 120+ </a:t>
            </a:r>
            <a:r>
              <a:rPr lang="fr-CA" sz="2000" dirty="0" err="1" smtClean="0"/>
              <a:t>Students</a:t>
            </a:r>
            <a:r>
              <a:rPr lang="fr-CA" sz="2000" dirty="0" smtClean="0"/>
              <a:t>)</a:t>
            </a:r>
            <a:endParaRPr lang="en-US" sz="2000" dirty="0"/>
          </a:p>
        </p:txBody>
      </p:sp>
      <p:grpSp>
        <p:nvGrpSpPr>
          <p:cNvPr id="10" name="Group 9"/>
          <p:cNvGrpSpPr/>
          <p:nvPr/>
        </p:nvGrpSpPr>
        <p:grpSpPr>
          <a:xfrm>
            <a:off x="1552353" y="1468373"/>
            <a:ext cx="6040665" cy="4216542"/>
            <a:chOff x="1637414" y="1245296"/>
            <a:chExt cx="6391539" cy="4447374"/>
          </a:xfrm>
        </p:grpSpPr>
        <p:pic>
          <p:nvPicPr>
            <p:cNvPr id="12" name="Picture 2" descr="C:\Users\merolkan\Desktop\AVSummit\Blank Diagram-mek.jpe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7414" y="1245296"/>
              <a:ext cx="6391539" cy="42898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12"/>
            <p:cNvSpPr/>
            <p:nvPr/>
          </p:nvSpPr>
          <p:spPr>
            <a:xfrm>
              <a:off x="6391916" y="5461838"/>
              <a:ext cx="1508076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900" dirty="0">
                  <a:solidFill>
                    <a:srgbClr val="A69C95"/>
                  </a:solidFill>
                </a:rPr>
                <a:t>© 2018 Dr. Erol-Kantarci 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333" y="1468373"/>
            <a:ext cx="6513305" cy="41448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863" y="3436441"/>
            <a:ext cx="3837396" cy="22484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174" y="3312541"/>
            <a:ext cx="3491052" cy="23631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986" y="1363030"/>
            <a:ext cx="3455685" cy="20734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37" y="1369278"/>
            <a:ext cx="3523196" cy="1943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58340"/>
      </p:ext>
    </p:extLst>
  </p:cSld>
  <p:clrMapOvr>
    <a:masterClrMapping/>
  </p:clrMapOvr>
  <p:transition spd="slow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4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729" y="6650864"/>
            <a:ext cx="9171460" cy="214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3729" y="-12180"/>
            <a:ext cx="9171460" cy="820411"/>
          </a:xfrm>
          <a:prstGeom prst="rect">
            <a:avLst/>
          </a:prstGeom>
          <a:solidFill>
            <a:srgbClr val="8F00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CA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Strategic Research Themes: AV Spotlight</a:t>
            </a:r>
            <a:endParaRPr lang="en-CA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435" y="1035587"/>
            <a:ext cx="1854743" cy="2280898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494" y="3532184"/>
            <a:ext cx="1128883" cy="1390565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500" y="5183914"/>
            <a:ext cx="1052870" cy="1190079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5557895" y="3101577"/>
            <a:ext cx="3586105" cy="1130172"/>
            <a:chOff x="5546159" y="773264"/>
            <a:chExt cx="3586105" cy="1130172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46159" y="919818"/>
              <a:ext cx="812549" cy="983618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6352190" y="773264"/>
              <a:ext cx="2780074" cy="7925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err="1"/>
                <a:t>Burak</a:t>
              </a:r>
              <a:r>
                <a:rPr lang="en-US" sz="1400" b="1" dirty="0"/>
                <a:t> </a:t>
              </a:r>
              <a:r>
                <a:rPr lang="en-US" sz="1400" b="1" dirty="0" err="1" smtClean="0"/>
                <a:t>Kantarci</a:t>
              </a:r>
              <a:endParaRPr lang="en-US" sz="1400" b="1" dirty="0" smtClean="0"/>
            </a:p>
            <a:p>
              <a:r>
                <a:rPr lang="en-US" sz="1050" dirty="0" smtClean="0"/>
                <a:t>Wireless </a:t>
              </a:r>
              <a:r>
                <a:rPr lang="en-US" sz="1050" dirty="0"/>
                <a:t>Networks, </a:t>
              </a:r>
              <a:r>
                <a:rPr lang="en-US" sz="1050" dirty="0" err="1" smtClean="0"/>
                <a:t>IoT</a:t>
              </a:r>
              <a:r>
                <a:rPr lang="en-US" sz="1050" dirty="0" smtClean="0"/>
                <a:t>, </a:t>
              </a:r>
              <a:r>
                <a:rPr lang="en-US" sz="1050" dirty="0"/>
                <a:t>Mobile Computing, Cloud and Fog Systems, </a:t>
              </a:r>
              <a:r>
                <a:rPr lang="en-US" sz="1050" dirty="0" smtClean="0"/>
                <a:t>Machine </a:t>
              </a:r>
              <a:r>
                <a:rPr lang="en-US" sz="1050" dirty="0"/>
                <a:t>and deep learning </a:t>
              </a:r>
              <a:r>
                <a:rPr lang="en-US" sz="1050" dirty="0" smtClean="0"/>
                <a:t>for mobile networks</a:t>
              </a:r>
              <a:endParaRPr lang="en-US" sz="1050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028226" y="3144460"/>
            <a:ext cx="3530742" cy="1104265"/>
            <a:chOff x="5613257" y="2046931"/>
            <a:chExt cx="3530742" cy="1104265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613257" y="2046931"/>
              <a:ext cx="866399" cy="1104265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6494346" y="2116147"/>
              <a:ext cx="2649653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Hussein </a:t>
              </a:r>
              <a:r>
                <a:rPr lang="en-US" sz="1400" b="1" dirty="0" err="1"/>
                <a:t>M</a:t>
              </a:r>
              <a:r>
                <a:rPr lang="en-US" sz="1400" b="1" dirty="0" err="1" smtClean="0"/>
                <a:t>ouftah</a:t>
              </a:r>
              <a:endParaRPr lang="en-US" sz="600" b="1" dirty="0" smtClean="0"/>
            </a:p>
            <a:p>
              <a:r>
                <a:rPr lang="en-US" sz="1050" dirty="0" smtClean="0"/>
                <a:t>Intelligent </a:t>
              </a:r>
              <a:r>
                <a:rPr lang="en-US" sz="1050" dirty="0"/>
                <a:t>Transportation Systems protocols and communication algorithms </a:t>
              </a:r>
              <a:endParaRPr lang="en-US" sz="1050" dirty="0" smtClean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2035089" y="4405345"/>
            <a:ext cx="3537607" cy="1295992"/>
            <a:chOff x="5613256" y="3208203"/>
            <a:chExt cx="3537607" cy="1295992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13256" y="3298771"/>
              <a:ext cx="866399" cy="1205424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6487478" y="3208203"/>
              <a:ext cx="2663385" cy="7925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err="1"/>
                <a:t>Melike</a:t>
              </a:r>
              <a:r>
                <a:rPr lang="en-US" sz="1400" b="1" dirty="0"/>
                <a:t> </a:t>
              </a:r>
              <a:r>
                <a:rPr lang="en-US" sz="1400" b="1" dirty="0" err="1"/>
                <a:t>Erol</a:t>
              </a:r>
              <a:r>
                <a:rPr lang="en-US" sz="1400" b="1" dirty="0"/>
                <a:t> </a:t>
              </a:r>
              <a:r>
                <a:rPr lang="en-US" sz="1400" b="1" dirty="0" err="1" smtClean="0"/>
                <a:t>Kantarci</a:t>
              </a:r>
              <a:endParaRPr lang="en-US" sz="1400" b="1" dirty="0" smtClean="0"/>
            </a:p>
            <a:p>
              <a:r>
                <a:rPr lang="en-US" sz="1050" dirty="0" smtClean="0"/>
                <a:t>Low-latency </a:t>
              </a:r>
              <a:r>
                <a:rPr lang="en-US" sz="1050" dirty="0"/>
                <a:t>wireless </a:t>
              </a:r>
              <a:r>
                <a:rPr lang="en-US" sz="1050" dirty="0" smtClean="0"/>
                <a:t>networks, AI and machine learning to enable next generation networks AV requires</a:t>
              </a:r>
              <a:endParaRPr lang="en-US" sz="1050" dirty="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2035089" y="1734407"/>
            <a:ext cx="3530743" cy="1142899"/>
            <a:chOff x="5613256" y="766621"/>
            <a:chExt cx="3530743" cy="1142899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613256" y="908415"/>
              <a:ext cx="866398" cy="1001105"/>
            </a:xfrm>
            <a:prstGeom prst="rect">
              <a:avLst/>
            </a:prstGeom>
          </p:spPr>
        </p:pic>
        <p:sp>
          <p:nvSpPr>
            <p:cNvPr id="44" name="TextBox 43"/>
            <p:cNvSpPr txBox="1"/>
            <p:nvPr/>
          </p:nvSpPr>
          <p:spPr>
            <a:xfrm>
              <a:off x="6497522" y="766621"/>
              <a:ext cx="2646477" cy="11156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400" b="1" dirty="0" err="1"/>
                <a:t>Azzedine</a:t>
              </a:r>
              <a:r>
                <a:rPr lang="en-CA" sz="1400" b="1" dirty="0"/>
                <a:t> </a:t>
              </a:r>
              <a:r>
                <a:rPr lang="en-CA" sz="1400" b="1" dirty="0" err="1" smtClean="0"/>
                <a:t>Boukerche</a:t>
              </a:r>
              <a:endParaRPr lang="en-CA" sz="1400" b="1" dirty="0" smtClean="0"/>
            </a:p>
            <a:p>
              <a:r>
                <a:rPr lang="en-CA" sz="1050" dirty="0" smtClean="0"/>
                <a:t>1. Next </a:t>
              </a:r>
              <a:r>
                <a:rPr lang="en-CA" sz="1050" dirty="0"/>
                <a:t>Generation Intelligent Vehicular Networks </a:t>
              </a:r>
              <a:r>
                <a:rPr lang="en-CA" sz="1050" dirty="0" smtClean="0"/>
                <a:t>and Applications (</a:t>
              </a:r>
              <a:r>
                <a:rPr lang="en-US" sz="1050" dirty="0" smtClean="0"/>
                <a:t>DIVA NSERC Strategic Network)</a:t>
              </a:r>
            </a:p>
            <a:p>
              <a:r>
                <a:rPr lang="en-CA" sz="1050" dirty="0" smtClean="0"/>
                <a:t>2. Advanced </a:t>
              </a:r>
              <a:r>
                <a:rPr lang="en-CA" sz="1050" dirty="0"/>
                <a:t>Network Systems for Intelligent Transportation </a:t>
              </a:r>
              <a:r>
                <a:rPr lang="en-CA" sz="1050" dirty="0" smtClean="0"/>
                <a:t>(NSERC CREATE TRANSIT)</a:t>
              </a:r>
              <a:endParaRPr lang="en-US" sz="1050" dirty="0" smtClean="0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5510046" y="1816610"/>
            <a:ext cx="3556221" cy="1090666"/>
            <a:chOff x="1829552" y="801367"/>
            <a:chExt cx="3556221" cy="1090666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29552" y="908415"/>
              <a:ext cx="807400" cy="983618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>
              <a:off x="2627998" y="801367"/>
              <a:ext cx="2757775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Abdulmotaleb (Abed) El </a:t>
              </a:r>
              <a:r>
                <a:rPr lang="en-US" sz="1400" b="1" dirty="0" smtClean="0"/>
                <a:t>Saddik</a:t>
              </a:r>
              <a:endParaRPr lang="en-US" sz="600" b="1" dirty="0" smtClean="0"/>
            </a:p>
            <a:p>
              <a:r>
                <a:rPr lang="en-US" sz="1050" dirty="0" smtClean="0"/>
                <a:t>Multimedia </a:t>
              </a:r>
              <a:r>
                <a:rPr lang="en-US" sz="1050" dirty="0"/>
                <a:t>communications, </a:t>
              </a:r>
              <a:r>
                <a:rPr lang="en-US" sz="1050" dirty="0" smtClean="0"/>
                <a:t>Distributed </a:t>
              </a:r>
              <a:r>
                <a:rPr lang="en-US" sz="1050" dirty="0"/>
                <a:t>&amp; collaborative virtual </a:t>
              </a:r>
              <a:r>
                <a:rPr lang="en-US" sz="1050" dirty="0" smtClean="0"/>
                <a:t>environments</a:t>
              </a:r>
              <a:endParaRPr lang="en-US" sz="800" dirty="0"/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1900633" y="1083579"/>
            <a:ext cx="3261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i="1" dirty="0" smtClean="0">
                <a:solidFill>
                  <a:srgbClr val="8F001A"/>
                </a:solidFill>
              </a:rPr>
              <a:t>Communications</a:t>
            </a:r>
            <a:endParaRPr lang="en-US" sz="3200" i="1" dirty="0">
              <a:solidFill>
                <a:srgbClr val="8F001A"/>
              </a:solidFill>
            </a:endParaRPr>
          </a:p>
        </p:txBody>
      </p:sp>
      <p:pic>
        <p:nvPicPr>
          <p:cNvPr id="49" name="Picture 48" descr="uOttawa_HOR_WG7.pn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9367" y="6062134"/>
            <a:ext cx="1697566" cy="45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929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729" y="6650864"/>
            <a:ext cx="9171460" cy="214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3729" y="-12180"/>
            <a:ext cx="9171460" cy="820411"/>
          </a:xfrm>
          <a:prstGeom prst="rect">
            <a:avLst/>
          </a:prstGeom>
          <a:solidFill>
            <a:srgbClr val="8F00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CA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Strategic Research Themes: AV Spotlight</a:t>
            </a:r>
            <a:endParaRPr lang="en-CA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Picture 17" descr="uOttawa_HOR_WG7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9367" y="6062134"/>
            <a:ext cx="1697566" cy="45404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938221" y="1764887"/>
            <a:ext cx="3616647" cy="809448"/>
            <a:chOff x="1902011" y="773264"/>
            <a:chExt cx="3616647" cy="809448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902011" y="826890"/>
              <a:ext cx="912411" cy="755822"/>
            </a:xfrm>
            <a:prstGeom prst="rect">
              <a:avLst/>
            </a:prstGeom>
          </p:spPr>
        </p:pic>
        <p:sp>
          <p:nvSpPr>
            <p:cNvPr id="57" name="TextBox 56"/>
            <p:cNvSpPr txBox="1"/>
            <p:nvPr/>
          </p:nvSpPr>
          <p:spPr>
            <a:xfrm>
              <a:off x="2760883" y="773264"/>
              <a:ext cx="2757775" cy="723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Carlisle Adams</a:t>
              </a:r>
              <a:endParaRPr lang="en-US" sz="600" b="1" dirty="0"/>
            </a:p>
            <a:p>
              <a:r>
                <a:rPr lang="en-US" sz="1050" dirty="0" smtClean="0"/>
                <a:t>Cryptography, computer &amp; network security, </a:t>
              </a:r>
              <a:r>
                <a:rPr lang="en-US" sz="1050" dirty="0"/>
                <a:t>p</a:t>
              </a:r>
              <a:r>
                <a:rPr lang="en-US" sz="1050" dirty="0" smtClean="0"/>
                <a:t>rivacy technologies</a:t>
              </a:r>
              <a:endParaRPr lang="en-US" sz="1050" dirty="0"/>
            </a:p>
            <a:p>
              <a:endParaRPr lang="en-US" sz="600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602957" y="3356933"/>
            <a:ext cx="3639073" cy="1099134"/>
            <a:chOff x="5518658" y="3338618"/>
            <a:chExt cx="3639073" cy="1099134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18658" y="3486653"/>
              <a:ext cx="819129" cy="951099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6337787" y="3338618"/>
              <a:ext cx="2819944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err="1" smtClean="0"/>
                <a:t>Jochen</a:t>
              </a:r>
              <a:r>
                <a:rPr lang="en-US" sz="1400" b="1" dirty="0" smtClean="0"/>
                <a:t> Lang</a:t>
              </a:r>
              <a:endParaRPr lang="en-US" sz="600" b="1" dirty="0" smtClean="0"/>
            </a:p>
            <a:p>
              <a:r>
                <a:rPr lang="en-US" sz="1050" dirty="0" smtClean="0"/>
                <a:t>Computer vision, Computer graphics, Computational photography</a:t>
              </a:r>
              <a:endParaRPr lang="en-US" sz="600" dirty="0" smtClean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554868" y="1764221"/>
            <a:ext cx="3577340" cy="1071837"/>
            <a:chOff x="5530049" y="2186123"/>
            <a:chExt cx="3577340" cy="1071837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30049" y="2191565"/>
              <a:ext cx="816967" cy="1066395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6349057" y="2186123"/>
              <a:ext cx="2758332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Guy-Vincent </a:t>
              </a:r>
              <a:r>
                <a:rPr lang="en-US" sz="1400" b="1" dirty="0" smtClean="0"/>
                <a:t>Jourdan</a:t>
              </a:r>
            </a:p>
            <a:p>
              <a:r>
                <a:rPr lang="en-US" sz="1050" dirty="0" smtClean="0"/>
                <a:t>Distributed </a:t>
              </a:r>
              <a:r>
                <a:rPr lang="en-US" sz="1050" dirty="0"/>
                <a:t>systems modeling and analysis, software engineering, </a:t>
              </a:r>
              <a:r>
                <a:rPr lang="en-US" sz="1050" dirty="0" smtClean="0"/>
                <a:t>Software security</a:t>
              </a:r>
              <a:endParaRPr lang="en-US" sz="105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915034" y="4823668"/>
            <a:ext cx="3580565" cy="1049171"/>
            <a:chOff x="1949484" y="4316398"/>
            <a:chExt cx="3580565" cy="104917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49484" y="4316398"/>
              <a:ext cx="826222" cy="1049171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>
              <a:off x="2772274" y="4359365"/>
              <a:ext cx="2757775" cy="4693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err="1"/>
                <a:t>Wonsook</a:t>
              </a:r>
              <a:r>
                <a:rPr lang="en-US" sz="1400" b="1" dirty="0"/>
                <a:t> </a:t>
              </a:r>
              <a:r>
                <a:rPr lang="en-US" sz="1400" b="1" dirty="0" smtClean="0"/>
                <a:t>Lee</a:t>
              </a:r>
            </a:p>
            <a:p>
              <a:r>
                <a:rPr lang="en-US" sz="1050" dirty="0" smtClean="0"/>
                <a:t>Computer Vision</a:t>
              </a:r>
              <a:endParaRPr lang="en-US" sz="1050" dirty="0"/>
            </a:p>
          </p:txBody>
        </p:sp>
      </p:grpSp>
      <p:pic>
        <p:nvPicPr>
          <p:cNvPr id="61" name="Picture 6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435" y="1035587"/>
            <a:ext cx="1854743" cy="2280898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494" y="3532184"/>
            <a:ext cx="1128883" cy="1390565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500" y="5183914"/>
            <a:ext cx="1052870" cy="1190079"/>
          </a:xfrm>
          <a:prstGeom prst="rect">
            <a:avLst/>
          </a:prstGeom>
        </p:spPr>
      </p:pic>
      <p:grpSp>
        <p:nvGrpSpPr>
          <p:cNvPr id="51" name="Group 50"/>
          <p:cNvGrpSpPr/>
          <p:nvPr/>
        </p:nvGrpSpPr>
        <p:grpSpPr>
          <a:xfrm>
            <a:off x="1915034" y="3357392"/>
            <a:ext cx="3687923" cy="1231131"/>
            <a:chOff x="1789734" y="3181553"/>
            <a:chExt cx="3687923" cy="1231131"/>
          </a:xfrm>
        </p:grpSpPr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89734" y="3311731"/>
              <a:ext cx="847218" cy="1100953"/>
            </a:xfrm>
            <a:prstGeom prst="rect">
              <a:avLst/>
            </a:prstGeom>
          </p:spPr>
        </p:pic>
        <p:sp>
          <p:nvSpPr>
            <p:cNvPr id="53" name="TextBox 52"/>
            <p:cNvSpPr txBox="1"/>
            <p:nvPr/>
          </p:nvSpPr>
          <p:spPr>
            <a:xfrm>
              <a:off x="2633354" y="3181553"/>
              <a:ext cx="2844303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Robert </a:t>
              </a:r>
              <a:r>
                <a:rPr lang="en-US" sz="1400" b="1" dirty="0" err="1" smtClean="0"/>
                <a:t>Laganière</a:t>
              </a:r>
              <a:endParaRPr lang="en-US" sz="1400" b="1" dirty="0" smtClean="0"/>
            </a:p>
            <a:p>
              <a:r>
                <a:rPr lang="en-US" sz="1050" dirty="0" smtClean="0"/>
                <a:t>Content-based </a:t>
              </a:r>
              <a:r>
                <a:rPr lang="en-US" sz="1050" dirty="0"/>
                <a:t>video analysis, </a:t>
              </a:r>
              <a:r>
                <a:rPr lang="en-US" sz="1050" dirty="0" smtClean="0"/>
                <a:t>Object recognition, 3D reconstruction</a:t>
              </a:r>
              <a:endParaRPr lang="en-US" sz="1050" dirty="0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5602957" y="4757764"/>
            <a:ext cx="3400769" cy="1166834"/>
            <a:chOff x="1804881" y="4514434"/>
            <a:chExt cx="3400769" cy="1166834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4881" y="4514434"/>
              <a:ext cx="833453" cy="1166834"/>
            </a:xfrm>
            <a:prstGeom prst="rect">
              <a:avLst/>
            </a:prstGeom>
          </p:spPr>
        </p:pic>
        <p:sp>
          <p:nvSpPr>
            <p:cNvPr id="58" name="TextBox 57"/>
            <p:cNvSpPr txBox="1"/>
            <p:nvPr/>
          </p:nvSpPr>
          <p:spPr>
            <a:xfrm>
              <a:off x="2627998" y="4674224"/>
              <a:ext cx="2577652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Pierre </a:t>
              </a:r>
              <a:r>
                <a:rPr lang="en-US" sz="1400" b="1" dirty="0" err="1" smtClean="0"/>
                <a:t>Payeur</a:t>
              </a:r>
              <a:endParaRPr lang="en-US" sz="600" b="1" dirty="0" smtClean="0"/>
            </a:p>
            <a:p>
              <a:r>
                <a:rPr lang="en-US" sz="1050" dirty="0" smtClean="0"/>
                <a:t>Machine vision and image processing, </a:t>
              </a:r>
              <a:r>
                <a:rPr lang="en-US" sz="1050" dirty="0"/>
                <a:t>3D sensing and modelling, </a:t>
              </a:r>
              <a:r>
                <a:rPr lang="en-US" sz="1050" dirty="0" smtClean="0"/>
                <a:t>robot navigation </a:t>
              </a:r>
              <a:endParaRPr lang="en-US" sz="1050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831661" y="2795626"/>
            <a:ext cx="293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i="1" dirty="0" smtClean="0">
                <a:solidFill>
                  <a:srgbClr val="8F001A"/>
                </a:solidFill>
              </a:rPr>
              <a:t>Machine Vision</a:t>
            </a:r>
            <a:endParaRPr lang="en-US" sz="3200" i="1" dirty="0">
              <a:solidFill>
                <a:srgbClr val="8F001A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762951" y="1094989"/>
            <a:ext cx="2617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i="1" dirty="0" smtClean="0">
                <a:solidFill>
                  <a:srgbClr val="8F001A"/>
                </a:solidFill>
              </a:rPr>
              <a:t> Cybersecurity</a:t>
            </a:r>
            <a:endParaRPr lang="en-US" sz="3200" i="1" dirty="0">
              <a:solidFill>
                <a:srgbClr val="8F001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873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" val="{&quot;SavedSwatch&quot;:&quot;-7405542|-8161169|-921103|-2144986|-12896460|Faculty of Eng&quot;,&quot;Id&quot;:&quot;5a3038683741443b20ff7608&quot;,&quot;SmartGridHorizontal&quot;:11.82819,&quot;LinkedExcelSources&quot;:{},&quot;LinkedProjectSources&quot;:{},&quot;FlowConfig&quot;:{&quot;Canvas&quot;:{&quot;Slide&quot;:16,&quot;Width&quot;:960,&quot;Height&quot;:720},&quot;Timeline&quot;:{&quot;Actions&quot;:[{&quot;X&quot;:122,&quot;Y&quot;:431,&quot;Width&quot;:169,&quot;Height&quot;:137,&quot;Slides&quot;:[{&quot;Num&quot;:17,&quot;Transition&quot;:&quot;fade&quot;},{&quot;Num&quot;:16,&quot;Transition&quot;:&quot;fade&quot;}],&quot;Name&quot;:&quot;Hexagon 4-94822&quot;,&quot;Unique&quot;:&quot;58939c3737414415141acb09&quot;},{&quot;X&quot;:8,&quot;Y&quot;:507,&quot;Width&quot;:169,&quot;Height&quot;:137,&quot;Slides&quot;:[{&quot;Num&quot;:18,&quot;Transition&quot;:&quot;fade&quot;},{&quot;Num&quot;:16,&quot;Transition&quot;:&quot;fade&quot;}],&quot;Name&quot;:&quot;Hexagon 33-93829&quot;,&quot;Unique&quot;:&quot;58939c5237414415141acb25&quot;},{&quot;X&quot;:492,&quot;Y&quot;:499,&quot;Width&quot;:169,&quot;Height&quot;:137,&quot;Slides&quot;:[{&quot;Num&quot;:19,&quot;Transition&quot;:&quot;fade&quot;},{&quot;Num&quot;:16,&quot;Transition&quot;:&quot;fade&quot;}],&quot;Name&quot;:&quot;Hexagon 34-94198&quot;,&quot;Unique&quot;:&quot;58939c6937414415141acb59&quot;},{&quot;X&quot;:289,&quot;Y&quot;:394,&quot;Width&quot;:169,&quot;Height&quot;:137,&quot;Slides&quot;:[{&quot;Num&quot;:20,&quot;Transition&quot;:&quot;fade&quot;}],&quot;Name&quot;:&quot;Hexagon 35-92494&quot;,&quot;Unique&quot;:&quot;58939c8037414415141acbbf&quot;}]}},&quot;LinkedSlideMergeSources&quot;:{}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COLOR" val="{&quot;FillColor&quot;:{&quot;ColorIndex&quot;:4,&quot;ColorModifier&quot;:0,&quot;BrightnessModifier&quot;:0}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COLOR" val="{&quot;FillColor&quot;:{&quot;ColorIndex&quot;:4,&quot;ColorModifier&quot;:0,&quot;BrightnessModifier&quot;:0}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COLOR" val="{&quot;FillColor&quot;:{&quot;ColorIndex&quot;:1,&quot;ColorModifier&quot;:0,&quot;BrightnessModifier&quot;:0}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COLOR" val="{&quot;FillColor&quot;:{&quot;ColorIndex&quot;:1,&quot;ColorModifier&quot;:0,&quot;BrightnessModifier&quot;:0}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COLOR" val="{&quot;FillColor&quot;:{&quot;ColorIndex&quot;:1,&quot;ColorModifier&quot;:0,&quot;BrightnessModifier&quot;:0}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COLOR" val="{&quot;FillColor&quot;:{&quot;ColorIndex&quot;:1,&quot;ColorModifier&quot;:0,&quot;BrightnessModifier&quot;:0}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COLOR" val="{&quot;FillColor&quot;:{&quot;ColorIndex&quot;:1,&quot;ColorModifier&quot;:0,&quot;BrightnessModifier&quot;:0}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COLOR" val="{&quot;FillColor&quot;:{&quot;ColorIndex&quot;:1,&quot;ColorModifier&quot;:0,&quot;BrightnessModifier&quot;:0}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COLOR" val="{&quot;FillColor&quot;:{&quot;ColorIndex&quot;:1,&quot;ColorModifier&quot;:0,&quot;BrightnessModifier&quot;:0}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13007</TotalTime>
  <Words>894</Words>
  <Application>Microsoft Office PowerPoint</Application>
  <PresentationFormat>On-screen Show (4:3)</PresentationFormat>
  <Paragraphs>197</Paragraphs>
  <Slides>15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ＭＳ Ｐゴシック</vt:lpstr>
      <vt:lpstr>Arial</vt:lpstr>
      <vt:lpstr>Calibri</vt:lpstr>
      <vt:lpstr>Calibri Light</vt:lpstr>
      <vt:lpstr>Times</vt:lpstr>
      <vt:lpstr>Verdana</vt:lpstr>
      <vt:lpstr>Office Theme</vt:lpstr>
      <vt:lpstr>1_Office Theme</vt:lpstr>
      <vt:lpstr>PowerPoint Presentation</vt:lpstr>
      <vt:lpstr>PowerPoint Presentation</vt:lpstr>
      <vt:lpstr>The Faculty by the numbers</vt:lpstr>
      <vt:lpstr>PowerPoint Presentation</vt:lpstr>
      <vt:lpstr>PowerPoint Presentation</vt:lpstr>
      <vt:lpstr>PowerPoint Presentation</vt:lpstr>
      <vt:lpstr>Autonomous Vehicles (18+ Professors; 120+ Students)</vt:lpstr>
      <vt:lpstr>PowerPoint Presentation</vt:lpstr>
      <vt:lpstr>PowerPoint Presentation</vt:lpstr>
      <vt:lpstr>PowerPoint Presentation</vt:lpstr>
      <vt:lpstr>PowerPoint Presentation</vt:lpstr>
      <vt:lpstr>Autonomous Vehicles: Cybersecurity</vt:lpstr>
      <vt:lpstr>Autonomous Vehicles: Cybersecurity</vt:lpstr>
      <vt:lpstr>Autonomous Vehicles: Cybersecurity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Valérie Samson</dc:creator>
  <cp:lastModifiedBy>ann clemensen</cp:lastModifiedBy>
  <cp:revision>314</cp:revision>
  <dcterms:created xsi:type="dcterms:W3CDTF">2017-01-30T15:56:19Z</dcterms:created>
  <dcterms:modified xsi:type="dcterms:W3CDTF">2018-05-22T15:01:28Z</dcterms:modified>
</cp:coreProperties>
</file>