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49" r:id="rId2"/>
  </p:sldMasterIdLst>
  <p:notesMasterIdLst>
    <p:notesMasterId r:id="rId12"/>
  </p:notesMasterIdLst>
  <p:handoutMasterIdLst>
    <p:handoutMasterId r:id="rId13"/>
  </p:handoutMasterIdLst>
  <p:sldIdLst>
    <p:sldId id="526" r:id="rId3"/>
    <p:sldId id="555" r:id="rId4"/>
    <p:sldId id="547" r:id="rId5"/>
    <p:sldId id="551" r:id="rId6"/>
    <p:sldId id="548" r:id="rId7"/>
    <p:sldId id="549" r:id="rId8"/>
    <p:sldId id="559" r:id="rId9"/>
    <p:sldId id="531" r:id="rId10"/>
    <p:sldId id="533" r:id="rId11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2C9"/>
    <a:srgbClr val="00502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3" autoAdjust="0"/>
  </p:normalViewPr>
  <p:slideViewPr>
    <p:cSldViewPr>
      <p:cViewPr varScale="1">
        <p:scale>
          <a:sx n="80" d="100"/>
          <a:sy n="80" d="100"/>
        </p:scale>
        <p:origin x="90" y="294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>
        <p:scale>
          <a:sx n="100" d="100"/>
          <a:sy n="100" d="100"/>
        </p:scale>
        <p:origin x="1500" y="-79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5495CD-4F4B-44A8-A29B-3B64139B6869}" type="datetimeFigureOut">
              <a:rPr lang="en-CA"/>
              <a:pPr>
                <a:defRPr/>
              </a:pPr>
              <a:t>17/05/2018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2FF4C0-B740-4BC5-B8E9-8C38C9DC338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034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562549-54FD-4684-99B3-5D543F6BDA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262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715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21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615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945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318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82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527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25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2549-54FD-4684-99B3-5D543F6BDAEC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83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2420888"/>
            <a:ext cx="9180512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436096" y="6093296"/>
            <a:ext cx="3240360" cy="719484"/>
          </a:xfrm>
          <a:prstGeom prst="rect">
            <a:avLst/>
          </a:prstGeom>
        </p:spPr>
        <p:txBody>
          <a:bodyPr/>
          <a:lstStyle>
            <a:lvl1pPr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2049" y="6093296"/>
            <a:ext cx="3491879" cy="603398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CA" dirty="0" smtClean="0"/>
              <a:t>Audience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7962"/>
            <a:ext cx="9144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 sz="2800">
                <a:latin typeface="Arial" pitchFamily="34" charset="0"/>
                <a:cs typeface="Arial" pitchFamily="34" charset="0"/>
              </a:defRPr>
            </a:lvl1pPr>
            <a:lvl2pPr marL="1200150" indent="-285750">
              <a:spcAft>
                <a:spcPts val="0"/>
              </a:spcAft>
              <a:def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3050" indent="-228600">
              <a:spcAft>
                <a:spcPts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marL="1943100" indent="-285750">
              <a:spcAft>
                <a:spcPts val="0"/>
              </a:spcAft>
              <a:defRPr sz="2200">
                <a:latin typeface="Arial" pitchFamily="34" charset="0"/>
                <a:cs typeface="Arial" pitchFamily="34" charset="0"/>
              </a:defRPr>
            </a:lvl4pPr>
            <a:lvl5pPr marL="2228850" indent="-228600"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>
            <a:lvl1pPr marL="342900" indent="-342900"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>
            <a:lvl1pPr marL="342900" indent="-342900"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208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4" name="Text Placeholder 12"/>
          <p:cNvSpPr txBox="1">
            <a:spLocks/>
          </p:cNvSpPr>
          <p:nvPr userDrawn="1"/>
        </p:nvSpPr>
        <p:spPr>
          <a:xfrm>
            <a:off x="5364088" y="5705872"/>
            <a:ext cx="3491879" cy="1152128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Committee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4077072"/>
            <a:ext cx="9180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Transportation Services Department</a:t>
            </a:r>
            <a:endParaRPr kumimoji="0" lang="en-CA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48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CA" dirty="0" smtClean="0"/>
          </a:p>
          <a:p>
            <a:pPr marL="154305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943100" lvl="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222885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CA" dirty="0" smtClean="0"/>
          </a:p>
          <a:p>
            <a:pPr lvl="0"/>
            <a:endParaRPr lang="en-CA" dirty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077200" y="62373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FC1AE940-1D52-4A03-B2EB-3A6B94D11640}" type="slidenum">
              <a:rPr lang="en-CA" baseline="0">
                <a:solidFill>
                  <a:schemeClr val="tx1"/>
                </a:solidFill>
                <a:latin typeface="Frutiger 87ExtraBlackCn" pitchFamily="34" charset="0"/>
                <a:cs typeface="+mn-cs"/>
              </a:rPr>
              <a:pPr>
                <a:defRPr/>
              </a:pPr>
              <a:t>‹#›</a:t>
            </a:fld>
            <a:endParaRPr lang="en-CA" baseline="0" dirty="0">
              <a:solidFill>
                <a:schemeClr val="tx1"/>
              </a:solidFill>
              <a:latin typeface="Frutiger 87ExtraBlackCn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7" r:id="rId4"/>
    <p:sldLayoutId id="2147483668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9pPr>
    </p:titleStyle>
    <p:bodyStyle>
      <a:lvl1pPr marL="800100" indent="-342900" algn="l" rtl="0" eaLnBrk="0" fontAlgn="base" hangingPunct="0">
        <a:spcBef>
          <a:spcPct val="20000"/>
        </a:spcBef>
        <a:spcAft>
          <a:spcPts val="0"/>
        </a:spcAft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200150" indent="-285750" algn="l" rtl="0" eaLnBrk="0" fontAlgn="base" hangingPunct="0">
        <a:spcBef>
          <a:spcPct val="20000"/>
        </a:spcBef>
        <a:spcAft>
          <a:spcPts val="0"/>
        </a:spcAft>
        <a:buChar char="–"/>
        <a:defRPr lang="en-US" sz="2600" baseline="0" dirty="0" smtClean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485900" indent="-285750" algn="l" rtl="0" eaLnBrk="0" fontAlgn="base" hangingPunct="0">
        <a:spcBef>
          <a:spcPct val="20000"/>
        </a:spcBef>
        <a:spcAft>
          <a:spcPts val="600"/>
        </a:spcAft>
        <a:buChar char="•"/>
        <a:defRPr lang="en-US" sz="2400" baseline="0" dirty="0" smtClean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lang="en-US" sz="2200" dirty="0" smtClean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CA" sz="2000" dirty="0" smtClean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1.png@01D34CBE.A6BCBAC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1224136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3400" dirty="0" smtClean="0"/>
              <a:t>Moving Towards a Smart City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Traffic Services Initiatives</a:t>
            </a:r>
            <a:endParaRPr lang="en-CA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47864" y="4725144"/>
            <a:ext cx="5436095" cy="1539502"/>
          </a:xfrm>
        </p:spPr>
        <p:txBody>
          <a:bodyPr/>
          <a:lstStyle/>
          <a:p>
            <a:pPr marL="0" lvl="0" indent="0" algn="r"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Philippe </a:t>
            </a:r>
            <a:r>
              <a:rPr lang="en-US" sz="1800" dirty="0">
                <a:solidFill>
                  <a:schemeClr val="tx2"/>
                </a:solidFill>
              </a:rPr>
              <a:t>Landry, </a:t>
            </a:r>
            <a:r>
              <a:rPr lang="en-US" sz="1800" dirty="0" err="1" smtClean="0">
                <a:solidFill>
                  <a:schemeClr val="tx2"/>
                </a:solidFill>
              </a:rPr>
              <a:t>P.Eng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pPr marL="0" lvl="0" indent="0" algn="r"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Director </a:t>
            </a:r>
            <a:r>
              <a:rPr lang="en-US" sz="1800" dirty="0">
                <a:solidFill>
                  <a:schemeClr val="tx2"/>
                </a:solidFill>
              </a:rPr>
              <a:t>Traffic Services</a:t>
            </a:r>
          </a:p>
          <a:p>
            <a:pPr marL="0" lvl="0" indent="0" algn="r">
              <a:spcBef>
                <a:spcPct val="0"/>
              </a:spcBef>
              <a:defRPr/>
            </a:pPr>
            <a:r>
              <a:rPr lang="en-CA" sz="1800" dirty="0">
                <a:solidFill>
                  <a:schemeClr val="tx2"/>
                </a:solidFill>
              </a:rPr>
              <a:t>Transportation Services </a:t>
            </a:r>
            <a:r>
              <a:rPr lang="en-CA" sz="1800" dirty="0" smtClean="0">
                <a:solidFill>
                  <a:schemeClr val="tx2"/>
                </a:solidFill>
              </a:rPr>
              <a:t>Department</a:t>
            </a:r>
          </a:p>
          <a:p>
            <a:pPr marL="0" lvl="0" indent="0" algn="r">
              <a:spcBef>
                <a:spcPct val="0"/>
              </a:spcBef>
              <a:defRPr/>
            </a:pPr>
            <a:endParaRPr lang="en-CA" sz="1800" dirty="0">
              <a:solidFill>
                <a:schemeClr val="tx2"/>
              </a:solidFill>
            </a:endParaRPr>
          </a:p>
          <a:p>
            <a:pPr algn="r"/>
            <a:r>
              <a:rPr lang="en-US" sz="1800" dirty="0" smtClean="0"/>
              <a:t>Ottawa </a:t>
            </a:r>
            <a:r>
              <a:rPr lang="en-US" sz="1800" dirty="0"/>
              <a:t>AV </a:t>
            </a:r>
            <a:r>
              <a:rPr lang="en-US" sz="1800" dirty="0" smtClean="0"/>
              <a:t>Innovation 201</a:t>
            </a:r>
          </a:p>
          <a:p>
            <a:pPr algn="r"/>
            <a:r>
              <a:rPr lang="en-US" sz="1800" dirty="0" smtClean="0"/>
              <a:t>May 22 2018</a:t>
            </a:r>
            <a:endParaRPr lang="en-C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06" y="992710"/>
            <a:ext cx="9164215" cy="58990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3891" y="164189"/>
            <a:ext cx="9144000" cy="836712"/>
          </a:xfrm>
        </p:spPr>
        <p:txBody>
          <a:bodyPr/>
          <a:lstStyle/>
          <a:p>
            <a:r>
              <a:rPr lang="en-CA" dirty="0" smtClean="0"/>
              <a:t>TSM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00200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LED Streetlight Conversion Project</a:t>
            </a:r>
            <a:endParaRPr lang="en-US" sz="2000" i="1" dirty="0"/>
          </a:p>
        </p:txBody>
      </p:sp>
      <p:pic>
        <p:nvPicPr>
          <p:cNvPr id="5" name="Content Placeholder 3" descr="6730-2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0352" y="1412776"/>
            <a:ext cx="5863296" cy="44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9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00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-105" charset="-128"/>
              </a:rPr>
              <a:t>Adaptive Traffic Control </a:t>
            </a:r>
            <a:br>
              <a:rPr lang="en-US" dirty="0" smtClean="0">
                <a:solidFill>
                  <a:schemeClr val="tx1"/>
                </a:solidFill>
                <a:ea typeface="ＭＳ Ｐゴシック" pitchFamily="-105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pitchFamily="-105" charset="-128"/>
              </a:rPr>
              <a:t>Innes Road Project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7039124" cy="42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00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-105" charset="-128"/>
              </a:rPr>
              <a:t>Eco-Drive I2V Connected Vehicle Project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0" y="1126540"/>
            <a:ext cx="6809742" cy="322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49080"/>
            <a:ext cx="2519748" cy="1450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573" y="3153402"/>
            <a:ext cx="2985097" cy="1369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4953797"/>
            <a:ext cx="3753572" cy="18163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64818" y="4492582"/>
            <a:ext cx="6119664" cy="48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utiger 87ExtraBlackCn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utiger 87ExtraBlackCn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utiger 87ExtraBlackCn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utiger 87ExtraBlackCn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tx1"/>
                </a:solidFill>
                <a:ea typeface="ＭＳ Ｐゴシック" pitchFamily="-105" charset="-128"/>
              </a:rPr>
              <a:t>Ottawa - Audi Demonstration</a:t>
            </a:r>
            <a:endParaRPr lang="en-US" sz="20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00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Dedicated Short Range </a:t>
            </a:r>
            <a:r>
              <a:rPr lang="en-US" dirty="0" smtClean="0">
                <a:solidFill>
                  <a:schemeClr val="tx1"/>
                </a:solidFill>
              </a:rPr>
              <a:t>Communication (DSRC) with BlackBerry </a:t>
            </a:r>
            <a:r>
              <a:rPr lang="en-US" dirty="0">
                <a:solidFill>
                  <a:schemeClr val="tx1"/>
                </a:solidFill>
              </a:rPr>
              <a:t>QNX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84784"/>
            <a:ext cx="4489562" cy="44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402118" cy="969771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NCC</a:t>
            </a:r>
            <a:r>
              <a:rPr lang="en-CA" b="1" dirty="0" smtClean="0">
                <a:solidFill>
                  <a:schemeClr val="tx1"/>
                </a:solidFill>
              </a:rPr>
              <a:t> Greenbelt Research </a:t>
            </a:r>
            <a:r>
              <a:rPr lang="en-CA" dirty="0">
                <a:solidFill>
                  <a:schemeClr val="tx1"/>
                </a:solidFill>
              </a:rPr>
              <a:t>F</a:t>
            </a:r>
            <a:r>
              <a:rPr lang="en-CA" b="1" dirty="0" smtClean="0">
                <a:solidFill>
                  <a:schemeClr val="tx1"/>
                </a:solidFill>
              </a:rPr>
              <a:t>arm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990" y="2475038"/>
            <a:ext cx="4042660" cy="313616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CA" sz="2400" dirty="0"/>
              <a:t>Unique urban farm.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CA" sz="2400" dirty="0"/>
              <a:t>Gated 1,860-acre facility with 1,560 acres of farmland.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CA" sz="2400" dirty="0"/>
              <a:t>16-kilometre road network</a:t>
            </a:r>
            <a:r>
              <a:rPr lang="en-CA" sz="2400" dirty="0" smtClean="0"/>
              <a:t>.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CA" sz="2400" dirty="0" smtClean="0"/>
              <a:t>3 Traffic </a:t>
            </a:r>
            <a:r>
              <a:rPr lang="en-CA" sz="2400" dirty="0" smtClean="0"/>
              <a:t>Signals, LED lighting, stop signs </a:t>
            </a:r>
            <a:r>
              <a:rPr lang="en-CA" sz="2400" dirty="0" smtClean="0"/>
              <a:t>will be installed</a:t>
            </a:r>
            <a:endParaRPr lang="en-CA" sz="240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8790" y="1988840"/>
            <a:ext cx="4905257" cy="3594283"/>
            <a:chOff x="0" y="0"/>
            <a:chExt cx="2894965" cy="2122805"/>
          </a:xfrm>
        </p:grpSpPr>
        <p:pic>
          <p:nvPicPr>
            <p:cNvPr id="9" name="Picture 8" descr="cid:image001.png@01D34CBE.A6BCBAC0"/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4965" cy="212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5-Point Star 9"/>
            <p:cNvSpPr/>
            <p:nvPr/>
          </p:nvSpPr>
          <p:spPr>
            <a:xfrm>
              <a:off x="1104900" y="657225"/>
              <a:ext cx="293591" cy="25444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4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360"/>
            <a:ext cx="9144000" cy="800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The Future…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65712"/>
          </a:xfrm>
        </p:spPr>
        <p:txBody>
          <a:bodyPr/>
          <a:lstStyle/>
          <a:p>
            <a:pPr marL="457200" indent="0">
              <a:buNone/>
            </a:pPr>
            <a:r>
              <a:rPr lang="en-CA" dirty="0" smtClean="0"/>
              <a:t>Leverage City’s Existing Traffic System Infrastructure to </a:t>
            </a:r>
          </a:p>
          <a:p>
            <a:r>
              <a:rPr lang="en-CA" dirty="0" smtClean="0"/>
              <a:t>Foster partnerships with Government and Industry</a:t>
            </a:r>
          </a:p>
          <a:p>
            <a:r>
              <a:rPr lang="en-CA" dirty="0" smtClean="0"/>
              <a:t>Pilot I2V projects with industry and academia</a:t>
            </a:r>
          </a:p>
          <a:p>
            <a:r>
              <a:rPr lang="en-CA" dirty="0" smtClean="0"/>
              <a:t>Pilot technologies to enhance cycling and pedestrian safety</a:t>
            </a:r>
          </a:p>
          <a:p>
            <a:pPr marL="457200" indent="0">
              <a:buNone/>
            </a:pPr>
            <a:endParaRPr lang="en-CA" dirty="0" smtClean="0"/>
          </a:p>
          <a:p>
            <a:pPr marL="457200" indent="0">
              <a:buNone/>
            </a:pPr>
            <a:endParaRPr lang="en-CA" dirty="0" smtClean="0"/>
          </a:p>
          <a:p>
            <a:pPr marL="45720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OC">
  <a:themeElements>
    <a:clrScheme name="OC Transpo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 Transpo Power Point">
      <a:majorFont>
        <a:latin typeface="Frutiger 87ExtraBlackC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 Transpo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Transpo Power 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Transpo Power 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Transpo Power 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Transpo Power 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Transpo Power 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Transpo Power 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Transpo Power 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Transpo Power 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Transpo Power 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Transpo Power 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Transpo Power 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Text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7F7F"/>
      </a:accent1>
      <a:accent2>
        <a:srgbClr val="C00000"/>
      </a:accent2>
      <a:accent3>
        <a:srgbClr val="FFFFFF"/>
      </a:accent3>
      <a:accent4>
        <a:srgbClr val="6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Text">
      <a:majorFont>
        <a:latin typeface="Frutiger 87ExtraBlackCn"/>
        <a:ea typeface=""/>
        <a:cs typeface=""/>
      </a:majorFont>
      <a:minorFont>
        <a:latin typeface="Frutiger 87ExtraBlack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59703</TotalTime>
  <Words>124</Words>
  <Application>Microsoft Office PowerPoint</Application>
  <PresentationFormat>On-screen Show (4:3)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Candara</vt:lpstr>
      <vt:lpstr>Frutiger 87ExtraBlackCn</vt:lpstr>
      <vt:lpstr>Ppt OC</vt:lpstr>
      <vt:lpstr>Body Text</vt:lpstr>
      <vt:lpstr>Moving Towards a Smart City Traffic Services Initiatives</vt:lpstr>
      <vt:lpstr>TSM Strategy</vt:lpstr>
      <vt:lpstr>LED Streetlight Conversion Project</vt:lpstr>
      <vt:lpstr>Adaptive Traffic Control  Innes Road Project</vt:lpstr>
      <vt:lpstr>Eco-Drive I2V Connected Vehicle Project</vt:lpstr>
      <vt:lpstr>Dedicated Short Range Communication (DSRC) with BlackBerry QNX</vt:lpstr>
      <vt:lpstr>NCC Greenbelt Research Farm </vt:lpstr>
      <vt:lpstr>The Future…</vt:lpstr>
      <vt:lpstr>PowerPoint Presentation</vt:lpstr>
    </vt:vector>
  </TitlesOfParts>
  <Company>City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crawfordsu</dc:creator>
  <cp:lastModifiedBy>Landry, Philippe (Transportation Services)</cp:lastModifiedBy>
  <cp:revision>5629</cp:revision>
  <cp:lastPrinted>2018-05-17T19:20:09Z</cp:lastPrinted>
  <dcterms:created xsi:type="dcterms:W3CDTF">2013-11-17T18:20:47Z</dcterms:created>
  <dcterms:modified xsi:type="dcterms:W3CDTF">2018-05-17T19:23:12Z</dcterms:modified>
</cp:coreProperties>
</file>