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2" r:id="rId1"/>
  </p:sldMasterIdLst>
  <p:notesMasterIdLst>
    <p:notesMasterId r:id="rId9"/>
  </p:notesMasterIdLst>
  <p:handoutMasterIdLst>
    <p:handoutMasterId r:id="rId10"/>
  </p:handoutMasterIdLst>
  <p:sldIdLst>
    <p:sldId id="303" r:id="rId2"/>
    <p:sldId id="369" r:id="rId3"/>
    <p:sldId id="376" r:id="rId4"/>
    <p:sldId id="375" r:id="rId5"/>
    <p:sldId id="377" r:id="rId6"/>
    <p:sldId id="378" r:id="rId7"/>
    <p:sldId id="334" r:id="rId8"/>
  </p:sldIdLst>
  <p:sldSz cx="12192000" cy="6858000"/>
  <p:notesSz cx="6797675" cy="99266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Brad DeFoe" initials="BD" lastIdx="6" clrIdx="0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D113A9D2-9D6B-4929-AA2D-F23B5EE8CBE7}" styleName="Themed Style 2 - Accent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5FD0F851-EC5A-4D38-B0AD-8093EC10F338}" styleName="Light Style 1 - Accent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35758FB7-9AC5-4552-8A53-C91805E547FA}" styleName="Themed Style 1 - Accent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602" autoAdjust="0"/>
    <p:restoredTop sz="94095" autoAdjust="0"/>
  </p:normalViewPr>
  <p:slideViewPr>
    <p:cSldViewPr snapToGrid="0">
      <p:cViewPr varScale="1">
        <p:scale>
          <a:sx n="63" d="100"/>
          <a:sy n="63" d="100"/>
        </p:scale>
        <p:origin x="60" y="116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-3448"/>
    </p:cViewPr>
  </p:outlineViewPr>
  <p:notesTextViewPr>
    <p:cViewPr>
      <p:scale>
        <a:sx n="1" d="1"/>
        <a:sy n="1" d="1"/>
      </p:scale>
      <p:origin x="0" y="-728"/>
    </p:cViewPr>
  </p:notesTextViewPr>
  <p:sorterViewPr>
    <p:cViewPr>
      <p:scale>
        <a:sx n="100" d="100"/>
        <a:sy n="100" d="100"/>
      </p:scale>
      <p:origin x="0" y="-2568"/>
    </p:cViewPr>
  </p:sorterViewPr>
  <p:notesViewPr>
    <p:cSldViewPr snapToGrid="0">
      <p:cViewPr varScale="1">
        <p:scale>
          <a:sx n="49" d="100"/>
          <a:sy n="49" d="100"/>
        </p:scale>
        <p:origin x="1896" y="52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commentAuthors" Target="commentAuthors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46275" cy="49836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49862" y="1"/>
            <a:ext cx="2946275" cy="49836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857FB9E-001D-4E30-9615-C5AF6E42F668}" type="datetimeFigureOut">
              <a:rPr lang="en-US" smtClean="0"/>
              <a:t>5/21/2018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28273"/>
            <a:ext cx="2946275" cy="49836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49862" y="9428273"/>
            <a:ext cx="2946275" cy="49836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5D919AC-B2F4-4BCB-942E-DCABD655D1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879677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5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5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6CB52B11-7289-44E3-B07C-A3BB3966D832}" type="datetimeFigureOut">
              <a:rPr lang="en-US" smtClean="0"/>
              <a:t>5/21/2018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4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4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EA0B8B9E-4ACC-4C69-93A4-22079F315E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7776197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08A7F9-1C1B-4F99-A735-8F52E655B1E9}" type="slidenum">
              <a:rPr lang="en-US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495817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57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1">
              <a:defRPr/>
            </a:pPr>
            <a:endParaRPr lang="en-CA" dirty="0"/>
          </a:p>
          <a:p>
            <a:pPr lvl="1">
              <a:defRPr/>
            </a:pPr>
            <a:r>
              <a:rPr lang="en-CA" dirty="0"/>
              <a:t>Ottawa region is home to more than 1800 ICT companies with expertise in networks,  security, cloud mobile, analytics, machine learning and Software</a:t>
            </a:r>
          </a:p>
          <a:p>
            <a:pPr lvl="1">
              <a:defRPr/>
            </a:pPr>
            <a:endParaRPr lang="en-CA" dirty="0"/>
          </a:p>
          <a:p>
            <a:pPr lvl="1">
              <a:defRPr/>
            </a:pPr>
            <a:r>
              <a:rPr lang="en-CA" dirty="0"/>
              <a:t>Home to AV leader Blackberry QNX, OEMs such as Ford, and multinationals invested in AV verticals such as Nokia: attracting automotive/AV talent, R&amp;D and business to the region</a:t>
            </a:r>
          </a:p>
          <a:p>
            <a:pPr lvl="1">
              <a:defRPr/>
            </a:pPr>
            <a:endParaRPr lang="en-CA" dirty="0"/>
          </a:p>
          <a:p>
            <a:pPr lvl="1">
              <a:defRPr/>
            </a:pPr>
            <a:r>
              <a:rPr lang="en-CA" dirty="0"/>
              <a:t>Government decision makers, regulators and policy for AV – Transportation Canada, NRC, CRC, DND, CANSOFCOM, RCMP</a:t>
            </a:r>
          </a:p>
          <a:p>
            <a:pPr lvl="1">
              <a:defRPr/>
            </a:pPr>
            <a:endParaRPr lang="en-CA" dirty="0"/>
          </a:p>
          <a:p>
            <a:pPr lvl="1">
              <a:defRPr/>
            </a:pPr>
            <a:r>
              <a:rPr lang="en-CA" dirty="0"/>
              <a:t>130 embassies/consulates: Window to global markets, attract international firms and investment</a:t>
            </a:r>
          </a:p>
          <a:p>
            <a:pPr lvl="1">
              <a:defRPr/>
            </a:pPr>
            <a:r>
              <a:rPr lang="en-CA" dirty="0"/>
              <a:t>Vision and commitment from City, industry and the NCC: </a:t>
            </a:r>
            <a:r>
              <a:rPr lang="en-CA" dirty="0" smtClean="0"/>
              <a:t>Land</a:t>
            </a:r>
          </a:p>
          <a:p>
            <a:pPr lvl="1">
              <a:defRPr/>
            </a:pPr>
            <a:endParaRPr lang="en-CA" dirty="0"/>
          </a:p>
          <a:p>
            <a:pPr lvl="1">
              <a:defRPr/>
            </a:pPr>
            <a:r>
              <a:rPr lang="en-CA" dirty="0" smtClean="0"/>
              <a:t>Sectors: Communication technologies; defence and security; Software; life sciences (</a:t>
            </a:r>
            <a:r>
              <a:rPr lang="en-CA" dirty="0" err="1" smtClean="0"/>
              <a:t>medtech</a:t>
            </a:r>
            <a:r>
              <a:rPr lang="en-CA" dirty="0" smtClean="0"/>
              <a:t>); digital media and clean tech</a:t>
            </a:r>
          </a:p>
          <a:p>
            <a:pPr lvl="1">
              <a:defRPr/>
            </a:pPr>
            <a:endParaRPr lang="en-CA" dirty="0"/>
          </a:p>
          <a:p>
            <a:pPr lvl="1">
              <a:defRPr/>
            </a:pPr>
            <a:r>
              <a:rPr lang="en-CA" dirty="0" smtClean="0"/>
              <a:t>Tech expertise: AI and machine learning; cybersecurity; </a:t>
            </a:r>
            <a:r>
              <a:rPr lang="en-CA" dirty="0" err="1" smtClean="0"/>
              <a:t>Avs</a:t>
            </a:r>
            <a:r>
              <a:rPr lang="en-CA" dirty="0" smtClean="0"/>
              <a:t>; smart cities and intelligent infrastructure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defTabSz="1451395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7399A83-B85A-457F-B252-838240C7D07A}" type="slidenum">
              <a:rPr kumimoji="0" lang="en-CA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defTabSz="1451395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CA" sz="18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4802179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 algn="ctr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1200" b="1" dirty="0" smtClean="0">
                <a:solidFill>
                  <a:schemeClr val="bg1"/>
                </a:solidFill>
              </a:rPr>
              <a:t>To help Ottawa (and Ontario more broadly) become a global leader in the development, testing, and commercialization of AV and related telecommunication technologies, driving new commercial opportunity, global market share and revenue for Ontario firms, and long-term economic benefit for Ontario citizens</a:t>
            </a:r>
          </a:p>
          <a:p>
            <a:endParaRPr lang="en-US" dirty="0" smtClean="0">
              <a:solidFill>
                <a:schemeClr val="bg1"/>
              </a:solidFill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0B8B9E-4ACC-4C69-93A4-22079F315E65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8594028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0B8B9E-4ACC-4C69-93A4-22079F315E65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4998666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0B8B9E-4ACC-4C69-93A4-22079F315E65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6712054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en-CA" sz="1050" dirty="0" smtClean="0">
                <a:latin typeface="Arial" panose="020B0604020202020204" pitchFamily="34" charset="0"/>
                <a:cs typeface="Arial" panose="020B0604020202020204" pitchFamily="34" charset="0"/>
              </a:rPr>
              <a:t>Public Test Track: Located </a:t>
            </a:r>
            <a:r>
              <a:rPr lang="en-CA" sz="1050" dirty="0">
                <a:latin typeface="Arial" panose="020B0604020202020204" pitchFamily="34" charset="0"/>
                <a:cs typeface="Arial" panose="020B0604020202020204" pitchFamily="34" charset="0"/>
              </a:rPr>
              <a:t>in Canada’ largest technology park</a:t>
            </a:r>
            <a:br>
              <a:rPr lang="en-CA" sz="105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CA" sz="1050" dirty="0" smtClean="0">
                <a:latin typeface="Arial" panose="020B0604020202020204" pitchFamily="34" charset="0"/>
                <a:cs typeface="Arial" panose="020B0604020202020204" pitchFamily="34" charset="0"/>
              </a:rPr>
              <a:t>Phase 1: </a:t>
            </a:r>
            <a:r>
              <a:rPr lang="en-US" sz="1050" dirty="0" smtClean="0">
                <a:latin typeface="Arial" panose="020B0604020202020204" pitchFamily="34" charset="0"/>
                <a:cs typeface="Arial" panose="020B0604020202020204" pitchFamily="34" charset="0"/>
              </a:rPr>
              <a:t>9 Traffic Lights</a:t>
            </a:r>
          </a:p>
          <a:p>
            <a:pPr lvl="0"/>
            <a:r>
              <a:rPr lang="en-US" sz="1050" dirty="0" smtClean="0">
                <a:latin typeface="Arial" panose="020B0604020202020204" pitchFamily="34" charset="0"/>
                <a:cs typeface="Arial" panose="020B0604020202020204" pitchFamily="34" charset="0"/>
              </a:rPr>
              <a:t>1 Cross-walk</a:t>
            </a:r>
          </a:p>
          <a:p>
            <a:pPr lvl="0"/>
            <a:r>
              <a:rPr lang="en-US" sz="1050" dirty="0" smtClean="0">
                <a:latin typeface="Arial" panose="020B0604020202020204" pitchFamily="34" charset="0"/>
                <a:cs typeface="Arial" panose="020B0604020202020204" pitchFamily="34" charset="0"/>
              </a:rPr>
              <a:t>Dedicated Short Range Communications (DSRC)</a:t>
            </a:r>
          </a:p>
          <a:p>
            <a:pPr lvl="0"/>
            <a:r>
              <a:rPr lang="en-US" sz="1050" dirty="0" smtClean="0">
                <a:latin typeface="Arial" panose="020B0604020202020204" pitchFamily="34" charset="0"/>
                <a:cs typeface="Arial" panose="020B0604020202020204" pitchFamily="34" charset="0"/>
              </a:rPr>
              <a:t>Advanced GPS</a:t>
            </a:r>
          </a:p>
          <a:p>
            <a:pPr lvl="0"/>
            <a:r>
              <a:rPr lang="en-CA" sz="1050" dirty="0" smtClean="0">
                <a:latin typeface="Arial" panose="020B0604020202020204" pitchFamily="34" charset="0"/>
                <a:cs typeface="Arial" panose="020B0604020202020204" pitchFamily="34" charset="0"/>
              </a:rPr>
              <a:t>Phase 2: </a:t>
            </a:r>
            <a:r>
              <a:rPr lang="en-US" sz="1050" dirty="0" smtClean="0">
                <a:latin typeface="Arial" panose="020B0604020202020204" pitchFamily="34" charset="0"/>
                <a:cs typeface="Arial" panose="020B0604020202020204" pitchFamily="34" charset="0"/>
              </a:rPr>
              <a:t>Working with partners to add Cellular Wireless:</a:t>
            </a:r>
          </a:p>
          <a:p>
            <a:pPr lvl="0"/>
            <a:r>
              <a:rPr lang="en-US" sz="1050" dirty="0" smtClean="0">
                <a:latin typeface="Arial" panose="020B0604020202020204" pitchFamily="34" charset="0"/>
                <a:cs typeface="Arial" panose="020B0604020202020204" pitchFamily="34" charset="0"/>
              </a:rPr>
              <a:t>4G-LTE (Nokia)</a:t>
            </a:r>
          </a:p>
          <a:p>
            <a:pPr lvl="0"/>
            <a:r>
              <a:rPr lang="en-US" sz="1050" dirty="0" smtClean="0">
                <a:latin typeface="Arial" panose="020B0604020202020204" pitchFamily="34" charset="0"/>
                <a:cs typeface="Arial" panose="020B0604020202020204" pitchFamily="34" charset="0"/>
              </a:rPr>
              <a:t>5G (Ericsson)</a:t>
            </a:r>
          </a:p>
          <a:p>
            <a:pPr lvl="0"/>
            <a:r>
              <a:rPr lang="en-US" sz="1050" dirty="0" smtClean="0">
                <a:latin typeface="Arial" panose="020B0604020202020204" pitchFamily="34" charset="0"/>
                <a:cs typeface="Arial" panose="020B0604020202020204" pitchFamily="34" charset="0"/>
              </a:rPr>
              <a:t>New capability to test DSRC, 4G-LTE and 5G technologies including V2I, V2V, V2P and V2N </a:t>
            </a:r>
          </a:p>
          <a:p>
            <a:pPr lvl="0"/>
            <a:endParaRPr lang="en-US" sz="105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10000"/>
              </a:lnSpc>
            </a:pPr>
            <a:r>
              <a:rPr lang="en-US" sz="1050" b="1" dirty="0">
                <a:latin typeface="Arial" panose="020B0604020202020204" pitchFamily="34" charset="0"/>
                <a:cs typeface="Arial" panose="020B0604020202020204" pitchFamily="34" charset="0"/>
              </a:rPr>
              <a:t>Areas of focus, opportunity and application </a:t>
            </a:r>
            <a:r>
              <a:rPr lang="en-US" sz="1050" b="1" dirty="0" smtClean="0">
                <a:latin typeface="Arial" panose="020B0604020202020204" pitchFamily="34" charset="0"/>
                <a:cs typeface="Arial" panose="020B0604020202020204" pitchFamily="34" charset="0"/>
              </a:rPr>
              <a:t>include:</a:t>
            </a:r>
          </a:p>
          <a:p>
            <a:pPr marL="171450" indent="-171450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en-CA" sz="1050" dirty="0" smtClean="0">
                <a:latin typeface="Arial" panose="020B0604020202020204" pitchFamily="34" charset="0"/>
                <a:cs typeface="Arial" panose="020B0604020202020204" pitchFamily="34" charset="0"/>
              </a:rPr>
              <a:t>Smart </a:t>
            </a:r>
            <a:r>
              <a:rPr lang="en-CA" sz="1050" dirty="0">
                <a:latin typeface="Arial" panose="020B0604020202020204" pitchFamily="34" charset="0"/>
                <a:cs typeface="Arial" panose="020B0604020202020204" pitchFamily="34" charset="0"/>
              </a:rPr>
              <a:t>City (that increase municipal efficiency, enhance impact on </a:t>
            </a:r>
            <a:r>
              <a:rPr lang="en-CA" sz="1050" dirty="0" smtClean="0">
                <a:latin typeface="Arial" panose="020B0604020202020204" pitchFamily="34" charset="0"/>
                <a:cs typeface="Arial" panose="020B0604020202020204" pitchFamily="34" charset="0"/>
              </a:rPr>
              <a:t>citizens)</a:t>
            </a:r>
          </a:p>
          <a:p>
            <a:pPr marL="171450" indent="-171450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en-CA" sz="1050" dirty="0" smtClean="0">
                <a:latin typeface="Arial" panose="020B0604020202020204" pitchFamily="34" charset="0"/>
                <a:cs typeface="Arial" panose="020B0604020202020204" pitchFamily="34" charset="0"/>
              </a:rPr>
              <a:t>Smart </a:t>
            </a:r>
            <a:r>
              <a:rPr lang="en-CA" sz="1050" dirty="0">
                <a:latin typeface="Arial" panose="020B0604020202020204" pitchFamily="34" charset="0"/>
                <a:cs typeface="Arial" panose="020B0604020202020204" pitchFamily="34" charset="0"/>
              </a:rPr>
              <a:t>Agriculture </a:t>
            </a:r>
            <a:endParaRPr lang="en-CA" sz="105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indent="-171450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en-CA" sz="1050" dirty="0" smtClean="0">
                <a:latin typeface="Arial" panose="020B0604020202020204" pitchFamily="34" charset="0"/>
                <a:cs typeface="Arial" panose="020B0604020202020204" pitchFamily="34" charset="0"/>
              </a:rPr>
              <a:t>Rural </a:t>
            </a:r>
            <a:r>
              <a:rPr lang="en-CA" sz="1050" dirty="0">
                <a:latin typeface="Arial" panose="020B0604020202020204" pitchFamily="34" charset="0"/>
                <a:cs typeface="Arial" panose="020B0604020202020204" pitchFamily="34" charset="0"/>
              </a:rPr>
              <a:t>and Remote </a:t>
            </a:r>
            <a:r>
              <a:rPr lang="en-CA" sz="1050" dirty="0" smtClean="0">
                <a:latin typeface="Arial" panose="020B0604020202020204" pitchFamily="34" charset="0"/>
                <a:cs typeface="Arial" panose="020B0604020202020204" pitchFamily="34" charset="0"/>
              </a:rPr>
              <a:t>Connectivity</a:t>
            </a:r>
          </a:p>
          <a:p>
            <a:pPr marL="171450" indent="-171450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en-CA" sz="1050" dirty="0" smtClean="0">
                <a:latin typeface="Arial" panose="020B0604020202020204" pitchFamily="34" charset="0"/>
                <a:cs typeface="Arial" panose="020B0604020202020204" pitchFamily="34" charset="0"/>
              </a:rPr>
              <a:t>Autonomous </a:t>
            </a:r>
            <a:r>
              <a:rPr lang="en-CA" sz="1050" dirty="0">
                <a:latin typeface="Arial" panose="020B0604020202020204" pitchFamily="34" charset="0"/>
                <a:cs typeface="Arial" panose="020B0604020202020204" pitchFamily="34" charset="0"/>
              </a:rPr>
              <a:t>Vehicles (private road network – </a:t>
            </a:r>
            <a:r>
              <a:rPr lang="en-CA" sz="1050" dirty="0" smtClean="0">
                <a:latin typeface="Arial" panose="020B0604020202020204" pitchFamily="34" charset="0"/>
                <a:cs typeface="Arial" panose="020B0604020202020204" pitchFamily="34" charset="0"/>
              </a:rPr>
              <a:t>16KM)</a:t>
            </a:r>
          </a:p>
          <a:p>
            <a:pPr marL="171450" indent="-171450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en-CA" sz="1050" dirty="0" smtClean="0">
                <a:latin typeface="Arial" panose="020B0604020202020204" pitchFamily="34" charset="0"/>
                <a:cs typeface="Arial" panose="020B0604020202020204" pitchFamily="34" charset="0"/>
              </a:rPr>
              <a:t>Public </a:t>
            </a:r>
            <a:r>
              <a:rPr lang="en-CA" sz="1050" dirty="0">
                <a:latin typeface="Arial" panose="020B0604020202020204" pitchFamily="34" charset="0"/>
                <a:cs typeface="Arial" panose="020B0604020202020204" pitchFamily="34" charset="0"/>
              </a:rPr>
              <a:t>Safety (emergency </a:t>
            </a:r>
            <a:r>
              <a:rPr lang="en-CA" sz="1050" dirty="0" smtClean="0">
                <a:latin typeface="Arial" panose="020B0604020202020204" pitchFamily="34" charset="0"/>
                <a:cs typeface="Arial" panose="020B0604020202020204" pitchFamily="34" charset="0"/>
              </a:rPr>
              <a:t>services)</a:t>
            </a:r>
          </a:p>
          <a:p>
            <a:pPr marL="171450" indent="-171450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en-CA" sz="1050" dirty="0" smtClean="0">
                <a:latin typeface="Arial" panose="020B0604020202020204" pitchFamily="34" charset="0"/>
                <a:cs typeface="Arial" panose="020B0604020202020204" pitchFamily="34" charset="0"/>
              </a:rPr>
              <a:t>Environmental </a:t>
            </a:r>
            <a:r>
              <a:rPr lang="en-CA" sz="1050" dirty="0">
                <a:latin typeface="Arial" panose="020B0604020202020204" pitchFamily="34" charset="0"/>
                <a:cs typeface="Arial" panose="020B0604020202020204" pitchFamily="34" charset="0"/>
              </a:rPr>
              <a:t>Monitoring (remote sensing, real-time data, etc</a:t>
            </a:r>
            <a:r>
              <a:rPr lang="en-CA" sz="1050" dirty="0" smtClean="0">
                <a:latin typeface="Arial" panose="020B0604020202020204" pitchFamily="34" charset="0"/>
                <a:cs typeface="Arial" panose="020B0604020202020204" pitchFamily="34" charset="0"/>
              </a:rPr>
              <a:t>.)</a:t>
            </a:r>
            <a:endParaRPr lang="en-US" sz="105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CA" sz="1050" dirty="0" smtClean="0">
                <a:latin typeface="Arial" panose="020B0604020202020204" pitchFamily="34" charset="0"/>
                <a:cs typeface="Arial" panose="020B0604020202020204" pitchFamily="34" charset="0"/>
              </a:rPr>
              <a:t>Secure/ Gated 1,860-acre facility with 1,560 acres of farmland with an additional 1,600 acres from the Canadian Food Inspection Agency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CA" sz="1050" dirty="0" smtClean="0">
                <a:latin typeface="Arial" panose="020B0604020202020204" pitchFamily="34" charset="0"/>
                <a:cs typeface="Arial" panose="020B0604020202020204" pitchFamily="34" charset="0"/>
              </a:rPr>
              <a:t>16 KM paved road network (in fair to good condition)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050" dirty="0" smtClean="0">
                <a:latin typeface="Arial" panose="020B0604020202020204" pitchFamily="34" charset="0"/>
                <a:cs typeface="Arial" panose="020B0604020202020204" pitchFamily="34" charset="0"/>
              </a:rPr>
              <a:t>Partnering with Hydro Ottawa to install optical fiber onsite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050" dirty="0" smtClean="0">
                <a:latin typeface="Arial" panose="020B0604020202020204" pitchFamily="34" charset="0"/>
                <a:cs typeface="Arial" panose="020B0604020202020204" pitchFamily="34" charset="0"/>
              </a:rPr>
              <a:t>Partnering with the City of Ottawa to install traffic lights, streetlights, cross-walks, etc.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050" dirty="0" smtClean="0">
                <a:latin typeface="Arial" panose="020B0604020202020204" pitchFamily="34" charset="0"/>
                <a:cs typeface="Arial" panose="020B0604020202020204" pitchFamily="34" charset="0"/>
              </a:rPr>
              <a:t>The infrastructure will be connected to the City’s Traffic Management System</a:t>
            </a:r>
          </a:p>
          <a:p>
            <a:pPr lvl="0"/>
            <a:endParaRPr lang="en-US" sz="105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/>
            <a:endParaRPr lang="en-CA" sz="10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0B8B9E-4ACC-4C69-93A4-22079F315E65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944316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A" dirty="0"/>
              <a:t>The challenges that we will be focused on take advantage of Ottawa unique technology expertise and climate</a:t>
            </a:r>
          </a:p>
          <a:p>
            <a:endParaRPr lang="en-CA" dirty="0"/>
          </a:p>
          <a:p>
            <a:r>
              <a:rPr lang="en-CA" dirty="0"/>
              <a:t> AV operations in inclement weather such as snow, ice, fog, and high winds</a:t>
            </a:r>
          </a:p>
          <a:p>
            <a:endParaRPr lang="en-CA" dirty="0"/>
          </a:p>
          <a:p>
            <a:r>
              <a:rPr lang="en-CA" dirty="0"/>
              <a:t>Development of systems that pinpoint the location of hidden objects (such as seeing around corners to spot moving people or objects)</a:t>
            </a:r>
          </a:p>
          <a:p>
            <a:endParaRPr lang="en-CA" dirty="0"/>
          </a:p>
          <a:p>
            <a:r>
              <a:rPr lang="en-CA" dirty="0"/>
              <a:t>Cybersecurity – AVs, smart infrastructure, and the Internet of Things</a:t>
            </a:r>
          </a:p>
          <a:p>
            <a:endParaRPr lang="en-CA" dirty="0"/>
          </a:p>
          <a:p>
            <a:r>
              <a:rPr lang="en-CA" dirty="0"/>
              <a:t>Interoperability, the ability of computer systems or software to exchange and make use of AV-generated data</a:t>
            </a:r>
          </a:p>
          <a:p>
            <a:endParaRPr lang="en-CA" dirty="0"/>
          </a:p>
          <a:p>
            <a:r>
              <a:rPr lang="en-CA" dirty="0"/>
              <a:t>Communication: Obvious areas of leadership for Ottawa in AV is communication and security with 90% of Canada’s industrial telecom R&amp;D occurs in Ottawa: wealth of connectivity capability (5G, 4G, LTE) Vehicle-to-Vehicle, Vehicle-to-Infrastructure (city), Vehicle-to-Network (DSRC/GPS/ 4G/ 5G)</a:t>
            </a:r>
          </a:p>
          <a:p>
            <a:endParaRPr lang="en-CA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0B8B9E-4ACC-4C69-93A4-22079F315E65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8817517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79C5EE85-4C5E-49CC-AA86-5981777AB73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Subtitle 2">
            <a:extLst>
              <a:ext uri="{FF2B5EF4-FFF2-40B4-BE49-F238E27FC236}">
                <a16:creationId xmlns="" xmlns:a16="http://schemas.microsoft.com/office/drawing/2014/main" id="{DA1EF270-078F-444B-985D-EAE071DEA9F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CA"/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74E49A05-474E-46F5-BFF5-D8D0133ED7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558164-57EE-44CB-9DB7-93983A8FA6B1}" type="datetimeFigureOut">
              <a:rPr lang="en-CA" smtClean="0"/>
              <a:t>2018-05-21</a:t>
            </a:fld>
            <a:endParaRPr lang="en-CA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03373431-B952-4F13-BB37-1C1D28E59A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DCEDFB11-2CF0-4FD7-B53F-33B7855E58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596D62-DE0C-4155-B9EB-CF0B5EB44804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222285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6BE00404-F050-412D-AAB0-DC706869CB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Vertical Text Placeholder 2">
            <a:extLst>
              <a:ext uri="{FF2B5EF4-FFF2-40B4-BE49-F238E27FC236}">
                <a16:creationId xmlns="" xmlns:a16="http://schemas.microsoft.com/office/drawing/2014/main" id="{420E9D9C-3CFE-4A08-8EA4-000AB04450A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12BC8202-262E-45D6-97CE-21BFD511FA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558164-57EE-44CB-9DB7-93983A8FA6B1}" type="datetimeFigureOut">
              <a:rPr lang="en-CA" smtClean="0"/>
              <a:t>2018-05-21</a:t>
            </a:fld>
            <a:endParaRPr lang="en-CA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AE8C4027-D339-4317-BCBD-692F0A5C28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78690CEF-BF97-4416-8405-E4AB41BC2A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596D62-DE0C-4155-B9EB-CF0B5EB44804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5253706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="" xmlns:a16="http://schemas.microsoft.com/office/drawing/2014/main" id="{79014981-CF5D-4AEC-BBD5-E0EEBC08C3E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Vertical Text Placeholder 2">
            <a:extLst>
              <a:ext uri="{FF2B5EF4-FFF2-40B4-BE49-F238E27FC236}">
                <a16:creationId xmlns="" xmlns:a16="http://schemas.microsoft.com/office/drawing/2014/main" id="{8F6FA48A-24AC-4F16-9F0B-1102FB3F38E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01D73665-65AC-4B9E-B231-9672A83683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558164-57EE-44CB-9DB7-93983A8FA6B1}" type="datetimeFigureOut">
              <a:rPr lang="en-CA" smtClean="0"/>
              <a:t>2018-05-21</a:t>
            </a:fld>
            <a:endParaRPr lang="en-CA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E636964B-B31F-4642-9A22-F35C220E58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24D38C16-1CD1-48E0-B2FB-F8DD53103B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596D62-DE0C-4155-B9EB-CF0B5EB44804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84438523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="" xmlns:a16="http://schemas.microsoft.com/office/drawing/2014/main" id="{E351BCED-8F91-4962-A234-27E07990E90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6534150"/>
            <a:ext cx="12192000" cy="323850"/>
          </a:xfrm>
          <a:prstGeom prst="rect">
            <a:avLst/>
          </a:prstGeom>
        </p:spPr>
      </p:pic>
      <p:sp>
        <p:nvSpPr>
          <p:cNvPr id="3" name="Slide Number Placeholder 4">
            <a:extLst>
              <a:ext uri="{FF2B5EF4-FFF2-40B4-BE49-F238E27FC236}">
                <a16:creationId xmlns="" xmlns:a16="http://schemas.microsoft.com/office/drawing/2014/main" id="{272B119F-385D-4D85-8FD0-E0A09F838D73}"/>
              </a:ext>
            </a:extLst>
          </p:cNvPr>
          <p:cNvSpPr txBox="1">
            <a:spLocks noGrp="1"/>
          </p:cNvSpPr>
          <p:nvPr userDrawn="1"/>
        </p:nvSpPr>
        <p:spPr bwMode="auto">
          <a:xfrm rot="10800000" flipV="1">
            <a:off x="11379200" y="6597929"/>
            <a:ext cx="724891" cy="2195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0D0805C-640A-49D9-81A6-59BD7BEBF471}" type="slidenum">
              <a:rPr kumimoji="0" lang="en-US" sz="700" b="0" i="0" u="none" strike="noStrike" kern="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rPr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700" b="0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E655BEA2-4542-4D61-A416-58061C60DEEC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1000" y="6562725"/>
            <a:ext cx="2084462" cy="299164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A2A774CB-7817-4A1B-BCBD-26C32966B205}"/>
              </a:ext>
            </a:extLst>
          </p:cNvPr>
          <p:cNvSpPr txBox="1"/>
          <p:nvPr userDrawn="1"/>
        </p:nvSpPr>
        <p:spPr>
          <a:xfrm>
            <a:off x="8305800" y="6597930"/>
            <a:ext cx="2743200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700" dirty="0">
                <a:solidFill>
                  <a:srgbClr val="FFFFFF"/>
                </a:solidFill>
              </a:rPr>
              <a:t>© 2017 </a:t>
            </a:r>
            <a:r>
              <a:rPr lang="en-US" sz="700" baseline="0" dirty="0">
                <a:solidFill>
                  <a:srgbClr val="FFFFFF"/>
                </a:solidFill>
              </a:rPr>
              <a:t>BlackBerry QNX</a:t>
            </a:r>
            <a:r>
              <a:rPr lang="en-US" sz="700" dirty="0">
                <a:solidFill>
                  <a:srgbClr val="FFFFFF"/>
                </a:solidFill>
              </a:rPr>
              <a:t>. All Rights Reserved.</a:t>
            </a:r>
          </a:p>
        </p:txBody>
      </p:sp>
    </p:spTree>
    <p:extLst>
      <p:ext uri="{BB962C8B-B14F-4D97-AF65-F5344CB8AC3E}">
        <p14:creationId xmlns:p14="http://schemas.microsoft.com/office/powerpoint/2010/main" val="42088034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aption 2">
    <p:spTree>
      <p:nvGrpSpPr>
        <p:cNvPr id="1" name="Shape 6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78" name="Shape 678"/>
          <p:cNvPicPr preferRelativeResize="0"/>
          <p:nvPr/>
        </p:nvPicPr>
        <p:blipFill>
          <a:blip r:embed="rId2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828242" y="5840468"/>
            <a:ext cx="2363765" cy="101753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74925818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le slide 1">
    <p:bg>
      <p:bgPr>
        <a:solidFill>
          <a:srgbClr val="50BA51"/>
        </a:solidFill>
        <a:effectLst/>
      </p:bgPr>
    </p:bg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"/>
            <a:ext cx="12192000" cy="6858000"/>
          </a:xfrm>
          <a:prstGeom prst="rect">
            <a:avLst/>
          </a:prstGeom>
        </p:spPr>
      </p:pic>
      <p:pic>
        <p:nvPicPr>
          <p:cNvPr id="49" name="Shape 49"/>
          <p:cNvPicPr preferRelativeResize="0"/>
          <p:nvPr/>
        </p:nvPicPr>
        <p:blipFill>
          <a:blip r:embed="rId3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828242" y="5840468"/>
            <a:ext cx="2363765" cy="1017533"/>
          </a:xfrm>
          <a:prstGeom prst="rect">
            <a:avLst/>
          </a:prstGeom>
          <a:noFill/>
          <a:ln>
            <a:noFill/>
          </a:ln>
        </p:spPr>
      </p:pic>
      <p:sp>
        <p:nvSpPr>
          <p:cNvPr id="50" name="Shape 50"/>
          <p:cNvSpPr txBox="1">
            <a:spLocks noGrp="1"/>
          </p:cNvSpPr>
          <p:nvPr>
            <p:ph type="ctrTitle"/>
          </p:nvPr>
        </p:nvSpPr>
        <p:spPr>
          <a:xfrm>
            <a:off x="2721400" y="2387002"/>
            <a:ext cx="3188000" cy="2084000"/>
          </a:xfrm>
          <a:prstGeom prst="rect">
            <a:avLst/>
          </a:prstGeom>
        </p:spPr>
        <p:txBody>
          <a:bodyPr lIns="162525" tIns="162525" rIns="162525" bIns="162525" anchor="ctr" anchorCtr="0"/>
          <a:lstStyle>
            <a:lvl1pPr lvl="0" algn="r" rtl="0">
              <a:spcBef>
                <a:spcPts val="0"/>
              </a:spcBef>
              <a:buClr>
                <a:srgbClr val="FFFFFF"/>
              </a:buClr>
              <a:buSzPct val="100000"/>
              <a:buFont typeface="Helvetica Neue"/>
              <a:defRPr sz="3900" b="1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lvl="1" rtl="0">
              <a:spcBef>
                <a:spcPts val="0"/>
              </a:spcBef>
              <a:buSzPct val="100000"/>
              <a:defRPr sz="6900"/>
            </a:lvl2pPr>
            <a:lvl3pPr lvl="2" rtl="0">
              <a:spcBef>
                <a:spcPts val="0"/>
              </a:spcBef>
              <a:buSzPct val="100000"/>
              <a:defRPr sz="6900"/>
            </a:lvl3pPr>
            <a:lvl4pPr lvl="3" rtl="0">
              <a:spcBef>
                <a:spcPts val="0"/>
              </a:spcBef>
              <a:buSzPct val="100000"/>
              <a:defRPr sz="6900"/>
            </a:lvl4pPr>
            <a:lvl5pPr lvl="4" rtl="0">
              <a:spcBef>
                <a:spcPts val="0"/>
              </a:spcBef>
              <a:buSzPct val="100000"/>
              <a:defRPr sz="6900"/>
            </a:lvl5pPr>
            <a:lvl6pPr lvl="5" rtl="0">
              <a:spcBef>
                <a:spcPts val="0"/>
              </a:spcBef>
              <a:buSzPct val="100000"/>
              <a:defRPr sz="6900"/>
            </a:lvl6pPr>
            <a:lvl7pPr lvl="6" rtl="0">
              <a:spcBef>
                <a:spcPts val="0"/>
              </a:spcBef>
              <a:buSzPct val="100000"/>
              <a:defRPr sz="6900"/>
            </a:lvl7pPr>
            <a:lvl8pPr lvl="7" rtl="0">
              <a:spcBef>
                <a:spcPts val="0"/>
              </a:spcBef>
              <a:buSzPct val="100000"/>
              <a:defRPr sz="6900"/>
            </a:lvl8pPr>
            <a:lvl9pPr lvl="8" rtl="0">
              <a:spcBef>
                <a:spcPts val="0"/>
              </a:spcBef>
              <a:buSzPct val="100000"/>
              <a:defRPr sz="6900"/>
            </a:lvl9pPr>
          </a:lstStyle>
          <a:p>
            <a:endParaRPr/>
          </a:p>
        </p:txBody>
      </p:sp>
      <p:sp>
        <p:nvSpPr>
          <p:cNvPr id="51" name="Shape 51"/>
          <p:cNvSpPr txBox="1">
            <a:spLocks noGrp="1"/>
          </p:cNvSpPr>
          <p:nvPr>
            <p:ph type="subTitle" idx="1"/>
          </p:nvPr>
        </p:nvSpPr>
        <p:spPr>
          <a:xfrm>
            <a:off x="6204867" y="2387002"/>
            <a:ext cx="3436800" cy="2084000"/>
          </a:xfrm>
          <a:prstGeom prst="rect">
            <a:avLst/>
          </a:prstGeom>
        </p:spPr>
        <p:txBody>
          <a:bodyPr lIns="162525" tIns="162525" rIns="162525" bIns="162525" anchor="ctr" anchorCtr="0"/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Helvetica Neue"/>
              <a:buNone/>
              <a:defRPr b="1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3825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3825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3825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3825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3825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3825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3825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3825"/>
            </a:lvl9pPr>
          </a:lstStyle>
          <a:p>
            <a:endParaRPr/>
          </a:p>
        </p:txBody>
      </p:sp>
      <p:cxnSp>
        <p:nvCxnSpPr>
          <p:cNvPr id="52" name="Shape 52"/>
          <p:cNvCxnSpPr/>
          <p:nvPr/>
        </p:nvCxnSpPr>
        <p:spPr>
          <a:xfrm>
            <a:off x="6096000" y="2387002"/>
            <a:ext cx="0" cy="2084000"/>
          </a:xfrm>
          <a:prstGeom prst="straightConnector1">
            <a:avLst/>
          </a:prstGeom>
          <a:noFill/>
          <a:ln w="38100" cap="flat" cmpd="sng">
            <a:solidFill>
              <a:srgbClr val="FFFFFF"/>
            </a:solidFill>
            <a:prstDash val="solid"/>
            <a:round/>
            <a:headEnd type="none" w="lg" len="lg"/>
            <a:tailEnd type="none" w="lg" len="lg"/>
          </a:ln>
        </p:spPr>
      </p:cxnSp>
    </p:spTree>
    <p:extLst>
      <p:ext uri="{BB962C8B-B14F-4D97-AF65-F5344CB8AC3E}">
        <p14:creationId xmlns:p14="http://schemas.microsoft.com/office/powerpoint/2010/main" val="104959792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Main point 7">
    <p:spTree>
      <p:nvGrpSpPr>
        <p:cNvPr id="1" name="Shape 5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9" name="Shape 539" descr="SlideImage-Tinted-5.jp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" y="0"/>
            <a:ext cx="12191993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540" name="Shape 540"/>
          <p:cNvSpPr txBox="1">
            <a:spLocks noGrp="1"/>
          </p:cNvSpPr>
          <p:nvPr>
            <p:ph type="title"/>
          </p:nvPr>
        </p:nvSpPr>
        <p:spPr>
          <a:xfrm>
            <a:off x="1850801" y="701801"/>
            <a:ext cx="8490400" cy="5454400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 lvl="0" algn="ctr" rtl="0">
              <a:spcBef>
                <a:spcPts val="0"/>
              </a:spcBef>
              <a:buClr>
                <a:srgbClr val="FFFFFF"/>
              </a:buClr>
              <a:buSzPct val="100000"/>
              <a:buFont typeface="Helvetica Neue"/>
              <a:defRPr sz="6400" b="1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lvl="1" rtl="0">
              <a:spcBef>
                <a:spcPts val="0"/>
              </a:spcBef>
              <a:buSzPct val="100000"/>
              <a:defRPr sz="6400"/>
            </a:lvl2pPr>
            <a:lvl3pPr lvl="2" rtl="0">
              <a:spcBef>
                <a:spcPts val="0"/>
              </a:spcBef>
              <a:buSzPct val="100000"/>
              <a:defRPr sz="6400"/>
            </a:lvl3pPr>
            <a:lvl4pPr lvl="3" rtl="0">
              <a:spcBef>
                <a:spcPts val="0"/>
              </a:spcBef>
              <a:buSzPct val="100000"/>
              <a:defRPr sz="6400"/>
            </a:lvl4pPr>
            <a:lvl5pPr lvl="4" rtl="0">
              <a:spcBef>
                <a:spcPts val="0"/>
              </a:spcBef>
              <a:buSzPct val="100000"/>
              <a:defRPr sz="6400"/>
            </a:lvl5pPr>
            <a:lvl6pPr lvl="5" rtl="0">
              <a:spcBef>
                <a:spcPts val="0"/>
              </a:spcBef>
              <a:buSzPct val="100000"/>
              <a:defRPr sz="6400"/>
            </a:lvl6pPr>
            <a:lvl7pPr lvl="6" rtl="0">
              <a:spcBef>
                <a:spcPts val="0"/>
              </a:spcBef>
              <a:buSzPct val="100000"/>
              <a:defRPr sz="6400"/>
            </a:lvl7pPr>
            <a:lvl8pPr lvl="7" rtl="0">
              <a:spcBef>
                <a:spcPts val="0"/>
              </a:spcBef>
              <a:buSzPct val="100000"/>
              <a:defRPr sz="6400"/>
            </a:lvl8pPr>
            <a:lvl9pPr lvl="8" rtl="0">
              <a:spcBef>
                <a:spcPts val="0"/>
              </a:spcBef>
              <a:buSzPct val="100000"/>
              <a:defRPr sz="6400"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pic>
        <p:nvPicPr>
          <p:cNvPr id="541" name="Shape 54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828242" y="5840467"/>
            <a:ext cx="2363765" cy="101753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658323094"/>
      </p:ext>
    </p:extLst>
  </p:cSld>
  <p:clrMapOvr>
    <a:masterClrMapping/>
  </p:clrMapOvr>
  <p:hf sldNum="0"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9CF7ADDC-8FAC-4C15-A6C2-A28F948DC4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4E037C69-79B3-46C8-B6BE-C108568773F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18013BCD-0283-4073-A606-5512FB1FD6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558164-57EE-44CB-9DB7-93983A8FA6B1}" type="datetimeFigureOut">
              <a:rPr lang="en-CA" smtClean="0"/>
              <a:t>2018-05-21</a:t>
            </a:fld>
            <a:endParaRPr lang="en-CA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B3478F80-F4F6-4844-AB73-91865B6293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C36E328B-9D9A-4165-9012-3439F5C055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596D62-DE0C-4155-B9EB-CF0B5EB44804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2939526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8783560B-04E6-4BCD-A794-B73114D7D3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A8790243-7849-4943-A602-882B48D6CB6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9797DB53-8028-43A3-9047-7C712B9A6A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558164-57EE-44CB-9DB7-93983A8FA6B1}" type="datetimeFigureOut">
              <a:rPr lang="en-CA" smtClean="0"/>
              <a:t>2018-05-21</a:t>
            </a:fld>
            <a:endParaRPr lang="en-CA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1CE2CD48-B672-4FEA-9453-A7EDAD69B1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AE03A897-63F9-4C67-A252-FA95AD76F0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596D62-DE0C-4155-B9EB-CF0B5EB44804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4539926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0289B07B-7FE2-4959-A7AC-D43796D65B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200BCB67-0CC7-4ECF-A4A4-0C94A28A955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D4515919-9BDA-48DC-A3F6-772C533C903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E5DEA70B-91D8-45BC-8377-D1660DA867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558164-57EE-44CB-9DB7-93983A8FA6B1}" type="datetimeFigureOut">
              <a:rPr lang="en-CA" smtClean="0"/>
              <a:t>2018-05-21</a:t>
            </a:fld>
            <a:endParaRPr lang="en-CA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ADAE1C34-D050-4CF1-8D0A-1617128038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F0A09EDA-60B4-4912-8B11-A9FD39B8F8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596D62-DE0C-4155-B9EB-CF0B5EB44804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6464487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9CE67659-0B52-433E-9A1A-EC57C293C5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C23AB5FC-BC48-45D3-AA51-AB1F36FFE9A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F7C8610D-234B-45C7-B1F9-ED6853DDE4D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5" name="Text Placeholder 4">
            <a:extLst>
              <a:ext uri="{FF2B5EF4-FFF2-40B4-BE49-F238E27FC236}">
                <a16:creationId xmlns="" xmlns:a16="http://schemas.microsoft.com/office/drawing/2014/main" id="{523A5B72-1201-4936-AAF5-E1851140E0B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="" xmlns:a16="http://schemas.microsoft.com/office/drawing/2014/main" id="{1EB4DDA2-2C06-40B4-AEFE-9EB5C136502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7" name="Date Placeholder 6">
            <a:extLst>
              <a:ext uri="{FF2B5EF4-FFF2-40B4-BE49-F238E27FC236}">
                <a16:creationId xmlns="" xmlns:a16="http://schemas.microsoft.com/office/drawing/2014/main" id="{AEF57082-AFD5-42A1-80A2-6EE07B825A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558164-57EE-44CB-9DB7-93983A8FA6B1}" type="datetimeFigureOut">
              <a:rPr lang="en-CA" smtClean="0"/>
              <a:t>2018-05-21</a:t>
            </a:fld>
            <a:endParaRPr lang="en-CA"/>
          </a:p>
        </p:txBody>
      </p:sp>
      <p:sp>
        <p:nvSpPr>
          <p:cNvPr id="8" name="Footer Placeholder 7">
            <a:extLst>
              <a:ext uri="{FF2B5EF4-FFF2-40B4-BE49-F238E27FC236}">
                <a16:creationId xmlns="" xmlns:a16="http://schemas.microsoft.com/office/drawing/2014/main" id="{B61215F8-FBD2-4AE9-82DD-677B286337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9" name="Slide Number Placeholder 8">
            <a:extLst>
              <a:ext uri="{FF2B5EF4-FFF2-40B4-BE49-F238E27FC236}">
                <a16:creationId xmlns="" xmlns:a16="http://schemas.microsoft.com/office/drawing/2014/main" id="{BF042646-14E8-45EA-B51F-0D065F9C67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596D62-DE0C-4155-B9EB-CF0B5EB44804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6095457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4EA33691-5964-47CD-8CBB-4D51341C43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Date Placeholder 2">
            <a:extLst>
              <a:ext uri="{FF2B5EF4-FFF2-40B4-BE49-F238E27FC236}">
                <a16:creationId xmlns="" xmlns:a16="http://schemas.microsoft.com/office/drawing/2014/main" id="{824807B0-6A02-4EEE-B63E-A526B763B0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558164-57EE-44CB-9DB7-93983A8FA6B1}" type="datetimeFigureOut">
              <a:rPr lang="en-CA" smtClean="0"/>
              <a:t>2018-05-21</a:t>
            </a:fld>
            <a:endParaRPr lang="en-CA"/>
          </a:p>
        </p:txBody>
      </p:sp>
      <p:sp>
        <p:nvSpPr>
          <p:cNvPr id="4" name="Footer Placeholder 3">
            <a:extLst>
              <a:ext uri="{FF2B5EF4-FFF2-40B4-BE49-F238E27FC236}">
                <a16:creationId xmlns="" xmlns:a16="http://schemas.microsoft.com/office/drawing/2014/main" id="{B997934F-E657-4D75-AB5B-22461126B2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5" name="Slide Number Placeholder 4">
            <a:extLst>
              <a:ext uri="{FF2B5EF4-FFF2-40B4-BE49-F238E27FC236}">
                <a16:creationId xmlns="" xmlns:a16="http://schemas.microsoft.com/office/drawing/2014/main" id="{085D0B8E-B561-4D3B-B220-48A93091A2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596D62-DE0C-4155-B9EB-CF0B5EB44804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3378851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="" xmlns:a16="http://schemas.microsoft.com/office/drawing/2014/main" id="{6A246D66-4554-4854-BDC6-3BD4929EC3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558164-57EE-44CB-9DB7-93983A8FA6B1}" type="datetimeFigureOut">
              <a:rPr lang="en-CA" smtClean="0"/>
              <a:t>2018-05-21</a:t>
            </a:fld>
            <a:endParaRPr lang="en-CA"/>
          </a:p>
        </p:txBody>
      </p:sp>
      <p:sp>
        <p:nvSpPr>
          <p:cNvPr id="3" name="Footer Placeholder 2">
            <a:extLst>
              <a:ext uri="{FF2B5EF4-FFF2-40B4-BE49-F238E27FC236}">
                <a16:creationId xmlns="" xmlns:a16="http://schemas.microsoft.com/office/drawing/2014/main" id="{EED2E57A-FBE7-45D4-9659-0318EC89C3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2F8B8887-6069-4620-9341-169022DC40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596D62-DE0C-4155-B9EB-CF0B5EB44804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722295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52BAD618-3E7E-4706-ADF1-8E9C76810D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92B30873-4CB2-4F2B-81D5-DD59629942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06DEFBA9-1052-4E55-9C9F-ED0B4AA4181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E665CC69-B3C4-4045-A0EB-AC4246EF42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558164-57EE-44CB-9DB7-93983A8FA6B1}" type="datetimeFigureOut">
              <a:rPr lang="en-CA" smtClean="0"/>
              <a:t>2018-05-21</a:t>
            </a:fld>
            <a:endParaRPr lang="en-CA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AE1FA13E-E27E-4082-899E-B648FA4770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322AC269-1C92-46DE-9258-C95C4526CE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596D62-DE0C-4155-B9EB-CF0B5EB44804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7174335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9318DAB-4135-4CA8-9814-5BB2833CDA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Picture Placeholder 2">
            <a:extLst>
              <a:ext uri="{FF2B5EF4-FFF2-40B4-BE49-F238E27FC236}">
                <a16:creationId xmlns="" xmlns:a16="http://schemas.microsoft.com/office/drawing/2014/main" id="{0A58EF27-F848-4985-999A-0BBDB216C9A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CA"/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0A9F3440-60CA-4844-8A6E-7E7B4A930D1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34372BE2-3E2D-45F8-8664-C8A0EC4B7D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558164-57EE-44CB-9DB7-93983A8FA6B1}" type="datetimeFigureOut">
              <a:rPr lang="en-CA" smtClean="0"/>
              <a:t>2018-05-21</a:t>
            </a:fld>
            <a:endParaRPr lang="en-CA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B68DEA02-6BFC-4C9D-B7C0-571758ACD9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58CDEE08-E1AD-4F15-A86F-C0DFBA5231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596D62-DE0C-4155-B9EB-CF0B5EB44804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7294047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="" xmlns:a16="http://schemas.microsoft.com/office/drawing/2014/main" id="{7F805C8E-813C-40A9-9307-CD8A682B98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7A567586-82E5-4822-BD99-533DAC7E874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EB3C621C-1796-44BD-9351-E99927CA05B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7558164-57EE-44CB-9DB7-93983A8FA6B1}" type="datetimeFigureOut">
              <a:rPr lang="en-CA" smtClean="0"/>
              <a:t>2018-05-21</a:t>
            </a:fld>
            <a:endParaRPr lang="en-CA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BFA61BC8-B143-41AC-BE18-DF3EBCCC17E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CA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B29AF6AE-7A72-445F-B3C1-4DE3EE1D629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2596D62-DE0C-4155-B9EB-CF0B5EB44804}" type="slidenum">
              <a:rPr lang="en-CA" smtClean="0"/>
              <a:t>‹#›</a:t>
            </a:fld>
            <a:endParaRPr lang="en-CA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9" name="Shape 49"/>
          <p:cNvPicPr preferRelativeResize="0"/>
          <p:nvPr userDrawn="1"/>
        </p:nvPicPr>
        <p:blipFill>
          <a:blip r:embed="rId18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176095" y="5990209"/>
            <a:ext cx="2015912" cy="86779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8259142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73" r:id="rId11"/>
    <p:sldLayoutId id="2147483674" r:id="rId12"/>
    <p:sldLayoutId id="2147483675" r:id="rId13"/>
    <p:sldLayoutId id="2147483676" r:id="rId14"/>
    <p:sldLayoutId id="2147483677" r:id="rId1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image" Target="../media/image7.jp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ottawaavcluster.com/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15.png"/><Relationship Id="rId7" Type="http://schemas.openxmlformats.org/officeDocument/2006/relationships/image" Target="../media/image1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44.svg"/><Relationship Id="rId4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56" y="5769"/>
            <a:ext cx="12192000" cy="685800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 bwMode="auto">
          <a:xfrm>
            <a:off x="-60508" y="4045731"/>
            <a:ext cx="12192000" cy="1025522"/>
          </a:xfrm>
          <a:prstGeom prst="rect">
            <a:avLst/>
          </a:prstGeom>
          <a:solidFill>
            <a:srgbClr val="000000">
              <a:alpha val="11000"/>
            </a:srgbClr>
          </a:solidFill>
          <a:ln w="0" cap="flat" cmpd="sng" algn="ctr">
            <a:solidFill>
              <a:srgbClr val="000000">
                <a:alpha val="0"/>
              </a:srgbClr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lIns="68556" tIns="34278" rIns="68556" bIns="34278"/>
          <a:lstStyle/>
          <a:p>
            <a:pPr algn="ctr" defTabSz="685526">
              <a:defRPr/>
            </a:pPr>
            <a:r>
              <a:rPr lang="en-US" sz="4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First End-to-End Integrated AV Test </a:t>
            </a:r>
          </a:p>
          <a:p>
            <a:pPr algn="ctr" defTabSz="685526">
              <a:defRPr/>
            </a:pPr>
            <a:r>
              <a:rPr lang="en-US" sz="4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Environment of its Kind in North America</a:t>
            </a:r>
            <a:endParaRPr lang="en-US" sz="4000" b="1" kern="0" dirty="0">
              <a:solidFill>
                <a:sysClr val="windowText" lastClr="000000"/>
              </a:solidFill>
              <a:latin typeface="Arial" panose="020B0604020202020204" pitchFamily="34" charset="0"/>
              <a:ea typeface="ヒラギノ角ゴ ProN W3" charset="0"/>
              <a:cs typeface="Arial" panose="020B0604020202020204" pitchFamily="34" charset="0"/>
              <a:sym typeface="Helvetica Neue Light" charset="0"/>
            </a:endParaRPr>
          </a:p>
        </p:txBody>
      </p:sp>
      <p:sp>
        <p:nvSpPr>
          <p:cNvPr id="5" name="Title 1"/>
          <p:cNvSpPr txBox="1">
            <a:spLocks/>
          </p:cNvSpPr>
          <p:nvPr>
            <p:extLst/>
          </p:nvPr>
        </p:nvSpPr>
        <p:spPr>
          <a:xfrm>
            <a:off x="1567670" y="2489652"/>
            <a:ext cx="9056657" cy="1929990"/>
          </a:xfrm>
          <a:prstGeom prst="rect">
            <a:avLst/>
          </a:prstGeom>
        </p:spPr>
        <p:txBody>
          <a:bodyPr anchor="t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algn="ctr" fontAlgn="auto"/>
            <a:r>
              <a:rPr lang="en-US" sz="4000" b="1" kern="0" dirty="0">
                <a:solidFill>
                  <a:schemeClr val="bg1"/>
                </a:solidFill>
                <a:ea typeface="Arial" charset="0"/>
              </a:rPr>
              <a:t>The Ottawa AV Ecosystem</a:t>
            </a:r>
          </a:p>
        </p:txBody>
      </p:sp>
      <p:sp>
        <p:nvSpPr>
          <p:cNvPr id="6" name="Title 1"/>
          <p:cNvSpPr txBox="1">
            <a:spLocks/>
          </p:cNvSpPr>
          <p:nvPr>
            <p:extLst/>
          </p:nvPr>
        </p:nvSpPr>
        <p:spPr>
          <a:xfrm>
            <a:off x="243840" y="3319736"/>
            <a:ext cx="11704320" cy="778955"/>
          </a:xfrm>
          <a:prstGeom prst="rect">
            <a:avLst/>
          </a:prstGeom>
        </p:spPr>
        <p:txBody>
          <a:bodyPr anchor="t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algn="ctr" fontAlgn="auto"/>
            <a:endParaRPr lang="en-US" sz="2400" b="1" kern="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8" name="Shape 49"/>
          <p:cNvPicPr preferRelativeResize="0"/>
          <p:nvPr/>
        </p:nvPicPr>
        <p:blipFill>
          <a:blip r:embed="rId4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828242" y="5840468"/>
            <a:ext cx="2363765" cy="1017533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Subtitle 3"/>
          <p:cNvSpPr txBox="1">
            <a:spLocks/>
          </p:cNvSpPr>
          <p:nvPr/>
        </p:nvSpPr>
        <p:spPr>
          <a:xfrm>
            <a:off x="676909" y="3918420"/>
            <a:ext cx="10838177" cy="1002446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endParaRPr lang="en-CA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69227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565" y="0"/>
            <a:ext cx="12200572" cy="6858000"/>
          </a:xfrm>
          <a:prstGeom prst="rect">
            <a:avLst/>
          </a:prstGeom>
        </p:spPr>
      </p:pic>
      <p:sp>
        <p:nvSpPr>
          <p:cNvPr id="4" name="AutoShape 2" descr="https://files.slack.com/files-tmb/T03C30P6C-F59BXGM6F-2b97617dcc/photo4_investor_1024.jpg"/>
          <p:cNvSpPr>
            <a:spLocks noChangeAspect="1" noChangeArrowheads="1"/>
          </p:cNvSpPr>
          <p:nvPr/>
        </p:nvSpPr>
        <p:spPr bwMode="auto">
          <a:xfrm>
            <a:off x="166528" y="843412"/>
            <a:ext cx="228560" cy="2285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68556" tIns="34278" rIns="68556" bIns="34278"/>
          <a:lstStyle/>
          <a:p>
            <a:pPr defTabSz="1087796">
              <a:defRPr/>
            </a:pPr>
            <a:endParaRPr lang="en-CA" sz="2174" kern="0" dirty="0">
              <a:solidFill>
                <a:srgbClr val="054F5C"/>
              </a:solidFill>
            </a:endParaRPr>
          </a:p>
        </p:txBody>
      </p:sp>
      <p:sp>
        <p:nvSpPr>
          <p:cNvPr id="27" name="Rectangle 26"/>
          <p:cNvSpPr/>
          <p:nvPr/>
        </p:nvSpPr>
        <p:spPr bwMode="auto">
          <a:xfrm>
            <a:off x="-8565" y="-1"/>
            <a:ext cx="12200572" cy="6858001"/>
          </a:xfrm>
          <a:prstGeom prst="rect">
            <a:avLst/>
          </a:prstGeom>
          <a:solidFill>
            <a:srgbClr val="000000">
              <a:alpha val="60000"/>
            </a:srgbClr>
          </a:solidFill>
          <a:ln w="0" cap="flat" cmpd="sng" algn="ctr">
            <a:solidFill>
              <a:srgbClr val="000000">
                <a:alpha val="0"/>
              </a:srgbClr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lIns="68556" tIns="34278" rIns="68556" bIns="34278"/>
          <a:lstStyle/>
          <a:p>
            <a:pPr defTabSz="685526">
              <a:defRPr/>
            </a:pPr>
            <a:endParaRPr lang="en-US" sz="2699" kern="0" dirty="0">
              <a:solidFill>
                <a:sysClr val="windowText" lastClr="000000"/>
              </a:solidFill>
              <a:latin typeface="Helvetica Neue Light" charset="0"/>
              <a:ea typeface="ヒラギノ角ゴ ProN W3" charset="0"/>
              <a:cs typeface="ヒラギノ角ゴ ProN W3" charset="0"/>
              <a:sym typeface="Helvetica Neue Light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1037452" y="1331411"/>
            <a:ext cx="10143931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914378"/>
            <a:r>
              <a:rPr lang="en-US" sz="2000" dirty="0">
                <a:solidFill>
                  <a:prstClr val="white"/>
                </a:solidFill>
                <a:latin typeface="Arial" charset="0"/>
                <a:ea typeface="Arial" charset="0"/>
                <a:cs typeface="Arial" charset="0"/>
              </a:rPr>
              <a:t>For three decades, Ottawa has been a global leader in telecommunications technology. </a:t>
            </a:r>
          </a:p>
          <a:p>
            <a:pPr defTabSz="914378"/>
            <a:r>
              <a:rPr lang="en-US" sz="2000" dirty="0">
                <a:solidFill>
                  <a:prstClr val="white"/>
                </a:solidFill>
                <a:latin typeface="Arial" charset="0"/>
                <a:ea typeface="Arial" charset="0"/>
                <a:cs typeface="Arial" charset="0"/>
              </a:rPr>
              <a:t>Today, Canada’s capital is one the hottest and most diverse tech hubs in North America.</a:t>
            </a:r>
          </a:p>
        </p:txBody>
      </p:sp>
      <p:sp>
        <p:nvSpPr>
          <p:cNvPr id="18" name="Rectangle 17"/>
          <p:cNvSpPr/>
          <p:nvPr/>
        </p:nvSpPr>
        <p:spPr>
          <a:xfrm>
            <a:off x="3195354" y="658296"/>
            <a:ext cx="5852821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914378"/>
            <a:r>
              <a:rPr lang="en-US" sz="4400" b="1" dirty="0">
                <a:solidFill>
                  <a:prstClr val="white"/>
                </a:solidFill>
                <a:latin typeface="Arial" charset="0"/>
                <a:ea typeface="Arial" charset="0"/>
                <a:cs typeface="Arial" charset="0"/>
              </a:rPr>
              <a:t>Ottawa is a Tech Hub</a:t>
            </a:r>
            <a:endParaRPr lang="en-US" sz="4400" b="1" dirty="0">
              <a:solidFill>
                <a:prstClr val="black"/>
              </a:solidFill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685" t="459" r="-497" b="58633"/>
          <a:stretch/>
        </p:blipFill>
        <p:spPr>
          <a:xfrm>
            <a:off x="2328569" y="4328982"/>
            <a:ext cx="3761337" cy="702956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26" b="56047"/>
          <a:stretch/>
        </p:blipFill>
        <p:spPr>
          <a:xfrm>
            <a:off x="6104544" y="2602686"/>
            <a:ext cx="3759877" cy="755278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434" b="47717"/>
          <a:stretch/>
        </p:blipFill>
        <p:spPr>
          <a:xfrm>
            <a:off x="2302691" y="2602687"/>
            <a:ext cx="3784744" cy="898424"/>
          </a:xfrm>
          <a:prstGeom prst="rect">
            <a:avLst/>
          </a:prstGeom>
        </p:spPr>
      </p:pic>
      <p:sp>
        <p:nvSpPr>
          <p:cNvPr id="12" name="Rectangle 11"/>
          <p:cNvSpPr/>
          <p:nvPr>
            <p:extLst/>
          </p:nvPr>
        </p:nvSpPr>
        <p:spPr>
          <a:xfrm>
            <a:off x="2393311" y="3288648"/>
            <a:ext cx="3607078" cy="1015663"/>
          </a:xfrm>
          <a:prstGeom prst="rect">
            <a:avLst/>
          </a:prstGeom>
        </p:spPr>
        <p:txBody>
          <a:bodyPr wrap="none" anchor="t">
            <a:spAutoFit/>
          </a:bodyPr>
          <a:lstStyle/>
          <a:p>
            <a:pPr defTabSz="914378"/>
            <a:r>
              <a:rPr lang="en-US" sz="6000" b="1" dirty="0">
                <a:solidFill>
                  <a:prstClr val="white"/>
                </a:solidFill>
                <a:latin typeface="Arial" charset="0"/>
                <a:cs typeface="Arial" charset="0"/>
              </a:rPr>
              <a:t>1,324,000</a:t>
            </a:r>
            <a:endParaRPr lang="en-US" sz="6000" dirty="0"/>
          </a:p>
        </p:txBody>
      </p:sp>
      <p:sp>
        <p:nvSpPr>
          <p:cNvPr id="13" name="Rectangle 12"/>
          <p:cNvSpPr/>
          <p:nvPr>
            <p:extLst/>
          </p:nvPr>
        </p:nvSpPr>
        <p:spPr>
          <a:xfrm>
            <a:off x="6237253" y="3123226"/>
            <a:ext cx="3537779" cy="1200329"/>
          </a:xfrm>
          <a:prstGeom prst="rect">
            <a:avLst/>
          </a:prstGeom>
        </p:spPr>
        <p:txBody>
          <a:bodyPr wrap="square" anchor="t">
            <a:spAutoFit/>
          </a:bodyPr>
          <a:lstStyle/>
          <a:p>
            <a:pPr defTabSz="914378"/>
            <a:r>
              <a:rPr lang="en-US" sz="7200" b="1" dirty="0">
                <a:solidFill>
                  <a:prstClr val="white"/>
                </a:solidFill>
                <a:latin typeface="Arial" charset="0"/>
                <a:cs typeface="Arial" charset="0"/>
              </a:rPr>
              <a:t>756,000</a:t>
            </a:r>
            <a:endParaRPr lang="en-US" dirty="0"/>
          </a:p>
        </p:txBody>
      </p:sp>
      <p:sp>
        <p:nvSpPr>
          <p:cNvPr id="14" name="Rectangle 13"/>
          <p:cNvSpPr/>
          <p:nvPr>
            <p:extLst/>
          </p:nvPr>
        </p:nvSpPr>
        <p:spPr>
          <a:xfrm>
            <a:off x="2466975" y="4772025"/>
            <a:ext cx="3512598" cy="1384995"/>
          </a:xfrm>
          <a:prstGeom prst="rect">
            <a:avLst/>
          </a:prstGeom>
        </p:spPr>
        <p:txBody>
          <a:bodyPr wrap="square" anchor="t">
            <a:spAutoFit/>
          </a:bodyPr>
          <a:lstStyle/>
          <a:p>
            <a:pPr defTabSz="914378"/>
            <a:r>
              <a:rPr lang="en-US" sz="8400" b="1" dirty="0">
                <a:solidFill>
                  <a:prstClr val="white"/>
                </a:solidFill>
                <a:latin typeface="Arial" charset="0"/>
                <a:cs typeface="Arial" charset="0"/>
              </a:rPr>
              <a:t>77,000</a:t>
            </a:r>
            <a:endParaRPr lang="en-US" sz="8400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79692" y="4348381"/>
            <a:ext cx="3858884" cy="1759651"/>
          </a:xfrm>
          <a:prstGeom prst="rect">
            <a:avLst/>
          </a:prstGeom>
        </p:spPr>
      </p:pic>
      <p:sp>
        <p:nvSpPr>
          <p:cNvPr id="15" name="Rectangle 14"/>
          <p:cNvSpPr/>
          <p:nvPr>
            <p:extLst/>
          </p:nvPr>
        </p:nvSpPr>
        <p:spPr>
          <a:xfrm>
            <a:off x="6224018" y="4463145"/>
            <a:ext cx="1338532" cy="461665"/>
          </a:xfrm>
          <a:prstGeom prst="rect">
            <a:avLst/>
          </a:prstGeom>
        </p:spPr>
        <p:txBody>
          <a:bodyPr wrap="square" anchor="t">
            <a:spAutoFit/>
          </a:bodyPr>
          <a:lstStyle/>
          <a:p>
            <a:pPr defTabSz="914378"/>
            <a:r>
              <a:rPr lang="en-US" sz="2300" b="1" dirty="0">
                <a:solidFill>
                  <a:prstClr val="white"/>
                </a:solidFill>
                <a:latin typeface="Arial" charset="0"/>
                <a:cs typeface="Arial" charset="0"/>
              </a:rPr>
              <a:t>1,822</a:t>
            </a:r>
            <a:endParaRPr lang="en-US" sz="2300" dirty="0"/>
          </a:p>
        </p:txBody>
      </p:sp>
      <p:sp>
        <p:nvSpPr>
          <p:cNvPr id="16" name="Rectangle 15"/>
          <p:cNvSpPr/>
          <p:nvPr>
            <p:extLst/>
          </p:nvPr>
        </p:nvSpPr>
        <p:spPr>
          <a:xfrm>
            <a:off x="6217216" y="5270046"/>
            <a:ext cx="1843656" cy="707886"/>
          </a:xfrm>
          <a:prstGeom prst="rect">
            <a:avLst/>
          </a:prstGeom>
        </p:spPr>
        <p:txBody>
          <a:bodyPr wrap="square" anchor="t">
            <a:spAutoFit/>
          </a:bodyPr>
          <a:lstStyle/>
          <a:p>
            <a:pPr defTabSz="914378"/>
            <a:r>
              <a:rPr lang="en-US" sz="4000" b="1" dirty="0">
                <a:solidFill>
                  <a:srgbClr val="FFFFFF"/>
                </a:solidFill>
                <a:latin typeface="Arial"/>
                <a:cs typeface="Arial"/>
              </a:rPr>
              <a:t>69,000</a:t>
            </a:r>
          </a:p>
        </p:txBody>
      </p:sp>
      <p:pic>
        <p:nvPicPr>
          <p:cNvPr id="22" name="Shape 49"/>
          <p:cNvPicPr preferRelativeResize="0"/>
          <p:nvPr/>
        </p:nvPicPr>
        <p:blipFill>
          <a:blip r:embed="rId8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828242" y="5840468"/>
            <a:ext cx="2363765" cy="101753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7968481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ttp://www.ottawaavcluster.com/wp-content/uploads/2016/12/INVO_Asset_Map.png">
            <a:extLst>
              <a:ext uri="{FF2B5EF4-FFF2-40B4-BE49-F238E27FC236}">
                <a16:creationId xmlns:a16="http://schemas.microsoft.com/office/drawing/2014/main" xmlns="" id="{18E55C2E-0F06-4145-BF78-B6C2AC765046}"/>
              </a:ext>
            </a:extLst>
          </p:cNvPr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623" b="10537"/>
          <a:stretch/>
        </p:blipFill>
        <p:spPr bwMode="auto">
          <a:xfrm>
            <a:off x="2030506" y="1143000"/>
            <a:ext cx="8081682" cy="5486399"/>
          </a:xfrm>
          <a:prstGeom prst="rect">
            <a:avLst/>
          </a:prstGeom>
          <a:ln w="38100" cap="sq">
            <a:solidFill>
              <a:schemeClr val="bg1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xmlns="" id="{D3034F61-C721-4016-BA48-8671243BBE87}"/>
              </a:ext>
            </a:extLst>
          </p:cNvPr>
          <p:cNvSpPr/>
          <p:nvPr/>
        </p:nvSpPr>
        <p:spPr>
          <a:xfrm>
            <a:off x="402454" y="215516"/>
            <a:ext cx="11559697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914378"/>
            <a:r>
              <a:rPr lang="en-US" sz="4000" b="1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The Ottawa AV Ecosystem</a:t>
            </a:r>
          </a:p>
        </p:txBody>
      </p:sp>
    </p:spTree>
    <p:extLst>
      <p:ext uri="{BB962C8B-B14F-4D97-AF65-F5344CB8AC3E}">
        <p14:creationId xmlns:p14="http://schemas.microsoft.com/office/powerpoint/2010/main" val="155922819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Rectangle 30"/>
          <p:cNvSpPr/>
          <p:nvPr/>
        </p:nvSpPr>
        <p:spPr>
          <a:xfrm>
            <a:off x="402454" y="215516"/>
            <a:ext cx="11559697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914378"/>
            <a:r>
              <a:rPr lang="en-US" sz="4000" b="1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Overview</a:t>
            </a:r>
            <a:endParaRPr lang="en-US" sz="4000" b="1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32" name="Content Placeholder 3">
            <a:extLst>
              <a:ext uri="{FF2B5EF4-FFF2-40B4-BE49-F238E27FC236}">
                <a16:creationId xmlns:a16="http://schemas.microsoft.com/office/drawing/2014/main" xmlns="" id="{3F94A71D-9DED-4575-B059-BE7B8A6484D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0088" y="1003694"/>
            <a:ext cx="11112414" cy="5530824"/>
          </a:xfrm>
        </p:spPr>
        <p:txBody>
          <a:bodyPr>
            <a:no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Ottawa is an </a:t>
            </a:r>
            <a:r>
              <a:rPr lang="en-US" u="sng" dirty="0">
                <a:solidFill>
                  <a:schemeClr val="bg1"/>
                </a:solidFill>
                <a:hlinkClick r:id="rId3"/>
              </a:rPr>
              <a:t>epicenter of AV innovation</a:t>
            </a:r>
            <a:r>
              <a:rPr lang="en-US" dirty="0">
                <a:solidFill>
                  <a:schemeClr val="bg1"/>
                </a:solidFill>
              </a:rPr>
              <a:t>: 70+ SMEs, MNCs, PSIs, and other organizations contributing to AVs of the future </a:t>
            </a:r>
            <a:endParaRPr lang="en-US" dirty="0" smtClean="0">
              <a:solidFill>
                <a:schemeClr val="bg1"/>
              </a:solidFill>
            </a:endParaRPr>
          </a:p>
          <a:p>
            <a:pPr lvl="1"/>
            <a:r>
              <a:rPr lang="en-US" sz="2600" dirty="0">
                <a:solidFill>
                  <a:schemeClr val="bg1"/>
                </a:solidFill>
              </a:rPr>
              <a:t>First municipality </a:t>
            </a:r>
            <a:r>
              <a:rPr lang="en-US" sz="2600" dirty="0" smtClean="0">
                <a:solidFill>
                  <a:schemeClr val="bg1"/>
                </a:solidFill>
              </a:rPr>
              <a:t>in </a:t>
            </a:r>
            <a:r>
              <a:rPr lang="en-US" sz="2600" dirty="0">
                <a:solidFill>
                  <a:schemeClr val="bg1"/>
                </a:solidFill>
              </a:rPr>
              <a:t>Canada to connect </a:t>
            </a:r>
            <a:r>
              <a:rPr lang="en-US" sz="2600" dirty="0" smtClean="0">
                <a:solidFill>
                  <a:schemeClr val="bg1"/>
                </a:solidFill>
              </a:rPr>
              <a:t>an AV to </a:t>
            </a:r>
            <a:r>
              <a:rPr lang="en-US" sz="2600" dirty="0">
                <a:solidFill>
                  <a:schemeClr val="bg1"/>
                </a:solidFill>
              </a:rPr>
              <a:t>live </a:t>
            </a:r>
            <a:r>
              <a:rPr lang="en-US" sz="2600" dirty="0" smtClean="0">
                <a:solidFill>
                  <a:schemeClr val="bg1"/>
                </a:solidFill>
              </a:rPr>
              <a:t>city infrastructure</a:t>
            </a:r>
            <a:endParaRPr lang="en-US" sz="2600" dirty="0">
              <a:solidFill>
                <a:schemeClr val="bg1"/>
              </a:solidFill>
            </a:endParaRPr>
          </a:p>
          <a:p>
            <a:pPr>
              <a:lnSpc>
                <a:spcPct val="60000"/>
              </a:lnSpc>
              <a:spcBef>
                <a:spcPts val="0"/>
              </a:spcBef>
            </a:pPr>
            <a:endParaRPr lang="en-US" dirty="0" smtClean="0">
              <a:solidFill>
                <a:schemeClr val="bg1"/>
              </a:solidFill>
            </a:endParaRPr>
          </a:p>
          <a:p>
            <a:r>
              <a:rPr lang="en-US" dirty="0" smtClean="0">
                <a:solidFill>
                  <a:schemeClr val="bg1"/>
                </a:solidFill>
              </a:rPr>
              <a:t>Building </a:t>
            </a:r>
            <a:r>
              <a:rPr lang="en-US" dirty="0">
                <a:solidFill>
                  <a:schemeClr val="bg1"/>
                </a:solidFill>
              </a:rPr>
              <a:t>on communications technologies and security strengths, </a:t>
            </a:r>
            <a:r>
              <a:rPr lang="en-US" dirty="0" smtClean="0">
                <a:solidFill>
                  <a:schemeClr val="bg1"/>
                </a:solidFill>
              </a:rPr>
              <a:t>our region is creating </a:t>
            </a:r>
            <a:r>
              <a:rPr lang="en-US" dirty="0">
                <a:solidFill>
                  <a:schemeClr val="bg1"/>
                </a:solidFill>
              </a:rPr>
              <a:t>the first end-to-end integrated AV test environment of its kind in North America:</a:t>
            </a:r>
          </a:p>
          <a:p>
            <a:pPr lvl="1">
              <a:lnSpc>
                <a:spcPct val="120000"/>
              </a:lnSpc>
              <a:spcBef>
                <a:spcPts val="0"/>
              </a:spcBef>
            </a:pPr>
            <a:r>
              <a:rPr lang="en-US" sz="2600" dirty="0" smtClean="0">
                <a:solidFill>
                  <a:schemeClr val="bg1"/>
                </a:solidFill>
              </a:rPr>
              <a:t>Evolution </a:t>
            </a:r>
            <a:r>
              <a:rPr lang="en-US" sz="2600" dirty="0">
                <a:solidFill>
                  <a:schemeClr val="bg1"/>
                </a:solidFill>
              </a:rPr>
              <a:t>of Ottawa’s Public AV Test Track with 4G-LTE and 5G capabilities for on-road testing of licensed </a:t>
            </a:r>
            <a:r>
              <a:rPr lang="en-US" sz="2600" dirty="0" smtClean="0">
                <a:solidFill>
                  <a:schemeClr val="bg1"/>
                </a:solidFill>
              </a:rPr>
              <a:t>AVs in Kanata North Tech Park</a:t>
            </a:r>
            <a:endParaRPr lang="en-US" sz="2600" dirty="0">
              <a:solidFill>
                <a:schemeClr val="bg1"/>
              </a:solidFill>
            </a:endParaRPr>
          </a:p>
          <a:p>
            <a:pPr lvl="1">
              <a:lnSpc>
                <a:spcPct val="120000"/>
              </a:lnSpc>
              <a:spcBef>
                <a:spcPts val="0"/>
              </a:spcBef>
            </a:pPr>
            <a:r>
              <a:rPr lang="en-US" sz="2600" dirty="0">
                <a:solidFill>
                  <a:schemeClr val="bg1"/>
                </a:solidFill>
              </a:rPr>
              <a:t>Creation of a Private, </a:t>
            </a:r>
            <a:r>
              <a:rPr lang="en-US" sz="2600" dirty="0" smtClean="0">
                <a:solidFill>
                  <a:schemeClr val="bg1"/>
                </a:solidFill>
              </a:rPr>
              <a:t>Multi-sector/multi-use test bed </a:t>
            </a:r>
            <a:r>
              <a:rPr lang="en-US" sz="2600" dirty="0">
                <a:solidFill>
                  <a:schemeClr val="bg1"/>
                </a:solidFill>
              </a:rPr>
              <a:t>to develop, test, interoperate and evolve technologies, systems, networks and </a:t>
            </a:r>
            <a:r>
              <a:rPr lang="en-US" sz="2600" dirty="0" smtClean="0">
                <a:solidFill>
                  <a:schemeClr val="bg1"/>
                </a:solidFill>
              </a:rPr>
              <a:t>apps </a:t>
            </a:r>
            <a:r>
              <a:rPr lang="en-US" sz="2600" dirty="0">
                <a:solidFill>
                  <a:schemeClr val="bg1"/>
                </a:solidFill>
              </a:rPr>
              <a:t>in a real-world environment; and</a:t>
            </a:r>
          </a:p>
          <a:p>
            <a:pPr lvl="1">
              <a:lnSpc>
                <a:spcPct val="120000"/>
              </a:lnSpc>
              <a:spcBef>
                <a:spcPts val="0"/>
              </a:spcBef>
            </a:pPr>
            <a:r>
              <a:rPr lang="en-US" sz="2600" dirty="0">
                <a:solidFill>
                  <a:schemeClr val="bg1"/>
                </a:solidFill>
              </a:rPr>
              <a:t>Entrepreneurship programming  </a:t>
            </a:r>
          </a:p>
          <a:p>
            <a:pPr marL="0" indent="0">
              <a:lnSpc>
                <a:spcPct val="110000"/>
              </a:lnSpc>
              <a:buNone/>
            </a:pPr>
            <a:endParaRPr lang="en-US" sz="2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232746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Rectangle 30"/>
          <p:cNvSpPr/>
          <p:nvPr/>
        </p:nvSpPr>
        <p:spPr>
          <a:xfrm>
            <a:off x="402454" y="94493"/>
            <a:ext cx="11559697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914378"/>
            <a:r>
              <a:rPr lang="en-US" sz="4000" b="1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4000" b="1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Key Differentiators: </a:t>
            </a:r>
            <a:r>
              <a:rPr lang="en-US" sz="4000" b="1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Foundation for Success</a:t>
            </a:r>
          </a:p>
        </p:txBody>
      </p:sp>
      <p:sp>
        <p:nvSpPr>
          <p:cNvPr id="32" name="Content Placeholder 3">
            <a:extLst>
              <a:ext uri="{FF2B5EF4-FFF2-40B4-BE49-F238E27FC236}">
                <a16:creationId xmlns:a16="http://schemas.microsoft.com/office/drawing/2014/main" xmlns="" id="{3F94A71D-9DED-4575-B059-BE7B8A6484D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63610" y="1030977"/>
            <a:ext cx="11311988" cy="5530824"/>
          </a:xfrm>
        </p:spPr>
        <p:txBody>
          <a:bodyPr>
            <a:noAutofit/>
          </a:bodyPr>
          <a:lstStyle/>
          <a:p>
            <a:pPr>
              <a:lnSpc>
                <a:spcPct val="85000"/>
              </a:lnSpc>
              <a:spcBef>
                <a:spcPts val="0"/>
              </a:spcBef>
            </a:pPr>
            <a:r>
              <a:rPr lang="en-US" b="1" dirty="0">
                <a:solidFill>
                  <a:schemeClr val="bg1"/>
                </a:solidFill>
              </a:rPr>
              <a:t>90% of Canada’s industrial telecom R&amp;D occurs in Ottawa: </a:t>
            </a:r>
            <a:r>
              <a:rPr lang="en-US" dirty="0">
                <a:solidFill>
                  <a:schemeClr val="bg1"/>
                </a:solidFill>
              </a:rPr>
              <a:t>wealth of connectivity capability (5G, 4G, LTE)</a:t>
            </a:r>
          </a:p>
          <a:p>
            <a:pPr>
              <a:lnSpc>
                <a:spcPct val="40000"/>
              </a:lnSpc>
              <a:spcBef>
                <a:spcPts val="0"/>
              </a:spcBef>
            </a:pPr>
            <a:endParaRPr lang="en-US" b="1" dirty="0">
              <a:solidFill>
                <a:schemeClr val="bg1"/>
              </a:solidFill>
            </a:endParaRPr>
          </a:p>
          <a:p>
            <a:pPr>
              <a:lnSpc>
                <a:spcPct val="85000"/>
              </a:lnSpc>
              <a:spcBef>
                <a:spcPts val="0"/>
              </a:spcBef>
            </a:pPr>
            <a:r>
              <a:rPr lang="en-CA" b="1" dirty="0">
                <a:solidFill>
                  <a:schemeClr val="bg1"/>
                </a:solidFill>
              </a:rPr>
              <a:t>Ottawa is home to more than 180 security companies </a:t>
            </a:r>
            <a:r>
              <a:rPr lang="en-CA" dirty="0">
                <a:solidFill>
                  <a:schemeClr val="bg1"/>
                </a:solidFill>
              </a:rPr>
              <a:t>with expertise in network security, cloud mobile, biometrics and encryption</a:t>
            </a:r>
            <a:endParaRPr lang="en-US" dirty="0">
              <a:solidFill>
                <a:schemeClr val="bg1"/>
              </a:solidFill>
            </a:endParaRPr>
          </a:p>
          <a:p>
            <a:pPr>
              <a:lnSpc>
                <a:spcPct val="40000"/>
              </a:lnSpc>
              <a:spcBef>
                <a:spcPts val="0"/>
              </a:spcBef>
            </a:pPr>
            <a:endParaRPr lang="en-US" b="1" dirty="0">
              <a:solidFill>
                <a:schemeClr val="bg1"/>
              </a:solidFill>
            </a:endParaRPr>
          </a:p>
          <a:p>
            <a:pPr>
              <a:lnSpc>
                <a:spcPct val="85000"/>
              </a:lnSpc>
              <a:spcBef>
                <a:spcPts val="0"/>
              </a:spcBef>
            </a:pPr>
            <a:r>
              <a:rPr lang="en-US" b="1" dirty="0">
                <a:solidFill>
                  <a:schemeClr val="bg1"/>
                </a:solidFill>
              </a:rPr>
              <a:t>Home to AV leader Blackberry QNX, OEMs such as Ford, and multinationals invested in AV verticals such as Nokia: </a:t>
            </a:r>
            <a:r>
              <a:rPr lang="en-US" dirty="0">
                <a:solidFill>
                  <a:schemeClr val="bg1"/>
                </a:solidFill>
              </a:rPr>
              <a:t>attracting automotive/AV talent, R&amp;D and business to the region</a:t>
            </a:r>
          </a:p>
          <a:p>
            <a:pPr>
              <a:lnSpc>
                <a:spcPct val="60000"/>
              </a:lnSpc>
              <a:spcBef>
                <a:spcPts val="0"/>
              </a:spcBef>
            </a:pPr>
            <a:endParaRPr lang="en-US" b="1" dirty="0">
              <a:solidFill>
                <a:schemeClr val="bg1"/>
              </a:solidFill>
            </a:endParaRPr>
          </a:p>
          <a:p>
            <a:pPr>
              <a:spcBef>
                <a:spcPts val="0"/>
              </a:spcBef>
            </a:pPr>
            <a:r>
              <a:rPr lang="en-US" b="1" dirty="0">
                <a:solidFill>
                  <a:schemeClr val="bg1"/>
                </a:solidFill>
              </a:rPr>
              <a:t>Government decision makers, regulators and policy for AV – </a:t>
            </a:r>
            <a:r>
              <a:rPr lang="en-US" dirty="0">
                <a:solidFill>
                  <a:schemeClr val="bg1"/>
                </a:solidFill>
              </a:rPr>
              <a:t>Transportation Canada, NRC, CRC, DND, CANSOFCOM, RCMP</a:t>
            </a:r>
          </a:p>
          <a:p>
            <a:pPr>
              <a:lnSpc>
                <a:spcPct val="50000"/>
              </a:lnSpc>
              <a:spcBef>
                <a:spcPts val="0"/>
              </a:spcBef>
            </a:pPr>
            <a:endParaRPr lang="en-US" b="1" dirty="0">
              <a:solidFill>
                <a:schemeClr val="bg1"/>
              </a:solidFill>
            </a:endParaRPr>
          </a:p>
          <a:p>
            <a:pPr>
              <a:spcBef>
                <a:spcPts val="0"/>
              </a:spcBef>
            </a:pPr>
            <a:r>
              <a:rPr lang="en-US" b="1" dirty="0">
                <a:solidFill>
                  <a:schemeClr val="bg1"/>
                </a:solidFill>
              </a:rPr>
              <a:t>130 embassies/consulates: </a:t>
            </a:r>
            <a:r>
              <a:rPr lang="en-US" dirty="0">
                <a:solidFill>
                  <a:schemeClr val="bg1"/>
                </a:solidFill>
              </a:rPr>
              <a:t>Window to global markets, attract international firms and investment</a:t>
            </a:r>
          </a:p>
          <a:p>
            <a:pPr>
              <a:lnSpc>
                <a:spcPct val="110000"/>
              </a:lnSpc>
              <a:spcBef>
                <a:spcPts val="400"/>
              </a:spcBef>
            </a:pPr>
            <a:r>
              <a:rPr lang="en-US" b="1" dirty="0">
                <a:solidFill>
                  <a:schemeClr val="bg1"/>
                </a:solidFill>
              </a:rPr>
              <a:t>Vision and commitment from City, industry and the NCC: </a:t>
            </a:r>
            <a:r>
              <a:rPr lang="en-US" dirty="0">
                <a:solidFill>
                  <a:schemeClr val="bg1"/>
                </a:solidFill>
              </a:rPr>
              <a:t>Land</a:t>
            </a:r>
          </a:p>
          <a:p>
            <a:pPr marL="0" indent="0">
              <a:lnSpc>
                <a:spcPct val="110000"/>
              </a:lnSpc>
              <a:buNone/>
            </a:pPr>
            <a:endParaRPr lang="en-US" sz="32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416539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877824" y="99949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CA" sz="38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First Integrated AV Test &amp; Validation Environment of Its Kind in North America</a:t>
            </a:r>
            <a:endParaRPr lang="en-CA" sz="3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2" descr="http://www.ottawaavcluster.com/wp-content/uploads/2017/09/English-IO-Teal-icon-with-inset-1-1.png">
            <a:extLst>
              <a:ext uri="{FF2B5EF4-FFF2-40B4-BE49-F238E27FC236}">
                <a16:creationId xmlns="" xmlns:a16="http://schemas.microsoft.com/office/drawing/2014/main" id="{4261035D-AB28-4815-A2BA-3F030DB4695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633" b="8796"/>
          <a:stretch/>
        </p:blipFill>
        <p:spPr bwMode="auto">
          <a:xfrm>
            <a:off x="604554" y="1474216"/>
            <a:ext cx="5329902" cy="4187745"/>
          </a:xfrm>
          <a:prstGeom prst="rect">
            <a:avLst/>
          </a:prstGeom>
          <a:ln w="38100" cap="sq">
            <a:solidFill>
              <a:schemeClr val="bg1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408450" y="5710665"/>
            <a:ext cx="566240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sz="2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Public AV Test Track in Kanata North Tech Park</a:t>
            </a:r>
            <a:endParaRPr lang="en-CA" sz="22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68211" y="1453895"/>
            <a:ext cx="5443101" cy="4240643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6135624" y="5697379"/>
            <a:ext cx="566240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sz="2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private, gated AV test track at the NCC</a:t>
            </a:r>
            <a:endParaRPr lang="en-CA" sz="22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5529775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>
            <a:extLst>
              <a:ext uri="{FF2B5EF4-FFF2-40B4-BE49-F238E27FC236}">
                <a16:creationId xmlns="" xmlns:a16="http://schemas.microsoft.com/office/drawing/2014/main" id="{345263C1-D2C5-4DF6-9931-132810B87D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2652" y="-87323"/>
            <a:ext cx="11906695" cy="1346332"/>
          </a:xfrm>
        </p:spPr>
        <p:txBody>
          <a:bodyPr>
            <a:norm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Addressing Key AV Challenges</a:t>
            </a:r>
            <a:endParaRPr lang="en-CA" sz="4000" b="1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2" name="Content Placeholder 1">
            <a:extLst>
              <a:ext uri="{FF2B5EF4-FFF2-40B4-BE49-F238E27FC236}">
                <a16:creationId xmlns="" xmlns:a16="http://schemas.microsoft.com/office/drawing/2014/main" id="{8399C76A-4F81-4694-B623-587AC703A32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14717" y="1570531"/>
            <a:ext cx="10503056" cy="4351338"/>
          </a:xfrm>
        </p:spPr>
        <p:txBody>
          <a:bodyPr>
            <a:normAutofit/>
          </a:bodyPr>
          <a:lstStyle/>
          <a:p>
            <a:endParaRPr lang="en-CA" sz="2400" dirty="0">
              <a:solidFill>
                <a:schemeClr val="bg1"/>
              </a:solidFill>
            </a:endParaRPr>
          </a:p>
          <a:p>
            <a:endParaRPr lang="en-CA" sz="2200" dirty="0">
              <a:solidFill>
                <a:schemeClr val="bg1"/>
              </a:solidFill>
            </a:endParaRPr>
          </a:p>
          <a:p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="" xmlns:a16="http://schemas.microsoft.com/office/drawing/2014/main" id="{5C5740F4-76DD-4C77-AF71-CFC31B084727}"/>
              </a:ext>
            </a:extLst>
          </p:cNvPr>
          <p:cNvSpPr/>
          <p:nvPr/>
        </p:nvSpPr>
        <p:spPr>
          <a:xfrm>
            <a:off x="1605877" y="2095161"/>
            <a:ext cx="9574924" cy="51321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marR="0" lvl="0" indent="-342900" algn="l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 typeface="Symbol" panose="05050102010706020507" pitchFamily="18" charset="2"/>
              <a:buChar char=""/>
              <a:tabLst/>
              <a:defRPr/>
            </a:pPr>
            <a:r>
              <a:rPr kumimoji="0" lang="en-CA" sz="23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Cambria" panose="02040503050406030204" pitchFamily="18" charset="0"/>
                <a:cs typeface="Times New Roman" panose="02020603050405020304" pitchFamily="18" charset="0"/>
              </a:rPr>
              <a:t>AV operations in inclement weather</a:t>
            </a:r>
            <a:r>
              <a:rPr kumimoji="0" lang="en-CA" sz="23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Cambria" panose="02040503050406030204" pitchFamily="18" charset="0"/>
                <a:cs typeface="Times New Roman" panose="02020603050405020304" pitchFamily="18" charset="0"/>
              </a:rPr>
              <a:t> such as snow, ice, fog, and high winds</a:t>
            </a:r>
          </a:p>
          <a:p>
            <a:pPr marL="342900" marR="0" lvl="0" indent="-342900" algn="just" defTabSz="914400" rtl="0" eaLnBrk="1" fontAlgn="auto" latinLnBrk="0" hangingPunct="1">
              <a:lnSpc>
                <a:spcPct val="4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Symbol" panose="05050102010706020507" pitchFamily="18" charset="2"/>
              <a:buChar char=""/>
              <a:tabLst/>
              <a:defRPr/>
            </a:pPr>
            <a:endParaRPr kumimoji="0" lang="en-CA" sz="23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Cambria" panose="02040503050406030204" pitchFamily="18" charset="0"/>
              <a:cs typeface="Times New Roman" panose="02020603050405020304" pitchFamily="18" charset="0"/>
            </a:endParaRPr>
          </a:p>
          <a:p>
            <a:pPr marL="342900" marR="0" lvl="0" indent="-342900" algn="just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Symbol" panose="05050102010706020507" pitchFamily="18" charset="2"/>
              <a:buChar char=""/>
              <a:tabLst/>
              <a:defRPr/>
            </a:pPr>
            <a:r>
              <a:rPr kumimoji="0" lang="en-CA" sz="23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Cambria" panose="02040503050406030204" pitchFamily="18" charset="0"/>
                <a:cs typeface="Times New Roman" panose="02020603050405020304" pitchFamily="18" charset="0"/>
              </a:rPr>
              <a:t>Development of systems that pinpoint the location of </a:t>
            </a:r>
            <a:r>
              <a:rPr kumimoji="0" lang="en-CA" sz="23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Cambria" panose="02040503050406030204" pitchFamily="18" charset="0"/>
                <a:cs typeface="Times New Roman" panose="02020603050405020304" pitchFamily="18" charset="0"/>
              </a:rPr>
              <a:t>hidden objects</a:t>
            </a:r>
            <a:r>
              <a:rPr kumimoji="0" lang="en-CA" sz="23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Cambria" panose="02040503050406030204" pitchFamily="18" charset="0"/>
                <a:cs typeface="Times New Roman" panose="02020603050405020304" pitchFamily="18" charset="0"/>
              </a:rPr>
              <a:t> (such as seeing around corners to spot moving people or objects)</a:t>
            </a:r>
            <a:endParaRPr kumimoji="0" lang="en-US" sz="23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Cambria" panose="02040503050406030204" pitchFamily="18" charset="0"/>
              <a:cs typeface="Times New Roman" panose="02020603050405020304" pitchFamily="18" charset="0"/>
            </a:endParaRPr>
          </a:p>
          <a:p>
            <a:pPr marL="342900" marR="0" lvl="0" indent="-342900" algn="just" defTabSz="914400" rtl="0" eaLnBrk="1" fontAlgn="auto" latinLnBrk="0" hangingPunct="1">
              <a:lnSpc>
                <a:spcPct val="4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Symbol" panose="05050102010706020507" pitchFamily="18" charset="2"/>
              <a:buChar char=""/>
              <a:tabLst/>
              <a:defRPr/>
            </a:pPr>
            <a:endParaRPr kumimoji="0" lang="en-CA" sz="23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Cambria" panose="02040503050406030204" pitchFamily="18" charset="0"/>
              <a:cs typeface="Times New Roman" panose="02020603050405020304" pitchFamily="18" charset="0"/>
            </a:endParaRPr>
          </a:p>
          <a:p>
            <a:pPr marL="342900" marR="0" lvl="0" indent="-342900" algn="just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Symbol" panose="05050102010706020507" pitchFamily="18" charset="2"/>
              <a:buChar char=""/>
              <a:tabLst/>
              <a:defRPr/>
            </a:pPr>
            <a:r>
              <a:rPr kumimoji="0" lang="en-CA" sz="23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Cambria" panose="02040503050406030204" pitchFamily="18" charset="0"/>
                <a:cs typeface="Times New Roman" panose="02020603050405020304" pitchFamily="18" charset="0"/>
              </a:rPr>
              <a:t>Cybersecurity</a:t>
            </a:r>
            <a:r>
              <a:rPr kumimoji="0" lang="en-CA" sz="23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Cambria" panose="02040503050406030204" pitchFamily="18" charset="0"/>
                <a:cs typeface="Times New Roman" panose="02020603050405020304" pitchFamily="18" charset="0"/>
              </a:rPr>
              <a:t> – AVs, smart infrastructure, and the Internet of Things</a:t>
            </a:r>
            <a:endParaRPr kumimoji="0" lang="en-US" sz="23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Cambria" panose="02040503050406030204" pitchFamily="18" charset="0"/>
              <a:cs typeface="Times New Roman" panose="02020603050405020304" pitchFamily="18" charset="0"/>
            </a:endParaRPr>
          </a:p>
          <a:p>
            <a:pPr marL="342900" marR="0" lvl="0" indent="-342900" algn="just" defTabSz="914400" rtl="0" eaLnBrk="1" fontAlgn="auto" latinLnBrk="0" hangingPunct="1">
              <a:lnSpc>
                <a:spcPct val="40000"/>
              </a:lnSpc>
              <a:spcAft>
                <a:spcPts val="0"/>
              </a:spcAft>
              <a:buClrTx/>
              <a:buSzTx/>
              <a:buFont typeface="Symbol" panose="05050102010706020507" pitchFamily="18" charset="2"/>
              <a:buChar char=""/>
              <a:tabLst/>
              <a:defRPr/>
            </a:pPr>
            <a:endParaRPr kumimoji="0" lang="en-CA" sz="23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Cambria" panose="02040503050406030204" pitchFamily="18" charset="0"/>
              <a:cs typeface="Times New Roman" panose="02020603050405020304" pitchFamily="18" charset="0"/>
            </a:endParaRPr>
          </a:p>
          <a:p>
            <a:pPr marL="342900" marR="0" lvl="0" indent="-342900" algn="just" defTabSz="914400" rtl="0" eaLnBrk="1" fontAlgn="auto" latinLnBrk="0" hangingPunct="1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Symbol" panose="05050102010706020507" pitchFamily="18" charset="2"/>
              <a:buChar char=""/>
              <a:tabLst/>
              <a:defRPr/>
            </a:pPr>
            <a:r>
              <a:rPr kumimoji="0" lang="en-CA" sz="23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Cambria" panose="02040503050406030204" pitchFamily="18" charset="0"/>
                <a:cs typeface="Times New Roman" panose="02020603050405020304" pitchFamily="18" charset="0"/>
              </a:rPr>
              <a:t>Interoperability</a:t>
            </a:r>
            <a:r>
              <a:rPr kumimoji="0" lang="en-CA" sz="23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Cambria" panose="02040503050406030204" pitchFamily="18" charset="0"/>
                <a:cs typeface="Times New Roman" panose="02020603050405020304" pitchFamily="18" charset="0"/>
              </a:rPr>
              <a:t>, the ability of computer systems or software to exchange and make use of AV-generated data</a:t>
            </a:r>
          </a:p>
          <a:p>
            <a:pPr marL="342900" marR="0" lvl="0" indent="-342900" algn="just" defTabSz="914400" rtl="0" eaLnBrk="1" fontAlgn="auto" latinLnBrk="0" hangingPunct="1">
              <a:lnSpc>
                <a:spcPct val="40000"/>
              </a:lnSpc>
              <a:spcAft>
                <a:spcPts val="0"/>
              </a:spcAft>
              <a:buClrTx/>
              <a:buSzTx/>
              <a:buFont typeface="Symbol" panose="05050102010706020507" pitchFamily="18" charset="2"/>
              <a:buChar char=""/>
              <a:tabLst/>
              <a:defRPr/>
            </a:pPr>
            <a:endParaRPr kumimoji="0" lang="en-CA" sz="23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Cambria" panose="02040503050406030204" pitchFamily="18" charset="0"/>
              <a:cs typeface="Times New Roman" panose="02020603050405020304" pitchFamily="18" charset="0"/>
            </a:endParaRPr>
          </a:p>
          <a:p>
            <a:pPr marL="342900" lvl="0" indent="-342900" algn="just">
              <a:buFont typeface="Symbol" panose="05050102010706020507" pitchFamily="18" charset="2"/>
              <a:buChar char=""/>
            </a:pPr>
            <a:r>
              <a:rPr lang="en-CA" sz="2300" b="1" dirty="0">
                <a:solidFill>
                  <a:prstClr val="white"/>
                </a:solidFill>
                <a:latin typeface="Arial" panose="020B0604020202020204" pitchFamily="34" charset="0"/>
                <a:ea typeface="Cambria" panose="02040503050406030204" pitchFamily="18" charset="0"/>
                <a:cs typeface="Times New Roman" panose="02020603050405020304" pitchFamily="18" charset="0"/>
              </a:rPr>
              <a:t>Communication:</a:t>
            </a:r>
            <a:r>
              <a:rPr lang="en-CA" sz="2300" dirty="0">
                <a:solidFill>
                  <a:prstClr val="white"/>
                </a:solidFill>
                <a:latin typeface="Arial" panose="020B0604020202020204" pitchFamily="34" charset="0"/>
                <a:ea typeface="Cambria" panose="02040503050406030204" pitchFamily="18" charset="0"/>
                <a:cs typeface="Times New Roman" panose="02020603050405020304" pitchFamily="18" charset="0"/>
              </a:rPr>
              <a:t> Vehicle-to-Vehicle, Vehicle-to-Infrastructure (city), Vehicle-to-Network (DSRC/GPS/ 4G/ 5G)</a:t>
            </a:r>
          </a:p>
          <a:p>
            <a:pPr marR="0" lvl="0" algn="just" defTabSz="914400" rtl="0" eaLnBrk="1" fontAlgn="auto" latinLnBrk="0" hangingPunct="1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en-CA" sz="23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Cambria" panose="02040503050406030204" pitchFamily="18" charset="0"/>
              <a:cs typeface="Times New Roman" panose="02020603050405020304" pitchFamily="18" charset="0"/>
            </a:endParaRPr>
          </a:p>
          <a:p>
            <a:pPr marL="342900" marR="0" lvl="0" indent="-342900" algn="just" defTabSz="914400" rtl="0" eaLnBrk="1" fontAlgn="auto" latinLnBrk="0" hangingPunct="1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Symbol" panose="05050102010706020507" pitchFamily="18" charset="2"/>
              <a:buChar char=""/>
              <a:tabLst/>
              <a:defRPr/>
            </a:pPr>
            <a:endParaRPr kumimoji="0" lang="en-US" sz="21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6" name="Group 5">
            <a:extLst>
              <a:ext uri="{FF2B5EF4-FFF2-40B4-BE49-F238E27FC236}">
                <a16:creationId xmlns="" xmlns:a16="http://schemas.microsoft.com/office/drawing/2014/main" id="{08B093B9-DEF5-4A23-B604-CB49186A7AF3}"/>
              </a:ext>
            </a:extLst>
          </p:cNvPr>
          <p:cNvGrpSpPr/>
          <p:nvPr/>
        </p:nvGrpSpPr>
        <p:grpSpPr>
          <a:xfrm>
            <a:off x="732306" y="2257047"/>
            <a:ext cx="736600" cy="3015976"/>
            <a:chOff x="732306" y="2889056"/>
            <a:chExt cx="736600" cy="3015976"/>
          </a:xfrm>
        </p:grpSpPr>
        <p:pic>
          <p:nvPicPr>
            <p:cNvPr id="9" name="Picture 8">
              <a:extLst>
                <a:ext uri="{FF2B5EF4-FFF2-40B4-BE49-F238E27FC236}">
                  <a16:creationId xmlns="" xmlns:a16="http://schemas.microsoft.com/office/drawing/2014/main" id="{F0CB7810-34E0-4429-93F2-8F6EA807A102}"/>
                </a:ext>
              </a:extLst>
            </p:cNvPr>
            <p:cNvPicPr/>
            <p:nvPr/>
          </p:nvPicPr>
          <p:blipFill>
            <a:blip r:embed="rId3"/>
            <a:stretch>
              <a:fillRect/>
            </a:stretch>
          </p:blipFill>
          <p:spPr>
            <a:xfrm>
              <a:off x="750400" y="2889056"/>
              <a:ext cx="625475" cy="643255"/>
            </a:xfrm>
            <a:prstGeom prst="rect">
              <a:avLst/>
            </a:prstGeom>
          </p:spPr>
        </p:pic>
        <p:pic>
          <p:nvPicPr>
            <p:cNvPr id="11" name="Graphic 13">
              <a:extLst>
                <a:ext uri="{FF2B5EF4-FFF2-40B4-BE49-F238E27FC236}">
                  <a16:creationId xmlns="" xmlns:a16="http://schemas.microsoft.com/office/drawing/2014/main" id="{8FAA3185-A4F8-46B8-837F-AAA4F8F84459}"/>
                </a:ext>
              </a:extLst>
            </p:cNvPr>
            <p:cNvPicPr/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783737" y="3746200"/>
              <a:ext cx="558800" cy="558800"/>
            </a:xfrm>
            <a:prstGeom prst="rect">
              <a:avLst/>
            </a:prstGeom>
          </p:spPr>
        </p:pic>
        <p:pic>
          <p:nvPicPr>
            <p:cNvPr id="12" name="Picture 11">
              <a:extLst>
                <a:ext uri="{FF2B5EF4-FFF2-40B4-BE49-F238E27FC236}">
                  <a16:creationId xmlns="" xmlns:a16="http://schemas.microsoft.com/office/drawing/2014/main" id="{AD11A04B-6E56-436A-94E6-61CD8768C620}"/>
                </a:ext>
              </a:extLst>
            </p:cNvPr>
            <p:cNvPicPr/>
            <p:nvPr/>
          </p:nvPicPr>
          <p:blipFill>
            <a:blip r:embed="rId6"/>
            <a:stretch>
              <a:fillRect/>
            </a:stretch>
          </p:blipFill>
          <p:spPr>
            <a:xfrm>
              <a:off x="814710" y="4487183"/>
              <a:ext cx="599102" cy="643255"/>
            </a:xfrm>
            <a:prstGeom prst="rect">
              <a:avLst/>
            </a:prstGeom>
          </p:spPr>
        </p:pic>
        <p:pic>
          <p:nvPicPr>
            <p:cNvPr id="13" name="Picture 12" descr="https://d30y9cdsu7xlg0.cloudfront.net/png/181229-200.png">
              <a:extLst>
                <a:ext uri="{FF2B5EF4-FFF2-40B4-BE49-F238E27FC236}">
                  <a16:creationId xmlns="" xmlns:a16="http://schemas.microsoft.com/office/drawing/2014/main" id="{43E6229F-7CBC-4A21-8B63-1981CFC50362}"/>
                </a:ext>
              </a:extLst>
            </p:cNvPr>
            <p:cNvPicPr/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32306" y="5168432"/>
              <a:ext cx="736600" cy="736600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BBD2C2AE-8D71-4EA0-84F5-27E59E668808}"/>
              </a:ext>
            </a:extLst>
          </p:cNvPr>
          <p:cNvSpPr txBox="1"/>
          <p:nvPr/>
        </p:nvSpPr>
        <p:spPr>
          <a:xfrm>
            <a:off x="954741" y="995082"/>
            <a:ext cx="10744200" cy="9725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0000"/>
              </a:lnSpc>
            </a:pPr>
            <a:r>
              <a:rPr lang="en-US" sz="2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Focused on enabling entrepreneurs, SMEs and multinationals to address five key AV/ CV challenges: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="" xmlns:a16="http://schemas.microsoft.com/office/drawing/2014/main" id="{D5249F1C-2393-433D-ADBF-C58BEC4C977C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086" y="5492797"/>
            <a:ext cx="860787" cy="8607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85718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20443</TotalTime>
  <Words>795</Words>
  <Application>Microsoft Office PowerPoint</Application>
  <PresentationFormat>Widescreen</PresentationFormat>
  <Paragraphs>99</Paragraphs>
  <Slides>7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7" baseType="lpstr">
      <vt:lpstr>Arial</vt:lpstr>
      <vt:lpstr>Calibri</vt:lpstr>
      <vt:lpstr>Calibri Light</vt:lpstr>
      <vt:lpstr>Cambria</vt:lpstr>
      <vt:lpstr>Helvetica Neue</vt:lpstr>
      <vt:lpstr>Helvetica Neue Light</vt:lpstr>
      <vt:lpstr>Symbol</vt:lpstr>
      <vt:lpstr>Times New Roman</vt:lpstr>
      <vt:lpstr>ヒラギノ角ゴ ProN W3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The First Integrated AV Test &amp; Validation Environment of Its Kind in North America</vt:lpstr>
      <vt:lpstr>Addressing Key AV Challenges</vt:lpstr>
    </vt:vector>
  </TitlesOfParts>
  <Company>City of Ottawa / Ville d'Ottawa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Smart Agriculture</dc:title>
  <dc:creator>Sonya Shorey</dc:creator>
  <cp:lastModifiedBy>Sonya Shorey</cp:lastModifiedBy>
  <cp:revision>453</cp:revision>
  <cp:lastPrinted>2018-04-03T22:20:22Z</cp:lastPrinted>
  <dcterms:created xsi:type="dcterms:W3CDTF">2017-08-19T04:35:03Z</dcterms:created>
  <dcterms:modified xsi:type="dcterms:W3CDTF">2018-05-22T01:14:04Z</dcterms:modified>
</cp:coreProperties>
</file>