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53" r:id="rId1"/>
  </p:sldMasterIdLst>
  <p:notesMasterIdLst>
    <p:notesMasterId r:id="rId14"/>
  </p:notesMasterIdLst>
  <p:sldIdLst>
    <p:sldId id="256" r:id="rId2"/>
    <p:sldId id="273" r:id="rId3"/>
    <p:sldId id="258" r:id="rId4"/>
    <p:sldId id="276" r:id="rId5"/>
    <p:sldId id="277" r:id="rId6"/>
    <p:sldId id="270" r:id="rId7"/>
    <p:sldId id="275" r:id="rId8"/>
    <p:sldId id="260" r:id="rId9"/>
    <p:sldId id="268" r:id="rId10"/>
    <p:sldId id="278" r:id="rId11"/>
    <p:sldId id="279" r:id="rId12"/>
    <p:sldId id="263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47" autoAdjust="0"/>
    <p:restoredTop sz="90422" autoAdjust="0"/>
  </p:normalViewPr>
  <p:slideViewPr>
    <p:cSldViewPr snapToGrid="0" snapToObjects="1">
      <p:cViewPr>
        <p:scale>
          <a:sx n="68" d="100"/>
          <a:sy n="68" d="100"/>
        </p:scale>
        <p:origin x="-1360" y="-136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28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838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will</a:t>
            </a:r>
            <a:r>
              <a:rPr lang="en-US" baseline="0" dirty="0" smtClean="0"/>
              <a:t> be the next stage of the connected car revolution as Autonomous Vehicles begin mass productions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6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Our </a:t>
            </a:r>
            <a:r>
              <a:rPr lang="en-US" sz="2400" dirty="0" smtClean="0"/>
              <a:t>solution is the leading in-market connected car solution that is fully functional, user customizable, and continually evolving.  We originally Launched in Tesla and is available in 32 countries with 2 other OEM launches later this year.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02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You’re always </a:t>
            </a:r>
            <a:r>
              <a:rPr lang="en-US" baseline="0" dirty="0" smtClean="0"/>
              <a:t>on the go and we expect our digital lifestyle to follow.  We have designed EVE from the ground up to be the next evolution of the connected car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50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One</a:t>
            </a:r>
            <a:r>
              <a:rPr lang="en-US" sz="2400" baseline="0" dirty="0" smtClean="0"/>
              <a:t> of our </a:t>
            </a:r>
            <a:r>
              <a:rPr lang="en-US" sz="2400" baseline="0" dirty="0" smtClean="0"/>
              <a:t>solutions is </a:t>
            </a:r>
            <a:r>
              <a:rPr lang="en-US" sz="2400" dirty="0" smtClean="0"/>
              <a:t>EVEConnect </a:t>
            </a:r>
            <a:r>
              <a:rPr lang="mr-IN" sz="2400" dirty="0" smtClean="0"/>
              <a:t>–</a:t>
            </a:r>
            <a:r>
              <a:rPr lang="en-US" sz="2400" dirty="0" smtClean="0"/>
              <a:t> launched in Jan 2018 at CES in Partnership with Clarion ( a global connected car platform</a:t>
            </a:r>
            <a:r>
              <a:rPr lang="en-US" sz="2400" dirty="0" smtClean="0"/>
              <a:t>)</a:t>
            </a:r>
            <a:r>
              <a:rPr lang="en-US" sz="2400" baseline="0" dirty="0" smtClean="0"/>
              <a:t>, in addition, we went live with EVEConnect </a:t>
            </a:r>
            <a:r>
              <a:rPr lang="en-US" sz="2400" baseline="0" dirty="0" smtClean="0"/>
              <a:t>in Tesla.  EVEConnect</a:t>
            </a:r>
            <a:r>
              <a:rPr lang="en-US" sz="2400" dirty="0" smtClean="0"/>
              <a:t> is the only solution that integrates hundreds of devices across multiple Smart Home IoT platforms.  </a:t>
            </a:r>
          </a:p>
          <a:p>
            <a:endParaRPr lang="en-US" dirty="0" smtClean="0"/>
          </a:p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Control approximately 500+ Smart Home devices and services through automations or voice control while in the driver seat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094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EVEConnect allows for GPS based automations that function across multiple Smart Home platforms, enabling devices to work together through </a:t>
            </a:r>
            <a:r>
              <a:rPr lang="en-US" sz="2400" dirty="0" smtClean="0"/>
              <a:t>geofencing.  We will</a:t>
            </a:r>
            <a:r>
              <a:rPr lang="en-US" sz="2400" baseline="0" dirty="0" smtClean="0"/>
              <a:t> use this same functionality across smart city and additional IoT devices. 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8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 was built</a:t>
            </a:r>
            <a:r>
              <a:rPr lang="en-US" baseline="0" dirty="0" smtClean="0"/>
              <a:t> on technologies that allow for quick development in multiple environments.  This means that an OEM can be running Android, QNX, Mirrored </a:t>
            </a:r>
            <a:r>
              <a:rPr lang="en-US" baseline="0" dirty="0" smtClean="0"/>
              <a:t>solutions </a:t>
            </a:r>
            <a:r>
              <a:rPr lang="en-US" baseline="0" dirty="0" smtClean="0"/>
              <a:t>and </a:t>
            </a:r>
            <a:r>
              <a:rPr lang="en-US" baseline="0" dirty="0" smtClean="0"/>
              <a:t>more, we are able to adapt our solution quickly and cost effectively</a:t>
            </a:r>
            <a:r>
              <a:rPr lang="mr-IN" baseline="0" dirty="0" smtClean="0"/>
              <a:t>…</a:t>
            </a:r>
            <a:r>
              <a:rPr lang="en-CA" baseline="0" dirty="0" smtClean="0"/>
              <a:t>EVE has developed for many of these applications and </a:t>
            </a:r>
            <a:r>
              <a:rPr lang="en-CA" baseline="0" dirty="0" smtClean="0"/>
              <a:t>are constantly </a:t>
            </a:r>
            <a:r>
              <a:rPr lang="en-CA" baseline="0" dirty="0" smtClean="0"/>
              <a:t>evolving.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578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93E7AD4-7697-411E-85E3-DD3D67758E7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59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363908"/>
            <a:ext cx="11054080" cy="1391514"/>
          </a:xfrm>
        </p:spPr>
        <p:txBody>
          <a:bodyPr vert="horz" lIns="130046" tIns="65023" rIns="130046" bIns="65023" rtlCol="0" anchor="b" anchorCtr="0">
            <a:no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77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4768427"/>
            <a:ext cx="11054080" cy="1248461"/>
          </a:xfrm>
        </p:spPr>
        <p:txBody>
          <a:bodyPr vert="horz" lIns="130046" tIns="65023" rIns="130046" bIns="65023" rtlCol="0">
            <a:normAutofit/>
          </a:bodyPr>
          <a:lstStyle>
            <a:lvl1pPr marL="0" indent="0" algn="ctr" defTabSz="1300460" rtl="0" eaLnBrk="1" latinLnBrk="0" hangingPunct="1">
              <a:spcBef>
                <a:spcPts val="427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3894" y="1378509"/>
            <a:ext cx="5201920" cy="1651610"/>
          </a:xfrm>
        </p:spPr>
        <p:txBody>
          <a:bodyPr anchor="b">
            <a:noAutofit/>
          </a:bodyPr>
          <a:lstStyle>
            <a:lvl1pPr algn="l">
              <a:defRPr sz="51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43485" y="726738"/>
            <a:ext cx="5201920" cy="7898505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30046" tIns="65023" rIns="130046" bIns="65023" rtlCol="0">
            <a:normAutofit/>
          </a:bodyPr>
          <a:lstStyle>
            <a:lvl1pPr marL="487672" indent="-487672" algn="l" defTabSz="1300460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6458" y="3030118"/>
            <a:ext cx="5201920" cy="5097882"/>
          </a:xfrm>
        </p:spPr>
        <p:txBody>
          <a:bodyPr vert="horz" lIns="130046" tIns="65023" rIns="130046" bIns="65023" rtlCol="0">
            <a:normAutofit/>
          </a:bodyPr>
          <a:lstStyle>
            <a:lvl1pPr marL="0" indent="0">
              <a:spcBef>
                <a:spcPts val="1422"/>
              </a:spcBef>
              <a:buNone/>
              <a:defRPr sz="26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lvl="0" indent="0" algn="l" defTabSz="1300460" rtl="0" eaLnBrk="1" latinLnBrk="0" hangingPunct="1">
              <a:spcBef>
                <a:spcPts val="2844"/>
              </a:spcBef>
              <a:buFontTx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5904179"/>
            <a:ext cx="11060454" cy="1443533"/>
          </a:xfrm>
        </p:spPr>
        <p:txBody>
          <a:bodyPr anchor="b">
            <a:noAutofit/>
          </a:bodyPr>
          <a:lstStyle>
            <a:lvl1pPr algn="ctr">
              <a:defRPr sz="51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00960" y="650239"/>
            <a:ext cx="7802880" cy="5182795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30046" tIns="65023" rIns="130046" bIns="65023" rtlCol="0">
            <a:normAutofit/>
          </a:bodyPr>
          <a:lstStyle>
            <a:lvl1pPr marL="487672" indent="-487672" algn="l" defTabSz="1300460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923" y="7369386"/>
            <a:ext cx="11060454" cy="1351479"/>
          </a:xfrm>
        </p:spPr>
        <p:txBody>
          <a:bodyPr vert="horz" lIns="130046" tIns="65023" rIns="130046" bIns="65023" rtlCol="0">
            <a:normAutofit/>
          </a:bodyPr>
          <a:lstStyle>
            <a:lvl1pPr marL="0" indent="0" algn="ctr">
              <a:spcBef>
                <a:spcPts val="427"/>
              </a:spcBef>
              <a:buNone/>
              <a:defRPr sz="26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lvl="0" indent="0" algn="l" defTabSz="1300460" rtl="0" eaLnBrk="1" latinLnBrk="0" hangingPunct="1">
              <a:spcBef>
                <a:spcPts val="2844"/>
              </a:spcBef>
              <a:buFontTx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5909534"/>
            <a:ext cx="11060454" cy="1440727"/>
          </a:xfrm>
        </p:spPr>
        <p:txBody>
          <a:bodyPr anchor="b">
            <a:noAutofit/>
          </a:bodyPr>
          <a:lstStyle>
            <a:lvl1pPr algn="ctr">
              <a:defRPr sz="51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5360" y="650240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30046" tIns="65023" rIns="130046" bIns="65023" rtlCol="0">
            <a:normAutofit/>
          </a:bodyPr>
          <a:lstStyle>
            <a:lvl1pPr marL="487672" indent="-487672" algn="l" defTabSz="1300460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923" y="7369386"/>
            <a:ext cx="11060454" cy="1351479"/>
          </a:xfrm>
        </p:spPr>
        <p:txBody>
          <a:bodyPr vert="horz" lIns="130046" tIns="65023" rIns="130046" bIns="65023" rtlCol="0">
            <a:normAutofit/>
          </a:bodyPr>
          <a:lstStyle>
            <a:lvl1pPr marL="0" indent="0" algn="ctr">
              <a:spcBef>
                <a:spcPts val="427"/>
              </a:spcBef>
              <a:buNone/>
              <a:defRPr sz="26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lvl="0" indent="0" algn="l" defTabSz="1300460" rtl="0" eaLnBrk="1" latinLnBrk="0" hangingPunct="1">
              <a:spcBef>
                <a:spcPts val="2844"/>
              </a:spcBef>
              <a:buFontTx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975360" y="3492171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30046" tIns="65023" rIns="130046" bIns="65023" rtlCol="0">
            <a:normAutofit/>
          </a:bodyPr>
          <a:lstStyle>
            <a:lvl1pPr marL="487672" indent="-487672" algn="l" defTabSz="1300460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4853319" y="650240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30046" tIns="65023" rIns="130046" bIns="65023" rtlCol="0">
            <a:normAutofit/>
          </a:bodyPr>
          <a:lstStyle>
            <a:lvl1pPr marL="487672" indent="-487672" algn="l" defTabSz="1300460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4853319" y="3492171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30046" tIns="65023" rIns="130046" bIns="65023" rtlCol="0">
            <a:normAutofit/>
          </a:bodyPr>
          <a:lstStyle>
            <a:lvl1pPr marL="487672" indent="-487672" algn="l" defTabSz="1300460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8731278" y="650240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30046" tIns="65023" rIns="130046" bIns="65023" rtlCol="0">
            <a:normAutofit/>
          </a:bodyPr>
          <a:lstStyle>
            <a:lvl1pPr marL="487672" indent="-487672" algn="l" defTabSz="1300460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8731278" y="3492171"/>
            <a:ext cx="3316224" cy="2340864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130046" tIns="65023" rIns="130046" bIns="65023" rtlCol="0">
            <a:normAutofit/>
          </a:bodyPr>
          <a:lstStyle>
            <a:lvl1pPr marL="487672" indent="-487672" algn="l" defTabSz="1300460" rtl="0" eaLnBrk="1" latinLnBrk="0" hangingPunct="1">
              <a:spcBef>
                <a:spcPts val="2844"/>
              </a:spcBef>
              <a:buFont typeface="Arial" pitchFamily="34" charset="0"/>
              <a:buNone/>
              <a:defRPr sz="31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87093" y="758614"/>
            <a:ext cx="2275840" cy="7954152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360" y="758614"/>
            <a:ext cx="8561493" cy="795415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17477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1" y="2658334"/>
            <a:ext cx="11051823" cy="605443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6068907"/>
            <a:ext cx="11054080" cy="1389729"/>
          </a:xfrm>
        </p:spPr>
        <p:txBody>
          <a:bodyPr anchor="b" anchorCtr="0">
            <a:noAutofit/>
          </a:bodyPr>
          <a:lstStyle>
            <a:lvl1pPr>
              <a:defRPr sz="77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59" y="7477760"/>
            <a:ext cx="11051823" cy="1243105"/>
          </a:xfrm>
        </p:spPr>
        <p:txBody>
          <a:bodyPr>
            <a:normAutofit/>
          </a:bodyPr>
          <a:lstStyle>
            <a:lvl1pPr marL="0" indent="0" algn="ctr">
              <a:spcBef>
                <a:spcPts val="427"/>
              </a:spcBef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924368" y="603947"/>
            <a:ext cx="7156066" cy="4801138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1" y="1408854"/>
            <a:ext cx="11051823" cy="2479040"/>
          </a:xfrm>
        </p:spPr>
        <p:txBody>
          <a:bodyPr vert="horz" lIns="130046" tIns="65023" rIns="130046" bIns="65023" rtlCol="0" anchor="b" anchorCtr="0">
            <a:noAutofit/>
          </a:bodyPr>
          <a:lstStyle>
            <a:lvl1pPr algn="ctr" defTabSz="1300460" rtl="0" eaLnBrk="1" latinLnBrk="0" hangingPunct="1">
              <a:spcBef>
                <a:spcPct val="0"/>
              </a:spcBef>
              <a:buNone/>
              <a:defRPr sz="77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1" y="3920565"/>
            <a:ext cx="11051823" cy="1823222"/>
          </a:xfrm>
        </p:spPr>
        <p:txBody>
          <a:bodyPr vert="horz" lIns="130046" tIns="65023" rIns="130046" bIns="65023" rtlCol="0">
            <a:normAutofit/>
          </a:bodyPr>
          <a:lstStyle>
            <a:lvl1pPr marL="0" indent="0" algn="ctr" defTabSz="1300460" rtl="0" eaLnBrk="1" latinLnBrk="0" hangingPunct="1">
              <a:spcBef>
                <a:spcPts val="427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1" y="172122"/>
            <a:ext cx="11051823" cy="2033594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360" y="2503877"/>
            <a:ext cx="5136896" cy="6208889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 marL="3411450" indent="-478641">
              <a:defRPr sz="2600"/>
            </a:lvl8pPr>
            <a:lvl9pPr marL="3411450" indent="-478641">
              <a:defRPr sz="2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0287" y="2503877"/>
            <a:ext cx="5136896" cy="6208889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600"/>
            </a:lvl6pPr>
            <a:lvl7pPr>
              <a:defRPr sz="2600"/>
            </a:lvl7pPr>
            <a:lvl8pPr marL="3411450" indent="-478641">
              <a:defRPr sz="2600"/>
            </a:lvl8pPr>
            <a:lvl9pPr marL="3411450" indent="-478641">
              <a:defRPr sz="2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1" y="172122"/>
            <a:ext cx="11051823" cy="2033594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0" y="2205717"/>
            <a:ext cx="5136896" cy="873361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5360" y="3467947"/>
            <a:ext cx="5136896" cy="5244817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300"/>
            </a:lvl6pPr>
            <a:lvl7pPr>
              <a:defRPr sz="2300"/>
            </a:lvl7pPr>
            <a:lvl8pPr marL="3411450" indent="-478641">
              <a:defRPr sz="2300"/>
            </a:lvl8pPr>
            <a:lvl9pPr marL="3411450" indent="-478641">
              <a:defRPr sz="23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91415" y="2205717"/>
            <a:ext cx="5136896" cy="873361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91415" y="3467947"/>
            <a:ext cx="5136896" cy="5244817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300"/>
            </a:lvl6pPr>
            <a:lvl7pPr>
              <a:defRPr sz="2300"/>
            </a:lvl7pPr>
            <a:lvl8pPr marL="3411450" indent="-478641">
              <a:defRPr sz="2300"/>
            </a:lvl8pPr>
            <a:lvl9pPr marL="3411450" indent="-478641">
              <a:defRPr sz="23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18158" y="3117328"/>
            <a:ext cx="4876800" cy="225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21463" y="3117328"/>
            <a:ext cx="4876800" cy="225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109" y="1381760"/>
            <a:ext cx="5201920" cy="1652693"/>
          </a:xfrm>
        </p:spPr>
        <p:txBody>
          <a:bodyPr anchor="b">
            <a:noAutofit/>
          </a:bodyPr>
          <a:lstStyle>
            <a:lvl1pPr algn="l">
              <a:defRPr sz="51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7520" y="650241"/>
            <a:ext cx="5201920" cy="8062525"/>
          </a:xfrm>
        </p:spPr>
        <p:txBody>
          <a:bodyPr>
            <a:normAutofit/>
          </a:bodyPr>
          <a:lstStyle>
            <a:lvl1pPr>
              <a:defRPr sz="3100"/>
            </a:lvl1pPr>
            <a:lvl2pPr>
              <a:defRPr sz="28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 marL="3411450" indent="-478641">
              <a:defRPr sz="2600"/>
            </a:lvl8pPr>
            <a:lvl9pPr marL="3411450" indent="-478641">
              <a:defRPr sz="2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7109" y="3034455"/>
            <a:ext cx="5201920" cy="5093547"/>
          </a:xfrm>
        </p:spPr>
        <p:txBody>
          <a:bodyPr>
            <a:normAutofit/>
          </a:bodyPr>
          <a:lstStyle>
            <a:lvl1pPr marL="0" indent="0">
              <a:spcBef>
                <a:spcPts val="1422"/>
              </a:spcBef>
              <a:buNone/>
              <a:defRPr sz="26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5361" y="172122"/>
            <a:ext cx="11051823" cy="2033594"/>
          </a:xfrm>
          <a:prstGeom prst="rect">
            <a:avLst/>
          </a:prstGeom>
        </p:spPr>
        <p:txBody>
          <a:bodyPr vert="horz" lIns="130046" tIns="65023" rIns="130046" bIns="65023" rtlCol="0" anchor="ctr" anchorCtr="0">
            <a:norm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361" y="2492588"/>
            <a:ext cx="11051823" cy="6220178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15730" y="9040143"/>
            <a:ext cx="3034453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9ADF698-71C4-544A-BE9B-5B7B5871A794}" type="datetimeFigureOut">
              <a:rPr lang="en-US" smtClean="0"/>
              <a:t>18-05-18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3616" y="9040143"/>
            <a:ext cx="4118187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14720" y="9040143"/>
            <a:ext cx="975360" cy="519289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</p:sldLayoutIdLst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300460" rtl="0" eaLnBrk="1" latinLnBrk="0" hangingPunct="1">
        <a:spcBef>
          <a:spcPct val="0"/>
        </a:spcBef>
        <a:buNone/>
        <a:defRPr sz="6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ts val="2844"/>
        </a:spcBef>
        <a:buFontTx/>
        <a:buBlip>
          <a:blip r:embed="rId18"/>
        </a:buBlip>
        <a:defRPr sz="31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975345" indent="-478641" algn="l" defTabSz="1300460" rtl="0" eaLnBrk="1" latinLnBrk="0" hangingPunct="1">
        <a:spcBef>
          <a:spcPts val="853"/>
        </a:spcBef>
        <a:buFontTx/>
        <a:buBlip>
          <a:blip r:embed="rId18"/>
        </a:buBlip>
        <a:defRPr sz="2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472048" indent="-496703" algn="l" defTabSz="1300460" rtl="0" eaLnBrk="1" latinLnBrk="0" hangingPunct="1">
        <a:spcBef>
          <a:spcPts val="853"/>
        </a:spcBef>
        <a:buFontTx/>
        <a:buBlip>
          <a:blip r:embed="rId18"/>
        </a:buBlip>
        <a:defRPr sz="26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950690" indent="-478641" algn="l" defTabSz="1300460" rtl="0" eaLnBrk="1" latinLnBrk="0" hangingPunct="1">
        <a:spcBef>
          <a:spcPts val="853"/>
        </a:spcBef>
        <a:buFontTx/>
        <a:buBlip>
          <a:blip r:embed="rId18"/>
        </a:buBlip>
        <a:defRPr sz="26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2447393" indent="-496703" algn="l" defTabSz="1300460" rtl="0" eaLnBrk="1" latinLnBrk="0" hangingPunct="1">
        <a:spcBef>
          <a:spcPts val="853"/>
        </a:spcBef>
        <a:buFontTx/>
        <a:buBlip>
          <a:blip r:embed="rId18"/>
        </a:buBlip>
        <a:defRPr sz="26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923777" indent="-478641" algn="l" defTabSz="1300460" rtl="0" eaLnBrk="1" latinLnBrk="0" hangingPunct="1">
        <a:spcBef>
          <a:spcPct val="20000"/>
        </a:spcBef>
        <a:buFontTx/>
        <a:buBlip>
          <a:blip r:embed="rId18"/>
        </a:buBlip>
        <a:defRPr lang="en-US" sz="26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3411450" indent="-478641" algn="l" defTabSz="1300460" rtl="0" eaLnBrk="1" latinLnBrk="0" hangingPunct="1">
        <a:spcBef>
          <a:spcPct val="20000"/>
        </a:spcBef>
        <a:buFontTx/>
        <a:buBlip>
          <a:blip r:embed="rId18"/>
        </a:buBlip>
        <a:defRPr lang="en-US" sz="26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3901379" indent="-478641" algn="l" defTabSz="1300460" rtl="0" eaLnBrk="1" latinLnBrk="0" hangingPunct="1">
        <a:spcBef>
          <a:spcPct val="20000"/>
        </a:spcBef>
        <a:buFontTx/>
        <a:buBlip>
          <a:blip r:embed="rId18"/>
        </a:buBlip>
        <a:defRPr lang="en-US" sz="26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4391310" indent="-478641" algn="l" defTabSz="1300460" rtl="0" eaLnBrk="1" latinLnBrk="0" hangingPunct="1">
        <a:spcBef>
          <a:spcPct val="20000"/>
        </a:spcBef>
        <a:buFontTx/>
        <a:buBlip>
          <a:blip r:embed="rId18"/>
        </a:buBlip>
        <a:defRPr lang="en-US" sz="26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1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hyperlink" Target="mailto:warren@eve.solution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14.png"/><Relationship Id="rId21" Type="http://schemas.openxmlformats.org/officeDocument/2006/relationships/image" Target="../media/image24.png"/><Relationship Id="rId22" Type="http://schemas.openxmlformats.org/officeDocument/2006/relationships/image" Target="../media/image25.png"/><Relationship Id="rId23" Type="http://schemas.openxmlformats.org/officeDocument/2006/relationships/image" Target="../media/image26.png"/><Relationship Id="rId24" Type="http://schemas.openxmlformats.org/officeDocument/2006/relationships/image" Target="../media/image27.png"/><Relationship Id="rId25" Type="http://schemas.openxmlformats.org/officeDocument/2006/relationships/image" Target="../media/image28.jpeg"/><Relationship Id="rId26" Type="http://schemas.openxmlformats.org/officeDocument/2006/relationships/image" Target="../media/image29.png"/><Relationship Id="rId27" Type="http://schemas.openxmlformats.org/officeDocument/2006/relationships/image" Target="../media/image30.jpg"/><Relationship Id="rId28" Type="http://schemas.openxmlformats.org/officeDocument/2006/relationships/image" Target="../media/image31.png"/><Relationship Id="rId29" Type="http://schemas.openxmlformats.org/officeDocument/2006/relationships/image" Target="../media/image4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microsoft.com/office/2007/relationships/hdphoto" Target="../media/hdphoto3.wdp"/><Relationship Id="rId17" Type="http://schemas.openxmlformats.org/officeDocument/2006/relationships/image" Target="../media/image11.jpeg"/><Relationship Id="rId18" Type="http://schemas.openxmlformats.org/officeDocument/2006/relationships/image" Target="../media/image13.png"/><Relationship Id="rId19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microsoft.com/office/2007/relationships/hdphoto" Target="../media/hdphoto1.wdp"/><Relationship Id="rId6" Type="http://schemas.openxmlformats.org/officeDocument/2006/relationships/image" Target="../media/image17.png"/><Relationship Id="rId7" Type="http://schemas.microsoft.com/office/2007/relationships/hdphoto" Target="../media/hdphoto2.wdp"/><Relationship Id="rId8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eve-logoWhite.pdf" descr="eve-logoWhit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1511" y="3237459"/>
            <a:ext cx="6341778" cy="2039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26" y="1087579"/>
            <a:ext cx="10266574" cy="947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EVE is Perfectly Positioned at the Meeting of Multiple Industries</a:t>
            </a:r>
            <a:endParaRPr lang="en-CA" dirty="0"/>
          </a:p>
        </p:txBody>
      </p:sp>
      <p:pic>
        <p:nvPicPr>
          <p:cNvPr id="6" name="eve-logoWhite.pdf" descr="eve-logoWhit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15691" y="9034314"/>
            <a:ext cx="1698417" cy="546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51816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8">
            <a:extLst>
              <a:ext uri="{FF2B5EF4-FFF2-40B4-BE49-F238E27FC236}">
                <a16:creationId xmlns:a16="http://schemas.microsoft.com/office/drawing/2014/main" xmlns="" id="{7361ACA2-0810-4C69-86EE-E84076FF7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77" y="4626497"/>
            <a:ext cx="1628570" cy="4316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5" name="Content Placeholder 30">
            <a:extLst>
              <a:ext uri="{FF2B5EF4-FFF2-40B4-BE49-F238E27FC236}">
                <a16:creationId xmlns:a16="http://schemas.microsoft.com/office/drawing/2014/main" xmlns="" id="{4E78E495-89FA-4B96-88AC-E2A7B407E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70" y="1009182"/>
            <a:ext cx="1391158" cy="13911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345CA1-5253-4F85-BB35-41FF8700C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56" y="2847563"/>
            <a:ext cx="3840616" cy="8910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1F8076-3B13-4F7C-BA8A-999B594EB9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00" y="5513433"/>
            <a:ext cx="3906698" cy="7180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7A43CA-35FA-4272-B09C-60A15680DA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00" y="1056332"/>
            <a:ext cx="2605005" cy="11580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DE1EA0-B4EC-4EAF-86EC-4F550D26F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56" y="2599523"/>
            <a:ext cx="1742528" cy="1329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0E3B5F-F36D-4121-93F7-8D6F90CB0D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10" y="2254546"/>
            <a:ext cx="1594354" cy="1587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2528C2-C79F-4938-95BC-A633ED0516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35" y="4200916"/>
            <a:ext cx="2286000" cy="1714500"/>
          </a:xfrm>
          <a:prstGeom prst="rect">
            <a:avLst/>
          </a:prstGeom>
        </p:spPr>
      </p:pic>
      <p:pic>
        <p:nvPicPr>
          <p:cNvPr id="13" name="Picture 14" descr="Image result for nest blue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47" y="3738586"/>
            <a:ext cx="1387476" cy="78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3127" y="4589458"/>
            <a:ext cx="1847949" cy="18479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8135" y="966731"/>
            <a:ext cx="3734999" cy="12792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1728" y="6647355"/>
            <a:ext cx="2680407" cy="1072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82048" y="7837427"/>
            <a:ext cx="4509470" cy="659510"/>
          </a:xfrm>
          <a:prstGeom prst="rect">
            <a:avLst/>
          </a:prstGeom>
        </p:spPr>
      </p:pic>
      <p:pic>
        <p:nvPicPr>
          <p:cNvPr id="16" name="eve-logoWhite.pdf" descr="eve-logoWhit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015691" y="9034314"/>
            <a:ext cx="1698417" cy="546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659121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eve-logoWhite.pdf" descr="eve-logoWhit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5691" y="9034314"/>
            <a:ext cx="1698417" cy="5462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767196" y="3081559"/>
            <a:ext cx="9248495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Warren Butland</a:t>
            </a:r>
          </a:p>
          <a:p>
            <a:r>
              <a:rPr lang="en-US" dirty="0"/>
              <a:t>EVP &amp; Co-</a:t>
            </a:r>
            <a:r>
              <a:rPr lang="en-US" dirty="0" smtClean="0"/>
              <a:t>Founder</a:t>
            </a:r>
          </a:p>
          <a:p>
            <a:r>
              <a:rPr lang="en-US" dirty="0"/>
              <a:t>EVOLVED VEHICLE ENVIRONMENTS</a:t>
            </a:r>
          </a:p>
          <a:p>
            <a:endParaRPr lang="en-US" dirty="0"/>
          </a:p>
          <a:p>
            <a:r>
              <a:rPr lang="en-US" dirty="0"/>
              <a:t>613-292-</a:t>
            </a:r>
            <a:r>
              <a:rPr lang="en-US" dirty="0" smtClean="0"/>
              <a:t>2793</a:t>
            </a:r>
          </a:p>
          <a:p>
            <a:r>
              <a:rPr lang="en-US" dirty="0" err="1" smtClean="0">
                <a:hlinkClick r:id="rId3"/>
              </a:rPr>
              <a:t>warren@eve.solutions</a:t>
            </a:r>
            <a:endParaRPr lang="en-US" dirty="0"/>
          </a:p>
          <a:p>
            <a:r>
              <a:rPr lang="en-US" dirty="0" err="1" smtClean="0"/>
              <a:t>www.eve.solutions</a:t>
            </a:r>
            <a:endParaRPr lang="en-US" dirty="0"/>
          </a:p>
          <a:p>
            <a:r>
              <a:rPr lang="en-US" dirty="0" err="1"/>
              <a:t>www.teslaapps.net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022007"/>
            <a:ext cx="11099800" cy="62865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/>
              <a:t>The connected car is a key element of both the digital disruption in cars and the IoT </a:t>
            </a:r>
            <a:r>
              <a:rPr lang="en-US" sz="4800" dirty="0" smtClean="0"/>
              <a:t>revolution</a:t>
            </a:r>
          </a:p>
          <a:p>
            <a:pPr marL="0" indent="0">
              <a:buNone/>
            </a:pPr>
            <a:endParaRPr lang="en-US" sz="4800" dirty="0" smtClean="0"/>
          </a:p>
          <a:p>
            <a:pPr marL="0" indent="0">
              <a:buNone/>
            </a:pPr>
            <a:r>
              <a:rPr lang="en-US" sz="4800" dirty="0" smtClean="0"/>
              <a:t>The connected car leverages </a:t>
            </a:r>
            <a:r>
              <a:rPr lang="en-US" sz="4800" dirty="0"/>
              <a:t>key IoT-enabling technologies such as sensors, analytics, big data, natural language processing, cloud computing, among </a:t>
            </a:r>
            <a:r>
              <a:rPr lang="en-US" sz="4800" dirty="0" smtClean="0"/>
              <a:t>others</a:t>
            </a:r>
            <a:endParaRPr lang="en-US" sz="4800" dirty="0"/>
          </a:p>
        </p:txBody>
      </p:sp>
      <p:pic>
        <p:nvPicPr>
          <p:cNvPr id="4" name="eve-logoWhite.pdf" descr="eve-logo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15691" y="9034314"/>
            <a:ext cx="1698417" cy="546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09681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Evolved Vehicle Environments(EVE) is a Canadian Owned Connected Car Software company…"/>
          <p:cNvSpPr txBox="1">
            <a:spLocks noGrp="1"/>
          </p:cNvSpPr>
          <p:nvPr>
            <p:ph type="body" idx="1"/>
          </p:nvPr>
        </p:nvSpPr>
        <p:spPr>
          <a:xfrm>
            <a:off x="952500" y="1159089"/>
            <a:ext cx="11914572" cy="69650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508254">
              <a:spcBef>
                <a:spcPts val="3600"/>
              </a:spcBef>
              <a:buNone/>
              <a:defRPr sz="3306"/>
            </a:pPr>
            <a:r>
              <a:rPr sz="4800" dirty="0"/>
              <a:t>Evolved Vehicle Environments(EVE) is a Canadian Owned Connected Car Software company </a:t>
            </a:r>
            <a:r>
              <a:rPr lang="mr-IN" sz="4800" dirty="0" smtClean="0"/>
              <a:t>–</a:t>
            </a:r>
            <a:r>
              <a:rPr lang="en-CA" sz="4800" dirty="0" smtClean="0"/>
              <a:t> Located in Ottawa &amp; </a:t>
            </a:r>
            <a:r>
              <a:rPr lang="en-CA" sz="4800" dirty="0" smtClean="0"/>
              <a:t>Toronto</a:t>
            </a:r>
            <a:endParaRPr lang="en-CA" sz="4800" dirty="0" smtClean="0"/>
          </a:p>
          <a:p>
            <a:pPr marL="0" indent="0" defTabSz="508254">
              <a:spcBef>
                <a:spcPts val="3600"/>
              </a:spcBef>
              <a:buNone/>
              <a:defRPr sz="3306"/>
            </a:pPr>
            <a:endParaRPr lang="en-CA" sz="4800" dirty="0"/>
          </a:p>
          <a:p>
            <a:pPr marL="0" indent="0" defTabSz="508254">
              <a:spcBef>
                <a:spcPts val="3600"/>
              </a:spcBef>
              <a:buNone/>
              <a:defRPr sz="3306"/>
            </a:pPr>
            <a:r>
              <a:rPr sz="4800" dirty="0" smtClean="0"/>
              <a:t>We </a:t>
            </a:r>
            <a:r>
              <a:rPr sz="4800" dirty="0"/>
              <a:t>have transformed the connected car experience and evolved our Digital LifeStyle on the </a:t>
            </a:r>
            <a:r>
              <a:rPr sz="4800" dirty="0" smtClean="0"/>
              <a:t>go</a:t>
            </a:r>
            <a:endParaRPr sz="4800" dirty="0"/>
          </a:p>
        </p:txBody>
      </p:sp>
      <p:pic>
        <p:nvPicPr>
          <p:cNvPr id="127" name="eve-logoWhite.pdf" descr="eve-logoWhit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5691" y="9034314"/>
            <a:ext cx="1698417" cy="546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-dashboard-quickapp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74" y="734408"/>
            <a:ext cx="10633076" cy="7974807"/>
          </a:xfrm>
          <a:prstGeom prst="rect">
            <a:avLst/>
          </a:prstGeom>
        </p:spPr>
      </p:pic>
      <p:pic>
        <p:nvPicPr>
          <p:cNvPr id="5" name="eve-logoWhite.pdf" descr="eve-logoWhit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15691" y="9034314"/>
            <a:ext cx="1698417" cy="546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763183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-driver-and-sc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0" y="1494089"/>
            <a:ext cx="12187204" cy="6821449"/>
          </a:xfrm>
          <a:prstGeom prst="rect">
            <a:avLst/>
          </a:prstGeom>
        </p:spPr>
      </p:pic>
      <p:pic>
        <p:nvPicPr>
          <p:cNvPr id="5" name="eve-logoWhite.pdf" descr="eve-logoWhit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15691" y="9034314"/>
            <a:ext cx="1698417" cy="546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9440101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eve-logoWhite.pdf" descr="eve-logo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15691" y="9034314"/>
            <a:ext cx="1698417" cy="54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699" y="438539"/>
            <a:ext cx="8899992" cy="66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2067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eve-logoWhite.pdf" descr="eve-logo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15691" y="9034314"/>
            <a:ext cx="1698417" cy="54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interior-close-up-screen 1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" y="1027186"/>
            <a:ext cx="12127780" cy="677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2389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EVEConnect for Subaru at launch will support the top 4 consumer Smart Home platforms including compatibility with approximately 400+ Smart Home devices and services…"/>
          <p:cNvSpPr txBox="1">
            <a:spLocks noGrp="1"/>
          </p:cNvSpPr>
          <p:nvPr>
            <p:ph type="body" idx="1"/>
          </p:nvPr>
        </p:nvSpPr>
        <p:spPr>
          <a:xfrm>
            <a:off x="803099" y="747352"/>
            <a:ext cx="11099801" cy="67583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4800" dirty="0"/>
              <a:t>EVEConnect </a:t>
            </a:r>
            <a:r>
              <a:rPr sz="4800" dirty="0" smtClean="0"/>
              <a:t>support</a:t>
            </a:r>
            <a:r>
              <a:rPr lang="en-CA" sz="4800" dirty="0" smtClean="0"/>
              <a:t>s</a:t>
            </a:r>
            <a:r>
              <a:rPr sz="4800" dirty="0" smtClean="0"/>
              <a:t> the </a:t>
            </a:r>
            <a:r>
              <a:rPr sz="4800" dirty="0"/>
              <a:t>top </a:t>
            </a:r>
            <a:r>
              <a:rPr lang="en-CA" sz="4800" dirty="0" smtClean="0"/>
              <a:t>North American </a:t>
            </a:r>
            <a:r>
              <a:rPr sz="4800" dirty="0" smtClean="0"/>
              <a:t>consumer </a:t>
            </a:r>
            <a:r>
              <a:rPr sz="4800" dirty="0"/>
              <a:t>Smart Home platforms including compatibility with approximately </a:t>
            </a:r>
            <a:r>
              <a:rPr lang="en-CA" sz="4800" dirty="0" smtClean="0"/>
              <a:t>5</a:t>
            </a:r>
            <a:r>
              <a:rPr sz="4800" dirty="0" smtClean="0"/>
              <a:t>00</a:t>
            </a:r>
            <a:r>
              <a:rPr sz="4800" dirty="0"/>
              <a:t>+ Smart Home devices and services  </a:t>
            </a:r>
          </a:p>
          <a:p>
            <a:endParaRPr sz="4800" dirty="0"/>
          </a:p>
        </p:txBody>
      </p:sp>
      <p:pic>
        <p:nvPicPr>
          <p:cNvPr id="135" name="eve-logoWhite.pdf" descr="eve-logoWhit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5691" y="9034314"/>
            <a:ext cx="1698417" cy="54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2" descr="Image result for wink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49" y="5267172"/>
            <a:ext cx="2251138" cy="133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Image result for nest blu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877" y="5675224"/>
            <a:ext cx="1310824" cy="74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osch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76" y="7408057"/>
            <a:ext cx="1506125" cy="1506125"/>
          </a:xfrm>
          <a:prstGeom prst="rect">
            <a:avLst/>
          </a:prstGeom>
        </p:spPr>
      </p:pic>
      <p:pic>
        <p:nvPicPr>
          <p:cNvPr id="10" name="Picture 9" descr="smarthing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868" y="7706543"/>
            <a:ext cx="4053066" cy="744989"/>
          </a:xfrm>
          <a:prstGeom prst="rect">
            <a:avLst/>
          </a:prstGeom>
        </p:spPr>
      </p:pic>
      <p:pic>
        <p:nvPicPr>
          <p:cNvPr id="11" name="Picture 10" descr="iftt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68" y="5702410"/>
            <a:ext cx="2708076" cy="717803"/>
          </a:xfrm>
          <a:prstGeom prst="rect">
            <a:avLst/>
          </a:prstGeom>
        </p:spPr>
      </p:pic>
      <p:pic>
        <p:nvPicPr>
          <p:cNvPr id="12" name="Picture 11" descr="inste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9" y="7559714"/>
            <a:ext cx="3844043" cy="8918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Freeform 100"/>
          <p:cNvSpPr/>
          <p:nvPr/>
        </p:nvSpPr>
        <p:spPr>
          <a:xfrm>
            <a:off x="7682074" y="3796653"/>
            <a:ext cx="1144271" cy="712108"/>
          </a:xfrm>
          <a:custGeom>
            <a:avLst/>
            <a:gdLst>
              <a:gd name="connsiteX0" fmla="*/ 336885 w 364385"/>
              <a:gd name="connsiteY0" fmla="*/ 0 h 2158809"/>
              <a:gd name="connsiteX1" fmla="*/ 0 w 364385"/>
              <a:gd name="connsiteY1" fmla="*/ 0 h 2158809"/>
              <a:gd name="connsiteX2" fmla="*/ 0 w 364385"/>
              <a:gd name="connsiteY2" fmla="*/ 2158809 h 2158809"/>
              <a:gd name="connsiteX3" fmla="*/ 364385 w 364385"/>
              <a:gd name="connsiteY3" fmla="*/ 2158809 h 215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385" h="2158809">
                <a:moveTo>
                  <a:pt x="336885" y="0"/>
                </a:moveTo>
                <a:lnTo>
                  <a:pt x="0" y="0"/>
                </a:lnTo>
                <a:lnTo>
                  <a:pt x="0" y="2158809"/>
                </a:lnTo>
                <a:lnTo>
                  <a:pt x="364385" y="2158809"/>
                </a:lnTo>
              </a:path>
            </a:pathLst>
          </a:custGeom>
          <a:noFill/>
          <a:ln w="28575">
            <a:solidFill>
              <a:srgbClr val="959A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646" tIns="72823" rIns="145646" bIns="72823"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/>
          <p:nvPr/>
        </p:nvCxnSpPr>
        <p:spPr>
          <a:xfrm>
            <a:off x="6515656" y="2616901"/>
            <a:ext cx="2511237" cy="0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7859644" y="1240844"/>
            <a:ext cx="2051260" cy="10953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83454"/>
            <a:ext cx="6742965" cy="97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646" tIns="72823" rIns="145646" bIns="72823">
            <a:prstTxWarp prst="textNoShape">
              <a:avLst/>
            </a:prstTxWarp>
            <a:spAutoFit/>
          </a:bodyPr>
          <a:lstStyle/>
          <a:p>
            <a:r>
              <a:rPr lang="en-US" sz="5400" dirty="0" smtClean="0">
                <a:solidFill>
                  <a:schemeClr val="tx2"/>
                </a:solidFill>
              </a:rPr>
              <a:t>EVEConnect</a:t>
            </a:r>
            <a:endParaRPr lang="en-US" sz="54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455" y="870281"/>
            <a:ext cx="563563" cy="741125"/>
          </a:xfrm>
          <a:prstGeom prst="roundRect">
            <a:avLst>
              <a:gd name="adj" fmla="val 22583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1" b="98698" l="9124" r="970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7379" y="3417292"/>
            <a:ext cx="575277" cy="7587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8" b="95975" l="2174" r="961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1460" y="2050271"/>
            <a:ext cx="484178" cy="11332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9940" y="2228250"/>
            <a:ext cx="504270" cy="676918"/>
          </a:xfrm>
          <a:prstGeom prst="roundRect">
            <a:avLst>
              <a:gd name="adj" fmla="val 14028"/>
            </a:avLst>
          </a:prstGeom>
        </p:spPr>
      </p:pic>
      <p:sp>
        <p:nvSpPr>
          <p:cNvPr id="68" name="Rounded Rectangle 67"/>
          <p:cNvSpPr/>
          <p:nvPr/>
        </p:nvSpPr>
        <p:spPr>
          <a:xfrm>
            <a:off x="631450" y="4721346"/>
            <a:ext cx="2179847" cy="2390111"/>
          </a:xfrm>
          <a:prstGeom prst="roundRect">
            <a:avLst/>
          </a:prstGeom>
          <a:noFill/>
          <a:ln>
            <a:solidFill>
              <a:srgbClr val="959AA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45646" tIns="72823" rIns="145646" bIns="72823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31450" y="5034312"/>
            <a:ext cx="2042623" cy="824177"/>
          </a:xfrm>
          <a:prstGeom prst="rect">
            <a:avLst/>
          </a:prstGeom>
          <a:noFill/>
        </p:spPr>
        <p:txBody>
          <a:bodyPr wrap="square" lIns="145646" tIns="72823" rIns="145646" bIns="72823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latin typeface="Calibri" panose="020F0502020204030204" pitchFamily="34" charset="0"/>
              </a:rPr>
              <a:t>Vehicle head unit</a:t>
            </a:r>
          </a:p>
        </p:txBody>
      </p:sp>
      <p:cxnSp>
        <p:nvCxnSpPr>
          <p:cNvPr id="79" name="Straight Arrow Connector 78"/>
          <p:cNvCxnSpPr/>
          <p:nvPr/>
        </p:nvCxnSpPr>
        <p:spPr bwMode="auto">
          <a:xfrm>
            <a:off x="2875390" y="5858489"/>
            <a:ext cx="623127" cy="1"/>
          </a:xfrm>
          <a:prstGeom prst="straightConnector1">
            <a:avLst/>
          </a:prstGeom>
          <a:ln>
            <a:solidFill>
              <a:srgbClr val="959AA2"/>
            </a:solidFill>
            <a:headEnd type="triangle" w="lg" len="med"/>
            <a:tailEnd type="triangle" w="lg" len="med"/>
          </a:ln>
          <a:ex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53667" y="1710070"/>
            <a:ext cx="0" cy="262148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797342" y="5913389"/>
            <a:ext cx="299303" cy="0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416287" y="3889912"/>
            <a:ext cx="1237380" cy="1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mage result for hue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374" y="1075016"/>
            <a:ext cx="442623" cy="3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wink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62" y="2289160"/>
            <a:ext cx="890283" cy="5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nest blue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57" y="3625221"/>
            <a:ext cx="655948" cy="3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 descr="Port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13" y="5551424"/>
            <a:ext cx="1014862" cy="65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nest thermosta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078" y="4211615"/>
            <a:ext cx="761317" cy="73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hue light bul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333" y="687612"/>
            <a:ext cx="963455" cy="128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18" y="2745237"/>
            <a:ext cx="1472149" cy="119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Connector 52"/>
          <p:cNvCxnSpPr/>
          <p:nvPr/>
        </p:nvCxnSpPr>
        <p:spPr>
          <a:xfrm>
            <a:off x="1650130" y="3937476"/>
            <a:ext cx="1" cy="638674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096645" y="2616901"/>
            <a:ext cx="0" cy="6273937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osch.jpe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97" y="5069690"/>
            <a:ext cx="655948" cy="655948"/>
          </a:xfrm>
          <a:prstGeom prst="rect">
            <a:avLst/>
          </a:prstGeom>
        </p:spPr>
      </p:pic>
      <p:pic>
        <p:nvPicPr>
          <p:cNvPr id="27" name="Picture 26" descr="ifttt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57" y="8748524"/>
            <a:ext cx="1078208" cy="285790"/>
          </a:xfrm>
          <a:prstGeom prst="rect">
            <a:avLst/>
          </a:prstGeom>
        </p:spPr>
      </p:pic>
      <p:pic>
        <p:nvPicPr>
          <p:cNvPr id="28" name="Picture 27" descr="smarthings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36" y="6398304"/>
            <a:ext cx="2380137" cy="437490"/>
          </a:xfrm>
          <a:prstGeom prst="rect">
            <a:avLst/>
          </a:prstGeom>
        </p:spPr>
      </p:pic>
      <p:pic>
        <p:nvPicPr>
          <p:cNvPr id="30" name="Picture 29" descr="insteon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44" y="7667236"/>
            <a:ext cx="2798599" cy="649275"/>
          </a:xfrm>
          <a:prstGeom prst="rect">
            <a:avLst/>
          </a:prstGeom>
        </p:spPr>
      </p:pic>
      <p:sp>
        <p:nvSpPr>
          <p:cNvPr id="72" name="Freeform 71"/>
          <p:cNvSpPr/>
          <p:nvPr/>
        </p:nvSpPr>
        <p:spPr>
          <a:xfrm>
            <a:off x="8456125" y="5307973"/>
            <a:ext cx="1943307" cy="712108"/>
          </a:xfrm>
          <a:custGeom>
            <a:avLst/>
            <a:gdLst>
              <a:gd name="connsiteX0" fmla="*/ 336885 w 364385"/>
              <a:gd name="connsiteY0" fmla="*/ 0 h 2158809"/>
              <a:gd name="connsiteX1" fmla="*/ 0 w 364385"/>
              <a:gd name="connsiteY1" fmla="*/ 0 h 2158809"/>
              <a:gd name="connsiteX2" fmla="*/ 0 w 364385"/>
              <a:gd name="connsiteY2" fmla="*/ 2158809 h 2158809"/>
              <a:gd name="connsiteX3" fmla="*/ 364385 w 364385"/>
              <a:gd name="connsiteY3" fmla="*/ 2158809 h 215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385" h="2158809">
                <a:moveTo>
                  <a:pt x="336885" y="0"/>
                </a:moveTo>
                <a:lnTo>
                  <a:pt x="0" y="0"/>
                </a:lnTo>
                <a:lnTo>
                  <a:pt x="0" y="2158809"/>
                </a:lnTo>
                <a:lnTo>
                  <a:pt x="364385" y="2158809"/>
                </a:lnTo>
              </a:path>
            </a:pathLst>
          </a:custGeom>
          <a:noFill/>
          <a:ln w="28575">
            <a:solidFill>
              <a:srgbClr val="959A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646" tIns="72823" rIns="145646" bIns="72823"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9850091" y="6673127"/>
            <a:ext cx="1780285" cy="712108"/>
          </a:xfrm>
          <a:custGeom>
            <a:avLst/>
            <a:gdLst>
              <a:gd name="connsiteX0" fmla="*/ 336885 w 364385"/>
              <a:gd name="connsiteY0" fmla="*/ 0 h 2158809"/>
              <a:gd name="connsiteX1" fmla="*/ 0 w 364385"/>
              <a:gd name="connsiteY1" fmla="*/ 0 h 2158809"/>
              <a:gd name="connsiteX2" fmla="*/ 0 w 364385"/>
              <a:gd name="connsiteY2" fmla="*/ 2158809 h 2158809"/>
              <a:gd name="connsiteX3" fmla="*/ 364385 w 364385"/>
              <a:gd name="connsiteY3" fmla="*/ 2158809 h 215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385" h="2158809">
                <a:moveTo>
                  <a:pt x="336885" y="0"/>
                </a:moveTo>
                <a:lnTo>
                  <a:pt x="0" y="0"/>
                </a:lnTo>
                <a:lnTo>
                  <a:pt x="0" y="2158809"/>
                </a:lnTo>
                <a:lnTo>
                  <a:pt x="364385" y="2158809"/>
                </a:lnTo>
              </a:path>
            </a:pathLst>
          </a:custGeom>
          <a:noFill/>
          <a:ln w="28575">
            <a:solidFill>
              <a:srgbClr val="959A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646" tIns="72823" rIns="145646" bIns="72823"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>
            <a:endCxn id="74" idx="1"/>
          </p:cNvCxnSpPr>
          <p:nvPr/>
        </p:nvCxnSpPr>
        <p:spPr>
          <a:xfrm>
            <a:off x="8036111" y="6673126"/>
            <a:ext cx="1813980" cy="1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515656" y="5427260"/>
            <a:ext cx="1940469" cy="1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Samsung+SmartThings+Hub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02" y="6209714"/>
            <a:ext cx="998509" cy="998509"/>
          </a:xfrm>
          <a:prstGeom prst="rect">
            <a:avLst/>
          </a:prstGeom>
        </p:spPr>
      </p:pic>
      <p:sp>
        <p:nvSpPr>
          <p:cNvPr id="83" name="Freeform 82"/>
          <p:cNvSpPr/>
          <p:nvPr/>
        </p:nvSpPr>
        <p:spPr>
          <a:xfrm>
            <a:off x="10035920" y="8009981"/>
            <a:ext cx="1123666" cy="712108"/>
          </a:xfrm>
          <a:custGeom>
            <a:avLst/>
            <a:gdLst>
              <a:gd name="connsiteX0" fmla="*/ 336885 w 364385"/>
              <a:gd name="connsiteY0" fmla="*/ 0 h 2158809"/>
              <a:gd name="connsiteX1" fmla="*/ 0 w 364385"/>
              <a:gd name="connsiteY1" fmla="*/ 0 h 2158809"/>
              <a:gd name="connsiteX2" fmla="*/ 0 w 364385"/>
              <a:gd name="connsiteY2" fmla="*/ 2158809 h 2158809"/>
              <a:gd name="connsiteX3" fmla="*/ 364385 w 364385"/>
              <a:gd name="connsiteY3" fmla="*/ 2158809 h 215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385" h="2158809">
                <a:moveTo>
                  <a:pt x="336885" y="0"/>
                </a:moveTo>
                <a:lnTo>
                  <a:pt x="0" y="0"/>
                </a:lnTo>
                <a:lnTo>
                  <a:pt x="0" y="2158809"/>
                </a:lnTo>
                <a:lnTo>
                  <a:pt x="364385" y="2158809"/>
                </a:lnTo>
              </a:path>
            </a:pathLst>
          </a:custGeom>
          <a:noFill/>
          <a:ln w="28575">
            <a:solidFill>
              <a:srgbClr val="959A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646" tIns="72823" rIns="145646" bIns="72823"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/>
          <p:cNvCxnSpPr>
            <a:endCxn id="83" idx="1"/>
          </p:cNvCxnSpPr>
          <p:nvPr/>
        </p:nvCxnSpPr>
        <p:spPr>
          <a:xfrm>
            <a:off x="8221939" y="8009980"/>
            <a:ext cx="1813981" cy="1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static1.squarespace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543" y="7804551"/>
            <a:ext cx="1139335" cy="596252"/>
          </a:xfrm>
          <a:prstGeom prst="rect">
            <a:avLst/>
          </a:prstGeom>
        </p:spPr>
      </p:pic>
      <p:cxnSp>
        <p:nvCxnSpPr>
          <p:cNvPr id="89" name="Straight Connector 88"/>
          <p:cNvCxnSpPr/>
          <p:nvPr/>
        </p:nvCxnSpPr>
        <p:spPr>
          <a:xfrm>
            <a:off x="5140941" y="2566061"/>
            <a:ext cx="299303" cy="0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197959" y="3889913"/>
            <a:ext cx="299303" cy="0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197959" y="5427260"/>
            <a:ext cx="299303" cy="0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5197959" y="6673127"/>
            <a:ext cx="299303" cy="0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197959" y="8009980"/>
            <a:ext cx="299303" cy="0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140941" y="8890838"/>
            <a:ext cx="299303" cy="0"/>
          </a:xfrm>
          <a:prstGeom prst="line">
            <a:avLst/>
          </a:prstGeom>
          <a:ln>
            <a:solidFill>
              <a:srgbClr val="959A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 descr="wireless-switch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788" y="7592147"/>
            <a:ext cx="716104" cy="716104"/>
          </a:xfrm>
          <a:prstGeom prst="rect">
            <a:avLst/>
          </a:prstGeom>
        </p:spPr>
      </p:pic>
      <p:pic>
        <p:nvPicPr>
          <p:cNvPr id="64" name="Picture 63" descr="venstar+thermostat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691" y="8202777"/>
            <a:ext cx="1038623" cy="1038623"/>
          </a:xfrm>
          <a:prstGeom prst="rect">
            <a:avLst/>
          </a:prstGeom>
        </p:spPr>
      </p:pic>
      <p:pic>
        <p:nvPicPr>
          <p:cNvPr id="66" name="Picture 65" descr="Home-Automation-Devices-work-with-IFTTT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21" y="8617635"/>
            <a:ext cx="1606246" cy="833358"/>
          </a:xfrm>
          <a:prstGeom prst="rect">
            <a:avLst/>
          </a:prstGeom>
        </p:spPr>
      </p:pic>
      <p:pic>
        <p:nvPicPr>
          <p:cNvPr id="69" name="Picture 68" descr="585fd01acb11b227491c35c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04" y="4187250"/>
            <a:ext cx="1104787" cy="1281553"/>
          </a:xfrm>
          <a:prstGeom prst="rect">
            <a:avLst/>
          </a:prstGeom>
        </p:spPr>
      </p:pic>
      <p:pic>
        <p:nvPicPr>
          <p:cNvPr id="70" name="Picture 69" descr="f-mastercook-ma-6ex.jp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32" y="5468803"/>
            <a:ext cx="943728" cy="929501"/>
          </a:xfrm>
          <a:prstGeom prst="rect">
            <a:avLst/>
          </a:prstGeom>
        </p:spPr>
      </p:pic>
      <p:pic>
        <p:nvPicPr>
          <p:cNvPr id="103" name="Picture 20" descr="Image result for hue light bul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892" y="6313400"/>
            <a:ext cx="539590" cy="7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 descr="Samsung+SmartThings+Power+Outlet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547" y="6965943"/>
            <a:ext cx="777067" cy="777067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2450157" y="7385140"/>
            <a:ext cx="23937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Over 400+ </a:t>
            </a:r>
          </a:p>
          <a:p>
            <a:r>
              <a:rPr lang="en-US" sz="2000" dirty="0" smtClean="0">
                <a:solidFill>
                  <a:schemeClr val="tx2"/>
                </a:solidFill>
              </a:rPr>
              <a:t>Supported Devices</a:t>
            </a:r>
          </a:p>
        </p:txBody>
      </p:sp>
      <p:sp>
        <p:nvSpPr>
          <p:cNvPr id="97" name="Rectangle 96"/>
          <p:cNvSpPr/>
          <p:nvPr/>
        </p:nvSpPr>
        <p:spPr>
          <a:xfrm>
            <a:off x="1066051" y="3183530"/>
            <a:ext cx="10352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Internet</a:t>
            </a:r>
          </a:p>
        </p:txBody>
      </p:sp>
      <p:pic>
        <p:nvPicPr>
          <p:cNvPr id="55" name="eve-logoWhite.pdf" descr="eve-logoWhite.pdf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1015691" y="9034314"/>
            <a:ext cx="1698417" cy="546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477858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2890</TotalTime>
  <Words>398</Words>
  <Application>Microsoft Macintosh PowerPoint</Application>
  <PresentationFormat>Custom</PresentationFormat>
  <Paragraphs>31</Paragraphs>
  <Slides>12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 is Perfectly Positioned at the Meeting of Multiple Industries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Warren Butland</cp:lastModifiedBy>
  <cp:revision>73</cp:revision>
  <dcterms:modified xsi:type="dcterms:W3CDTF">2018-05-18T12:59:13Z</dcterms:modified>
</cp:coreProperties>
</file>