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70" r:id="rId4"/>
    <p:sldId id="272" r:id="rId5"/>
    <p:sldId id="271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60" d="100"/>
          <a:sy n="60" d="100"/>
        </p:scale>
        <p:origin x="-1692" y="-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4536B1-8041-4907-9DA9-115B1EC36BBB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14E706-C6B9-41D3-81C0-4F25D38D3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7BB9F5-EA9F-479C-A17C-CC12C31CC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803E0AD-5220-4070-94AA-9C0CE96D0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BE19CA-F645-4498-B98B-F80416C5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42BC-6464-4A13-A5FD-6B2B6481128C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99D04F-0335-4827-A7DB-8E6A8995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EC6A9A-72A8-43D9-9703-23476536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D35D0-38B3-4458-9158-F65B9A11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9AFBBF7-ACE6-4511-B7D3-25C47AEB2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03480F-0202-41AB-9E23-CB10CF95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04B3-650C-4A57-B35C-BBC1FCD502F1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DE3F1E-C5C2-4E01-9692-EF86FA67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F021F8-B609-43B6-8CD2-D38EA0C8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3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2A73F20-38A2-4710-BF23-81E84DC69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AA9801-F2C3-41FA-9765-8339B0588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CFD468-4270-4623-B586-CE4157DA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66A1-C101-4DDA-8619-BDA802F81129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7C4D42-9B53-4D4E-8AE4-90FD1858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EFE13A-3FA0-4A7F-9723-CAD8988D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01BD7-90C5-4022-B552-BEEEFC21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4A2F9B-7921-45C4-924A-63F455FB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D12E31-9E74-4486-90F1-1E268155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04F8-5EAE-4E1B-8AD9-5A2BDB00AFBE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6FA1D9-18B0-4AE6-9456-FCC0C143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BAC9C3-0E80-4BDA-9BB4-2581A0B7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8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9964B-A6AE-4B13-A64A-77816795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6C9C65C-6640-4A7D-BFDC-274190D2A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67B84E-BCDD-49E1-94B1-5F2F536D7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3D3-E1BD-41CA-8CB2-F50C55526895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F9D42A-9037-4214-AD31-07C8FD9A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0E590D-AB8D-4C25-AF7E-5043E34E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2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221E2B-EB59-4A29-A5A2-2F9511D2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366FC7-EC81-49B3-93FE-8311646E7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F1F45D-2158-481E-B4BD-6C23286E9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EB2E28-76FA-4D10-A7DA-8DBB676A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EC49-D420-46AB-B6DE-78A2B2DAE569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891210-7D86-4C96-B6C6-3CD73849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AEF89BE-FFBE-4560-BA06-2B0FFFB6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0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7DFD5-2794-4798-A791-A36644C6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F38F73-891A-462C-91E9-2E5870A5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1F079D-3107-4B67-A442-7DCCA4892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65AB47C-8BF3-47C0-BD32-55C4FF34A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1FB6BBD-905C-4B4A-9898-E716A7C19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C6E4BFE-D552-4A43-97F2-851F9E66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4F63-7E63-4650-BC1D-B16E68ADE670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20206D7-5D9E-4D76-9ABE-A47B22F9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62FBBF9-C6CD-47BF-BFCC-D89954B5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561BB-59F4-4901-8C8F-2B7F5953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6D63A3C-B9BA-450C-AAE7-3D34DA68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7E8-461F-4221-9703-52F329427F5A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A6B4B5-0769-4869-BF1C-6FA6C7EE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C5884-C069-4E79-A9C4-1CF6B5A5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4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EF26FD9-CEBF-45DF-85A5-096328AF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138E-FD59-495C-A1F6-4A978282E552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1605A1B-EF05-448E-ADC8-E0323ECC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6D505A-9863-4EE3-916D-5024FBF0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8F65E7-81EF-4B68-B6E5-8C07B9D4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7EE6C3-C126-4642-9C05-6ACBB532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8328F5B-0D6D-493E-BBEC-13E477230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DAE315-DEC4-44BF-B878-C6209DBF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62A-A194-4D1A-8DC1-4421AE3C40C3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1F9AF1-6811-4530-93CB-7E2C3162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00F1A3-D792-4112-B458-F68110D2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CEF3F4-2A86-424D-829E-7251E4CA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B4D54E6-8E1C-4736-821F-CFA2B7FB3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FD9C49-8AF3-43ED-9E23-80DBD44B8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8591DB-2B8D-4B2C-9225-2F9339AC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443-1FAA-42AE-8FA4-4C5E1206BAD8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337A2AB-DDF8-4E3D-80CA-C9F38EC0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29401F-171D-49DD-8A07-7A2D083A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4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DE591CE-E485-4098-ADC4-0C80C98E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5A9CE95-4D58-46B3-8ACC-2C2BC5917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3B60A1-8D1F-4DA4-82B1-45951F38B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99EA4-DB8F-426A-89FE-79983D21CEF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7533CA-85C1-4C52-9E56-1218404A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7274DA-9B6E-413D-9E13-F18656BA4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5262-C50C-43A8-9B2B-5432483FA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8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7296" y="91529"/>
            <a:ext cx="11294379" cy="5889639"/>
            <a:chOff x="487296" y="91529"/>
            <a:chExt cx="11294379" cy="5889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8340" y="91529"/>
              <a:ext cx="2203335" cy="926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97" y="99875"/>
              <a:ext cx="1501524" cy="8216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87296" y="2349405"/>
              <a:ext cx="11274641" cy="36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8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/>
              </a:r>
              <a:br>
                <a:rPr lang="en-CA" sz="3800" b="1" dirty="0">
                  <a:solidFill>
                    <a:srgbClr val="000000"/>
                  </a:solidFill>
                  <a:latin typeface="Garamond" panose="02020404030301010803" pitchFamily="18" charset="0"/>
                </a:rPr>
              </a:br>
              <a:r>
                <a:rPr lang="en-CA" sz="3800" b="1" dirty="0" smtClean="0">
                  <a:solidFill>
                    <a:srgbClr val="000000"/>
                  </a:solidFill>
                  <a:latin typeface="Arial Black" panose="020B0A04020102020204" pitchFamily="34" charset="0"/>
                </a:rPr>
                <a:t>5G, Canada and Connected Vehicles:</a:t>
              </a:r>
            </a:p>
            <a:p>
              <a:pPr algn="ctr"/>
              <a:r>
                <a:rPr lang="en-CA" sz="3800" b="1" dirty="0" smtClean="0">
                  <a:solidFill>
                    <a:srgbClr val="000000"/>
                  </a:solidFill>
                  <a:latin typeface="Arial Black" panose="020B0A04020102020204" pitchFamily="34" charset="0"/>
                </a:rPr>
                <a:t>Why Canada will be a Leader</a:t>
              </a:r>
              <a:r>
                <a:rPr lang="en-CA" sz="38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/>
              </a:r>
              <a:br>
                <a:rPr lang="en-CA" sz="3800" b="1" dirty="0">
                  <a:solidFill>
                    <a:srgbClr val="000000"/>
                  </a:solidFill>
                  <a:latin typeface="Garamond" panose="02020404030301010803" pitchFamily="18" charset="0"/>
                </a:rPr>
              </a:br>
              <a:r>
                <a:rPr lang="en-CA" sz="38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	</a:t>
              </a:r>
            </a:p>
            <a:p>
              <a:r>
                <a:rPr lang="en-CA" sz="3800" b="1" dirty="0">
                  <a:latin typeface="Garamond" panose="02020404030301010803" pitchFamily="18" charset="0"/>
                </a:rPr>
                <a:t>	</a:t>
              </a:r>
            </a:p>
            <a:p>
              <a:r>
                <a:rPr lang="en-CA" sz="2000" b="1" dirty="0" smtClean="0">
                  <a:latin typeface="Arial Black" panose="020B0A04020102020204" pitchFamily="34" charset="0"/>
                </a:rPr>
                <a:t>Ottawa AV Summit</a:t>
              </a:r>
              <a:endParaRPr lang="en-CA" sz="2000" b="1" dirty="0">
                <a:latin typeface="Arial Black" panose="020B0A04020102020204" pitchFamily="34" charset="0"/>
              </a:endParaRPr>
            </a:p>
            <a:p>
              <a:r>
                <a:rPr lang="en-CA" sz="2000" b="1" dirty="0" smtClean="0">
                  <a:latin typeface="Arial Black" panose="020B0A04020102020204" pitchFamily="34" charset="0"/>
                </a:rPr>
                <a:t>April 4, </a:t>
              </a:r>
              <a:r>
                <a:rPr lang="en-CA" sz="2000" b="1" dirty="0">
                  <a:latin typeface="Arial Black" panose="020B0A04020102020204" pitchFamily="34" charset="0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8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07C28-432C-4FD3-A709-FA45FF9E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974"/>
            <a:ext cx="10515600" cy="1325563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5G Canada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1229B1-D23D-4AC7-AA7C-5B13232F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5963"/>
            <a:ext cx="10515600" cy="3297637"/>
          </a:xfrm>
        </p:spPr>
        <p:txBody>
          <a:bodyPr>
            <a:normAutofit/>
          </a:bodyPr>
          <a:lstStyle/>
          <a:p>
            <a:r>
              <a:rPr lang="en-US" sz="2400" dirty="0"/>
              <a:t>Administered by the Canadian Wireless Telecommunications Association (CWTA)</a:t>
            </a:r>
          </a:p>
          <a:p>
            <a:r>
              <a:rPr lang="en-US" sz="2400" dirty="0"/>
              <a:t>Multi-stakeholder forum to support and promote the 5G ecosystem in Canada, including an efficient rollout of 5G to Canadians</a:t>
            </a:r>
          </a:p>
          <a:p>
            <a:r>
              <a:rPr lang="en-US" sz="2400" dirty="0"/>
              <a:t>Identify common challenges, opportunities, and priorities related to the introduction and deployment of 5G in </a:t>
            </a:r>
            <a:r>
              <a:rPr lang="en-US" sz="2400" dirty="0" smtClean="0"/>
              <a:t>Canada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BB28AA-38C6-43E1-B631-A894DB930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7" y="99875"/>
            <a:ext cx="1501524" cy="821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0A49404-04E3-48EF-9134-474619020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340" y="91529"/>
            <a:ext cx="2203335" cy="9261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875C85-6C13-4BD3-ACFE-DAFD7270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07C28-432C-4FD3-A709-FA45FF9E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97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The Good News…Canada is extremely well positioned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BB28AA-38C6-43E1-B631-A894DB930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7" y="99875"/>
            <a:ext cx="1501524" cy="821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0A49404-04E3-48EF-9134-474619020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340" y="91529"/>
            <a:ext cx="2203335" cy="9261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875C85-6C13-4BD3-ACFE-DAFD7270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3227" y="2900854"/>
            <a:ext cx="3799489" cy="30585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ROBUST 5G/AV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ECOSYSTEM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70787" y="1823545"/>
            <a:ext cx="2354316" cy="15502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COMPETITIVE OPERATORS</a:t>
            </a:r>
          </a:p>
        </p:txBody>
      </p:sp>
      <p:sp>
        <p:nvSpPr>
          <p:cNvPr id="10" name="Oval 9"/>
          <p:cNvSpPr/>
          <p:nvPr/>
        </p:nvSpPr>
        <p:spPr>
          <a:xfrm>
            <a:off x="5806968" y="3505200"/>
            <a:ext cx="2354316" cy="15502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WORLD-CLASS RESEARCH </a:t>
            </a:r>
          </a:p>
        </p:txBody>
      </p:sp>
      <p:sp>
        <p:nvSpPr>
          <p:cNvPr id="11" name="Oval 10"/>
          <p:cNvSpPr/>
          <p:nvPr/>
        </p:nvSpPr>
        <p:spPr>
          <a:xfrm>
            <a:off x="7835463" y="2128344"/>
            <a:ext cx="2354316" cy="15502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COMPETITIVE VENDOR COMMUNITY</a:t>
            </a:r>
          </a:p>
        </p:txBody>
      </p:sp>
      <p:sp>
        <p:nvSpPr>
          <p:cNvPr id="12" name="Oval 11"/>
          <p:cNvSpPr/>
          <p:nvPr/>
        </p:nvSpPr>
        <p:spPr>
          <a:xfrm>
            <a:off x="8607974" y="3736427"/>
            <a:ext cx="2354316" cy="15502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LEADERSHIP IN “TRICKY” AREAS </a:t>
            </a:r>
          </a:p>
        </p:txBody>
      </p:sp>
      <p:sp>
        <p:nvSpPr>
          <p:cNvPr id="13" name="Oval 12"/>
          <p:cNvSpPr/>
          <p:nvPr/>
        </p:nvSpPr>
        <p:spPr>
          <a:xfrm>
            <a:off x="6963106" y="5023944"/>
            <a:ext cx="2354316" cy="15502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SUPPORTIVE GOVERNMENTS</a:t>
            </a:r>
          </a:p>
        </p:txBody>
      </p:sp>
    </p:spTree>
    <p:extLst>
      <p:ext uri="{BB962C8B-B14F-4D97-AF65-F5344CB8AC3E}">
        <p14:creationId xmlns:p14="http://schemas.microsoft.com/office/powerpoint/2010/main" val="40595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07C28-432C-4FD3-A709-FA45FF9E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974"/>
            <a:ext cx="10796752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So, 1</a:t>
            </a:r>
            <a:r>
              <a:rPr lang="en-US" b="1" baseline="30000" dirty="0" smtClean="0">
                <a:latin typeface="Arial Black" panose="020B0A04020102020204" pitchFamily="34" charset="0"/>
              </a:rPr>
              <a:t>st</a:t>
            </a:r>
            <a:r>
              <a:rPr lang="en-US" b="1" dirty="0" smtClean="0">
                <a:latin typeface="Arial Black" panose="020B0A04020102020204" pitchFamily="34" charset="0"/>
              </a:rPr>
              <a:t> to 5G, 1</a:t>
            </a:r>
            <a:r>
              <a:rPr lang="en-US" b="1" baseline="30000" dirty="0" smtClean="0">
                <a:latin typeface="Arial Black" panose="020B0A04020102020204" pitchFamily="34" charset="0"/>
              </a:rPr>
              <a:t>st</a:t>
            </a:r>
            <a:r>
              <a:rPr lang="en-US" b="1" dirty="0" smtClean="0">
                <a:latin typeface="Arial Black" panose="020B0A04020102020204" pitchFamily="34" charset="0"/>
              </a:rPr>
              <a:t> to AV/CV represents an opportunity for Canada, however…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1229B1-D23D-4AC7-AA7C-5B13232F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5963"/>
            <a:ext cx="10515600" cy="32976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Challenge is that momentum might be slowing…</a:t>
            </a:r>
          </a:p>
          <a:p>
            <a:r>
              <a:rPr lang="en-US" sz="2400" dirty="0" smtClean="0"/>
              <a:t>Recent AV news of the past few weeks highlights there is a long way to go…</a:t>
            </a:r>
          </a:p>
          <a:p>
            <a:r>
              <a:rPr lang="en-US" sz="2400" dirty="0" smtClean="0"/>
              <a:t>Public trust of AV remains to be seen</a:t>
            </a:r>
          </a:p>
          <a:p>
            <a:r>
              <a:rPr lang="en-US" sz="2400" dirty="0" smtClean="0"/>
              <a:t>Massive logistical issues still to be addressed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Where/how do we maintain leadership?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BB28AA-38C6-43E1-B631-A894DB930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7" y="99875"/>
            <a:ext cx="1501524" cy="821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0A49404-04E3-48EF-9134-474619020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340" y="91529"/>
            <a:ext cx="2203335" cy="9261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875C85-6C13-4BD3-ACFE-DAFD7270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07C28-432C-4FD3-A709-FA45FF9E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262" y="102638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Secret Weapon?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BB28AA-38C6-43E1-B631-A894DB930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7" y="99875"/>
            <a:ext cx="1501524" cy="821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0A49404-04E3-48EF-9134-474619020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340" y="91529"/>
            <a:ext cx="2203335" cy="9261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875C85-6C13-4BD3-ACFE-DAFD7270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5572" y="2632840"/>
            <a:ext cx="3799489" cy="30585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UNIQUE CANADIAN VALUE PROPOSITION </a:t>
            </a:r>
          </a:p>
        </p:txBody>
      </p:sp>
      <p:sp>
        <p:nvSpPr>
          <p:cNvPr id="9" name="Oval 8"/>
          <p:cNvSpPr/>
          <p:nvPr/>
        </p:nvSpPr>
        <p:spPr>
          <a:xfrm>
            <a:off x="5307723" y="2695903"/>
            <a:ext cx="2827283" cy="186033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AGRICULTURE</a:t>
            </a:r>
          </a:p>
        </p:txBody>
      </p:sp>
      <p:sp>
        <p:nvSpPr>
          <p:cNvPr id="10" name="Oval 9"/>
          <p:cNvSpPr/>
          <p:nvPr/>
        </p:nvSpPr>
        <p:spPr>
          <a:xfrm>
            <a:off x="6605751" y="693683"/>
            <a:ext cx="2942898" cy="2012731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RURAL CONNECTIVITY</a:t>
            </a:r>
          </a:p>
        </p:txBody>
      </p:sp>
      <p:sp>
        <p:nvSpPr>
          <p:cNvPr id="11" name="Oval 10"/>
          <p:cNvSpPr/>
          <p:nvPr/>
        </p:nvSpPr>
        <p:spPr>
          <a:xfrm>
            <a:off x="8308427" y="2617075"/>
            <a:ext cx="2822027" cy="1897117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RESOURCES</a:t>
            </a:r>
          </a:p>
        </p:txBody>
      </p:sp>
      <p:sp>
        <p:nvSpPr>
          <p:cNvPr id="13" name="Oval 12"/>
          <p:cNvSpPr/>
          <p:nvPr/>
        </p:nvSpPr>
        <p:spPr>
          <a:xfrm>
            <a:off x="5186854" y="4966138"/>
            <a:ext cx="1340069" cy="9932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Logistics</a:t>
            </a:r>
          </a:p>
        </p:txBody>
      </p:sp>
      <p:sp>
        <p:nvSpPr>
          <p:cNvPr id="15" name="Oval 14"/>
          <p:cNvSpPr/>
          <p:nvPr/>
        </p:nvSpPr>
        <p:spPr>
          <a:xfrm>
            <a:off x="6710854" y="4929352"/>
            <a:ext cx="1340069" cy="9932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Rail</a:t>
            </a:r>
          </a:p>
        </p:txBody>
      </p:sp>
      <p:sp>
        <p:nvSpPr>
          <p:cNvPr id="16" name="Oval 15"/>
          <p:cNvSpPr/>
          <p:nvPr/>
        </p:nvSpPr>
        <p:spPr>
          <a:xfrm>
            <a:off x="8219089" y="4939862"/>
            <a:ext cx="1340069" cy="9932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Long-Haul Trucking</a:t>
            </a:r>
          </a:p>
        </p:txBody>
      </p:sp>
      <p:sp>
        <p:nvSpPr>
          <p:cNvPr id="17" name="Oval 16"/>
          <p:cNvSpPr/>
          <p:nvPr/>
        </p:nvSpPr>
        <p:spPr>
          <a:xfrm>
            <a:off x="9743089" y="4903076"/>
            <a:ext cx="1340069" cy="9932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Another clever idea to make this chart symmetrical</a:t>
            </a:r>
          </a:p>
        </p:txBody>
      </p:sp>
    </p:spTree>
    <p:extLst>
      <p:ext uri="{BB962C8B-B14F-4D97-AF65-F5344CB8AC3E}">
        <p14:creationId xmlns:p14="http://schemas.microsoft.com/office/powerpoint/2010/main" val="40595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F195D3-8A5B-4C76-8261-31C84253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92" y="2978020"/>
            <a:ext cx="10515600" cy="351485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	</a:t>
            </a:r>
            <a:r>
              <a:rPr lang="en-US" sz="4400" dirty="0">
                <a:latin typeface="Arial Black" panose="020B0A04020102020204" pitchFamily="34" charset="0"/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740ACD8-A32A-4804-B63D-37F45BC46C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7" y="99875"/>
            <a:ext cx="1501524" cy="8216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D7D72A4-A06B-4E5C-82B9-9B1C02C4FC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340" y="91529"/>
            <a:ext cx="2203335" cy="9261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032237-1889-4A0C-8257-DBE20899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5262-C50C-43A8-9B2B-5432483FAC9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2509</TotalTime>
  <Words>168</Words>
  <Application>Microsoft Office PowerPoint</Application>
  <PresentationFormat>Custom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5G Canada Council</vt:lpstr>
      <vt:lpstr>The Good News…Canada is extremely well positioned</vt:lpstr>
      <vt:lpstr>So, 1st to 5G, 1st to AV/CV represents an opportunity for Canada, however…</vt:lpstr>
      <vt:lpstr>Secret Weapon?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Smith</dc:creator>
  <cp:lastModifiedBy>Barrie Kirk</cp:lastModifiedBy>
  <cp:revision>49</cp:revision>
  <cp:lastPrinted>2018-03-09T14:08:54Z</cp:lastPrinted>
  <dcterms:created xsi:type="dcterms:W3CDTF">2018-03-08T15:03:53Z</dcterms:created>
  <dcterms:modified xsi:type="dcterms:W3CDTF">2018-04-18T01:37:40Z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1522804243</vt:lpwstr>
  </property>
</Properties>
</file>