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85" r:id="rId3"/>
    <p:sldId id="281" r:id="rId4"/>
    <p:sldId id="283" r:id="rId5"/>
    <p:sldId id="284"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3"/>
    <p:restoredTop sz="94567"/>
  </p:normalViewPr>
  <p:slideViewPr>
    <p:cSldViewPr snapToGrid="0" snapToObjects="1" showGuides="1">
      <p:cViewPr varScale="1">
        <p:scale>
          <a:sx n="74" d="100"/>
          <a:sy n="74" d="100"/>
        </p:scale>
        <p:origin x="66" y="5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i="0" baseline="0">
                <a:latin typeface="Arial Bold"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27AB17-BD48-364B-834C-F3A1368A5860}"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54E88-55DF-3F48-9F53-7682CD64A4B8}"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27AB17-BD48-364B-834C-F3A1368A5860}"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B54E88-55DF-3F48-9F53-7682CD64A4B8}" type="slidenum">
              <a:rPr lang="en-US" smtClean="0"/>
              <a:t>‹#›</a:t>
            </a:fld>
            <a:endParaRPr lang="en-US"/>
          </a:p>
        </p:txBody>
      </p:sp>
    </p:spTree>
    <p:extLst>
      <p:ext uri="{BB962C8B-B14F-4D97-AF65-F5344CB8AC3E}">
        <p14:creationId xmlns:p14="http://schemas.microsoft.com/office/powerpoint/2010/main" val="173265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27AB17-BD48-364B-834C-F3A1368A5860}"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54E88-55DF-3F48-9F53-7682CD64A4B8}" type="slidenum">
              <a:rPr lang="en-US" smtClean="0"/>
              <a:t>‹#›</a:t>
            </a:fld>
            <a:endParaRPr lang="en-US"/>
          </a:p>
        </p:txBody>
      </p:sp>
    </p:spTree>
    <p:extLst>
      <p:ext uri="{BB962C8B-B14F-4D97-AF65-F5344CB8AC3E}">
        <p14:creationId xmlns:p14="http://schemas.microsoft.com/office/powerpoint/2010/main" val="915173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27AB17-BD48-364B-834C-F3A1368A5860}"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54E88-55DF-3F48-9F53-7682CD64A4B8}" type="slidenum">
              <a:rPr lang="en-US" smtClean="0"/>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27AB17-BD48-364B-834C-F3A1368A5860}"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54E88-55DF-3F48-9F53-7682CD64A4B8}" type="slidenum">
              <a:rPr lang="en-US" smtClean="0"/>
              <a:t>‹#›</a:t>
            </a:fld>
            <a:endParaRPr lang="en-US"/>
          </a:p>
        </p:txBody>
      </p:sp>
    </p:spTree>
    <p:extLst>
      <p:ext uri="{BB962C8B-B14F-4D97-AF65-F5344CB8AC3E}">
        <p14:creationId xmlns:p14="http://schemas.microsoft.com/office/powerpoint/2010/main" val="1759007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27AB17-BD48-364B-834C-F3A1368A5860}"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54E88-55DF-3F48-9F53-7682CD64A4B8}"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Rectangle 5"/>
          <p:cNvSpPr/>
          <p:nvPr userDrawn="1"/>
        </p:nvSpPr>
        <p:spPr>
          <a:xfrm>
            <a:off x="-192024" y="828587"/>
            <a:ext cx="11545824" cy="37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65124"/>
            <a:ext cx="10515600" cy="1325563"/>
          </a:xfrm>
        </p:spPr>
        <p:txBody>
          <a:bodyPr>
            <a:normAutofit/>
          </a:bodyPr>
          <a:lstStyle>
            <a:lvl1pPr>
              <a:defRPr sz="2000" b="1" i="0" baseline="0">
                <a:solidFill>
                  <a:schemeClr val="bg1"/>
                </a:solidFill>
                <a:latin typeface="Helvetica" charset="0"/>
              </a:defRPr>
            </a:lvl1pPr>
          </a:lstStyle>
          <a:p>
            <a:r>
              <a:rPr lang="en-US" dirty="0"/>
              <a:t>Stratford: A Connected City Driven by Infrastructure Advancement</a:t>
            </a:r>
          </a:p>
        </p:txBody>
      </p:sp>
      <p:sp>
        <p:nvSpPr>
          <p:cNvPr id="3" name="Date Placeholder 2"/>
          <p:cNvSpPr>
            <a:spLocks noGrp="1"/>
          </p:cNvSpPr>
          <p:nvPr>
            <p:ph type="dt" sz="half" idx="10"/>
          </p:nvPr>
        </p:nvSpPr>
        <p:spPr/>
        <p:txBody>
          <a:bodyPr/>
          <a:lstStyle/>
          <a:p>
            <a:fld id="{2A27AB17-BD48-364B-834C-F3A1368A5860}"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54E88-55DF-3F48-9F53-7682CD64A4B8}" type="slidenum">
              <a:rPr lang="en-US" smtClean="0"/>
              <a:t>‹#›</a:t>
            </a:fld>
            <a:endParaRPr lang="en-US"/>
          </a:p>
        </p:txBody>
      </p:sp>
      <p:sp>
        <p:nvSpPr>
          <p:cNvPr id="11" name="Content Placeholder 10"/>
          <p:cNvSpPr>
            <a:spLocks noGrp="1"/>
          </p:cNvSpPr>
          <p:nvPr>
            <p:ph sz="quarter" idx="14" hasCustomPrompt="1"/>
          </p:nvPr>
        </p:nvSpPr>
        <p:spPr>
          <a:xfrm>
            <a:off x="838200" y="1690687"/>
            <a:ext cx="10515600" cy="3822702"/>
          </a:xfrm>
        </p:spPr>
        <p:txBody>
          <a:bodyPr lIns="90000" rIns="90000">
            <a:normAutofit/>
          </a:bodyPr>
          <a:lstStyle>
            <a:lvl1pPr rtl="0">
              <a:buClr>
                <a:schemeClr val="accent1"/>
              </a:buClr>
              <a:buFont typeface="Arial" charset="0"/>
              <a:buChar char="•"/>
              <a:defRPr lang="en-US" sz="1500" b="1" i="0" u="none" strike="noStrike" baseline="30000" smtClean="0">
                <a:latin typeface="Arial Bold" charset="0"/>
              </a:defRPr>
            </a:lvl1pPr>
          </a:lstStyle>
          <a:p>
            <a:pPr rtl="0"/>
            <a:r>
              <a:rPr lang="en-US" sz="1700" b="1" i="0" u="none" strike="noStrike" baseline="30000" dirty="0">
                <a:solidFill>
                  <a:srgbClr val="000000"/>
                </a:solidFill>
                <a:latin typeface="AkzidenzGroteskBE-Bold" charset="0"/>
              </a:rPr>
              <a:t>1. Vehicle-to-Vehicle</a:t>
            </a:r>
          </a:p>
          <a:p>
            <a:pPr rtl="0"/>
            <a:r>
              <a:rPr lang="en-US" sz="1700" b="1" i="0" u="none" strike="noStrike" baseline="30000" dirty="0">
                <a:solidFill>
                  <a:srgbClr val="000000"/>
                </a:solidFill>
                <a:latin typeface="AkzidenzGroteskBE-Bold" charset="0"/>
              </a:rPr>
              <a:t>2. Vehicle-to-Infrastructure </a:t>
            </a:r>
          </a:p>
          <a:p>
            <a:pPr rtl="0"/>
            <a:r>
              <a:rPr lang="en-US" sz="1700" b="1" i="0" u="none" strike="noStrike" baseline="30000" dirty="0">
                <a:solidFill>
                  <a:srgbClr val="000000"/>
                </a:solidFill>
                <a:latin typeface="AkzidenzGroteskBE-Bold" charset="0"/>
              </a:rPr>
              <a:t>3. Infrastructure-to-Infrastructure </a:t>
            </a:r>
          </a:p>
          <a:p>
            <a:pPr rtl="0"/>
            <a:r>
              <a:rPr lang="en-US" sz="1500" b="0" i="0" u="none" strike="noStrike" baseline="30000" dirty="0">
                <a:solidFill>
                  <a:srgbClr val="000000"/>
                </a:solidFill>
                <a:latin typeface="TradeGothicNextLTPro-Rg" charset="0"/>
              </a:rPr>
              <a:t>• </a:t>
            </a:r>
            <a:br>
              <a:rPr lang="en-US" sz="1500" b="0" i="0" u="none" strike="noStrike" baseline="30000" dirty="0">
                <a:solidFill>
                  <a:srgbClr val="000000"/>
                </a:solidFill>
                <a:latin typeface="TradeGothicNextLTPro-Rg" charset="0"/>
              </a:rPr>
            </a:br>
            <a:r>
              <a:rPr lang="en-US" sz="1500" b="0" i="0" u="none" strike="noStrike" baseline="30000" dirty="0">
                <a:solidFill>
                  <a:srgbClr val="000000"/>
                </a:solidFill>
                <a:latin typeface="TradeGothicNextLTPro-Rg" charset="0"/>
              </a:rPr>
              <a:t>Project Partners will include Automotive Supplier to OEM customers, software and hardware firms in Information Technology sector and Advanced Electronics suppliers with commercial offerings applicable to connected transportation infrastructure</a:t>
            </a:r>
          </a:p>
          <a:p>
            <a:pPr rtl="0"/>
            <a:r>
              <a:rPr lang="en-US" sz="1500" b="0" i="0" u="none" strike="noStrike" baseline="30000" dirty="0">
                <a:solidFill>
                  <a:srgbClr val="000000"/>
                </a:solidFill>
                <a:latin typeface="TradeGothicNextLTPro-Rg" charset="0"/>
              </a:rPr>
              <a:t>• </a:t>
            </a:r>
            <a:br>
              <a:rPr lang="en-US" sz="1500" b="0" i="0" u="none" strike="noStrike" baseline="30000" dirty="0">
                <a:solidFill>
                  <a:srgbClr val="000000"/>
                </a:solidFill>
                <a:latin typeface="TradeGothicNextLTPro-Rg" charset="0"/>
              </a:rPr>
            </a:br>
            <a:r>
              <a:rPr lang="en-US" sz="1500" b="0" i="0" u="none" strike="noStrike" baseline="30000" dirty="0">
                <a:solidFill>
                  <a:srgbClr val="000000"/>
                </a:solidFill>
                <a:latin typeface="TradeGothicNextLTPro-Rg" charset="0"/>
              </a:rPr>
              <a:t>The collaboration project will demonstrate Ontario developed commercial offerings for partner on rolling test vehicles, including private vehicles and Transit/Utility Fleet Vehicles </a:t>
            </a:r>
          </a:p>
          <a:p>
            <a:pPr rtl="0"/>
            <a:r>
              <a:rPr lang="en-US" sz="1500" b="0" i="0" u="none" strike="noStrike" baseline="30000" dirty="0">
                <a:solidFill>
                  <a:srgbClr val="000000"/>
                </a:solidFill>
                <a:latin typeface="TradeGothicNextLTPro-Rg" charset="0"/>
              </a:rPr>
              <a:t>• </a:t>
            </a:r>
            <a:br>
              <a:rPr lang="en-US" sz="1500" b="0" i="0" u="none" strike="noStrike" baseline="30000" dirty="0">
                <a:solidFill>
                  <a:srgbClr val="000000"/>
                </a:solidFill>
                <a:latin typeface="TradeGothicNextLTPro-Rg" charset="0"/>
              </a:rPr>
            </a:br>
            <a:r>
              <a:rPr lang="en-US" sz="1500" b="0" i="0" u="none" strike="noStrike" baseline="30000" dirty="0">
                <a:solidFill>
                  <a:srgbClr val="000000"/>
                </a:solidFill>
                <a:latin typeface="TradeGothicNextLTPro-Rg" charset="0"/>
              </a:rPr>
              <a:t>This project will focus on working with the most advanced and connected municipal infrastructure (</a:t>
            </a:r>
            <a:r>
              <a:rPr lang="en-US" sz="1500" b="0" i="0" u="none" strike="noStrike" baseline="30000" dirty="0" err="1">
                <a:solidFill>
                  <a:srgbClr val="000000"/>
                </a:solidFill>
                <a:latin typeface="TradeGothicNextLTPro-Rg" charset="0"/>
              </a:rPr>
              <a:t>Rhyzome</a:t>
            </a:r>
            <a:r>
              <a:rPr lang="en-US" sz="1500" b="0" i="0" u="none" strike="noStrike" baseline="30000" dirty="0">
                <a:solidFill>
                  <a:srgbClr val="000000"/>
                </a:solidFill>
                <a:latin typeface="TradeGothicNextLTPro-Rg" charset="0"/>
              </a:rPr>
              <a:t> Networks; fiber/Wi-Fi) available in Stratford, Ontario.</a:t>
            </a:r>
          </a:p>
        </p:txBody>
      </p:sp>
    </p:spTree>
    <p:extLst>
      <p:ext uri="{BB962C8B-B14F-4D97-AF65-F5344CB8AC3E}">
        <p14:creationId xmlns:p14="http://schemas.microsoft.com/office/powerpoint/2010/main" val="1767911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4"/>
            <a:ext cx="10515600" cy="1325563"/>
          </a:xfrm>
        </p:spPr>
        <p:txBody>
          <a:bodyPr>
            <a:normAutofit/>
          </a:bodyPr>
          <a:lstStyle>
            <a:lvl1pPr>
              <a:defRPr sz="2400" b="1" i="0" baseline="0">
                <a:solidFill>
                  <a:schemeClr val="bg1"/>
                </a:solidFill>
                <a:latin typeface="Helvetica" charset="0"/>
              </a:defRPr>
            </a:lvl1pPr>
          </a:lstStyle>
          <a:p>
            <a:r>
              <a:rPr lang="en-US" dirty="0"/>
              <a:t>Stratford’s Smart City </a:t>
            </a:r>
            <a:r>
              <a:rPr lang="en-US" dirty="0" err="1"/>
              <a:t>Infrastruction</a:t>
            </a:r>
            <a:r>
              <a:rPr lang="en-US" dirty="0"/>
              <a:t> and Digital Services “</a:t>
            </a:r>
            <a:r>
              <a:rPr lang="en-US" dirty="0" err="1"/>
              <a:t>Utelco</a:t>
            </a:r>
            <a:r>
              <a:rPr lang="en-US" dirty="0"/>
              <a:t>”</a:t>
            </a:r>
          </a:p>
        </p:txBody>
      </p:sp>
      <p:sp>
        <p:nvSpPr>
          <p:cNvPr id="3" name="Date Placeholder 2"/>
          <p:cNvSpPr>
            <a:spLocks noGrp="1"/>
          </p:cNvSpPr>
          <p:nvPr>
            <p:ph type="dt" sz="half" idx="10"/>
          </p:nvPr>
        </p:nvSpPr>
        <p:spPr/>
        <p:txBody>
          <a:bodyPr/>
          <a:lstStyle/>
          <a:p>
            <a:fld id="{2A27AB17-BD48-364B-834C-F3A1368A5860}"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54E88-55DF-3F48-9F53-7682CD64A4B8}" type="slidenum">
              <a:rPr lang="en-US" smtClean="0"/>
              <a:t>‹#›</a:t>
            </a:fld>
            <a:endParaRPr lang="en-US"/>
          </a:p>
        </p:txBody>
      </p:sp>
      <p:sp>
        <p:nvSpPr>
          <p:cNvPr id="11" name="Content Placeholder 10"/>
          <p:cNvSpPr>
            <a:spLocks noGrp="1"/>
          </p:cNvSpPr>
          <p:nvPr>
            <p:ph sz="quarter" idx="14" hasCustomPrompt="1"/>
          </p:nvPr>
        </p:nvSpPr>
        <p:spPr>
          <a:xfrm>
            <a:off x="838200" y="1690687"/>
            <a:ext cx="10515600" cy="3822702"/>
          </a:xfrm>
        </p:spPr>
        <p:txBody>
          <a:bodyPr lIns="90000" rIns="90000">
            <a:normAutofit/>
          </a:bodyPr>
          <a:lstStyle>
            <a:lvl1pPr rtl="0">
              <a:buClr>
                <a:schemeClr val="accent1"/>
              </a:buClr>
              <a:buFont typeface="Arial" charset="0"/>
              <a:buChar char="•"/>
              <a:defRPr lang="en-US" sz="1500" b="0" i="0" u="none" strike="noStrike" baseline="30000" smtClean="0"/>
            </a:lvl1pPr>
            <a:lvl2pPr rtl="0">
              <a:defRPr lang="en-US" sz="1500" b="0" i="0" u="none" strike="noStrike" baseline="30000" smtClean="0"/>
            </a:lvl2pPr>
          </a:lstStyle>
          <a:p>
            <a:pPr rtl="0"/>
            <a:r>
              <a:rPr lang="en-US" sz="1500" b="0" i="0" u="none" strike="noStrike" baseline="30000" dirty="0">
                <a:solidFill>
                  <a:srgbClr val="000000"/>
                </a:solidFill>
                <a:latin typeface="TradeGothicNextLTPro-Rg" charset="0"/>
              </a:rPr>
              <a:t>What began as a changeover to smart metering for Stratford’s hydro utility became so much more when the opportunity to build infrastructure that would support affordable internet and connectivity options was recognized back in 2009.</a:t>
            </a:r>
          </a:p>
          <a:p>
            <a:pPr rtl="0"/>
            <a:r>
              <a:rPr lang="en-US" sz="1500" b="0" i="0" u="none" strike="noStrike" baseline="30000" dirty="0" err="1">
                <a:solidFill>
                  <a:srgbClr val="000000"/>
                </a:solidFill>
                <a:latin typeface="TradeGothicNextLTPro-Rg" charset="0"/>
              </a:rPr>
              <a:t>Rhyzome</a:t>
            </a:r>
            <a:r>
              <a:rPr lang="en-US" sz="1500" b="0" i="0" u="none" strike="noStrike" baseline="30000" dirty="0">
                <a:solidFill>
                  <a:srgbClr val="000000"/>
                </a:solidFill>
                <a:latin typeface="TradeGothicNextLTPro-Rg" charset="0"/>
              </a:rPr>
              <a:t> Networks is building a city-owned data ecosystem for Stratford that is:</a:t>
            </a:r>
          </a:p>
          <a:p>
            <a:pPr rtl="0"/>
            <a:r>
              <a:rPr lang="en-US" sz="1500" b="0" i="0" u="none" strike="noStrike" baseline="30000" dirty="0">
                <a:solidFill>
                  <a:srgbClr val="000000"/>
                </a:solidFill>
                <a:latin typeface="TradeGothicNextLTPro-Rg" charset="0"/>
              </a:rPr>
              <a:t>• dependable and carrier-grade, via a 70km grid of optical </a:t>
            </a:r>
            <a:r>
              <a:rPr lang="en-US" sz="1500" b="0" i="0" u="none" strike="noStrike" baseline="30000" dirty="0" err="1">
                <a:solidFill>
                  <a:srgbClr val="000000"/>
                </a:solidFill>
                <a:latin typeface="TradeGothicNextLTPro-Rg" charset="0"/>
              </a:rPr>
              <a:t>fibre</a:t>
            </a:r>
            <a:endParaRPr lang="en-US" sz="1500" b="0" i="0" u="none" strike="noStrike" baseline="30000" dirty="0">
              <a:solidFill>
                <a:srgbClr val="000000"/>
              </a:solidFill>
              <a:latin typeface="TradeGothicNextLTPro-Rg" charset="0"/>
            </a:endParaRPr>
          </a:p>
          <a:p>
            <a:pPr rtl="0"/>
            <a:r>
              <a:rPr lang="en-US" sz="1500" b="0" i="0" u="none" strike="noStrike" baseline="30000" dirty="0">
                <a:solidFill>
                  <a:srgbClr val="000000"/>
                </a:solidFill>
                <a:latin typeface="TradeGothicNextLTPro-Rg" charset="0"/>
              </a:rPr>
              <a:t>• ubiquitous and mobile, via wireless mesh technology using IEEE 802.11N Wi-Fi.</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9772" y="4840289"/>
            <a:ext cx="1841500" cy="1346200"/>
          </a:xfrm>
          <a:prstGeom prst="rect">
            <a:avLst/>
          </a:prstGeom>
        </p:spPr>
      </p:pic>
    </p:spTree>
    <p:extLst>
      <p:ext uri="{BB962C8B-B14F-4D97-AF65-F5344CB8AC3E}">
        <p14:creationId xmlns:p14="http://schemas.microsoft.com/office/powerpoint/2010/main" val="90960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p:cNvSpPr/>
          <p:nvPr userDrawn="1"/>
        </p:nvSpPr>
        <p:spPr>
          <a:xfrm>
            <a:off x="-192024" y="816040"/>
            <a:ext cx="9000000" cy="37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2A27AB17-BD48-364B-834C-F3A1368A5860}"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54E88-55DF-3F48-9F53-7682CD64A4B8}"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0292" y="724567"/>
            <a:ext cx="1889256" cy="639828"/>
          </a:xfrm>
          <a:prstGeom prst="rect">
            <a:avLst/>
          </a:prstGeom>
        </p:spPr>
      </p:pic>
    </p:spTree>
    <p:extLst>
      <p:ext uri="{BB962C8B-B14F-4D97-AF65-F5344CB8AC3E}">
        <p14:creationId xmlns:p14="http://schemas.microsoft.com/office/powerpoint/2010/main" val="198517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5"/>
          <p:cNvSpPr/>
          <p:nvPr userDrawn="1"/>
        </p:nvSpPr>
        <p:spPr>
          <a:xfrm>
            <a:off x="-192024" y="799306"/>
            <a:ext cx="9000000" cy="457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14" hasCustomPrompt="1"/>
          </p:nvPr>
        </p:nvSpPr>
        <p:spPr>
          <a:xfrm>
            <a:off x="838200" y="2204719"/>
            <a:ext cx="10515600" cy="3308669"/>
          </a:xfrm>
          <a:solidFill>
            <a:schemeClr val="bg1"/>
          </a:solidFill>
        </p:spPr>
        <p:txBody>
          <a:bodyPr>
            <a:normAutofit/>
          </a:bodyPr>
          <a:lstStyle>
            <a:lvl1pPr>
              <a:buClr>
                <a:schemeClr val="accent2"/>
              </a:buClr>
              <a:buSzPct val="120000"/>
              <a:buFont typeface="Arial" charset="0"/>
              <a:buChar char="•"/>
              <a:defRPr sz="1300" baseline="0">
                <a:solidFill>
                  <a:schemeClr val="tx1">
                    <a:lumMod val="65000"/>
                    <a:lumOff val="35000"/>
                  </a:schemeClr>
                </a:solidFill>
                <a:latin typeface="Trade Gothic" charset="0"/>
              </a:defRPr>
            </a:lvl1pPr>
          </a:lstStyle>
          <a:p>
            <a:pPr>
              <a:buFont typeface="Arial" charset="0"/>
              <a:buChar char="•"/>
            </a:pPr>
            <a:r>
              <a:rPr lang="en-US" dirty="0">
                <a:latin typeface="Helvetica" charset="0"/>
              </a:rPr>
              <a:t>This is a sample bullet point</a:t>
            </a:r>
          </a:p>
          <a:p>
            <a:pPr>
              <a:buFont typeface="Arial" charset="0"/>
              <a:buChar char="•"/>
            </a:pPr>
            <a:r>
              <a:rPr lang="en-US" dirty="0">
                <a:latin typeface="Helvetica" charset="0"/>
              </a:rPr>
              <a:t>This is a bullet point with a background</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9772" y="4840289"/>
            <a:ext cx="1841500" cy="13462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10292" y="697673"/>
            <a:ext cx="1889256" cy="639828"/>
          </a:xfrm>
          <a:prstGeom prst="rect">
            <a:avLst/>
          </a:prstGeom>
        </p:spPr>
      </p:pic>
      <p:sp>
        <p:nvSpPr>
          <p:cNvPr id="8" name="Text Placeholder 7"/>
          <p:cNvSpPr>
            <a:spLocks noGrp="1"/>
          </p:cNvSpPr>
          <p:nvPr>
            <p:ph type="body" sz="quarter" idx="15" hasCustomPrompt="1"/>
          </p:nvPr>
        </p:nvSpPr>
        <p:spPr>
          <a:xfrm>
            <a:off x="838200" y="1690688"/>
            <a:ext cx="10515600" cy="514350"/>
          </a:xfrm>
        </p:spPr>
        <p:txBody>
          <a:bodyPr/>
          <a:lstStyle>
            <a:lvl1pPr>
              <a:defRPr sz="2800"/>
            </a:lvl1pPr>
          </a:lstStyle>
          <a:p>
            <a:pPr marL="0" indent="0">
              <a:buNone/>
            </a:pPr>
            <a:r>
              <a:rPr lang="en-US" sz="1700" b="1" dirty="0">
                <a:latin typeface="Helvetica" charset="0"/>
              </a:rPr>
              <a:t>This is a sample header</a:t>
            </a:r>
          </a:p>
        </p:txBody>
      </p:sp>
      <p:sp>
        <p:nvSpPr>
          <p:cNvPr id="14" name="Date Placeholder 13"/>
          <p:cNvSpPr>
            <a:spLocks noGrp="1"/>
          </p:cNvSpPr>
          <p:nvPr>
            <p:ph type="dt" sz="half" idx="16"/>
          </p:nvPr>
        </p:nvSpPr>
        <p:spPr/>
        <p:txBody>
          <a:bodyPr/>
          <a:lstStyle/>
          <a:p>
            <a:fld id="{2A27AB17-BD48-364B-834C-F3A1368A5860}" type="datetimeFigureOut">
              <a:rPr lang="en-US" smtClean="0"/>
              <a:t>5/31/2018</a:t>
            </a:fld>
            <a:endParaRPr lang="en-US"/>
          </a:p>
        </p:txBody>
      </p:sp>
      <p:sp>
        <p:nvSpPr>
          <p:cNvPr id="15" name="Footer Placeholder 14"/>
          <p:cNvSpPr>
            <a:spLocks noGrp="1"/>
          </p:cNvSpPr>
          <p:nvPr>
            <p:ph type="ftr" sz="quarter" idx="17"/>
          </p:nvPr>
        </p:nvSpPr>
        <p:spPr/>
        <p:txBody>
          <a:bodyPr/>
          <a:lstStyle/>
          <a:p>
            <a:endParaRPr lang="en-US"/>
          </a:p>
        </p:txBody>
      </p:sp>
      <p:sp>
        <p:nvSpPr>
          <p:cNvPr id="16" name="Slide Number Placeholder 15"/>
          <p:cNvSpPr>
            <a:spLocks noGrp="1"/>
          </p:cNvSpPr>
          <p:nvPr>
            <p:ph type="sldNum" sz="quarter" idx="18"/>
          </p:nvPr>
        </p:nvSpPr>
        <p:spPr/>
        <p:txBody>
          <a:bodyPr/>
          <a:lstStyle/>
          <a:p>
            <a:fld id="{DEB54E88-55DF-3F48-9F53-7682CD64A4B8}" type="slidenum">
              <a:rPr lang="en-US" smtClean="0"/>
              <a:t>‹#›</a:t>
            </a:fld>
            <a:endParaRPr lang="en-US"/>
          </a:p>
        </p:txBody>
      </p:sp>
      <p:sp>
        <p:nvSpPr>
          <p:cNvPr id="17" name="Title 16"/>
          <p:cNvSpPr>
            <a:spLocks noGrp="1"/>
          </p:cNvSpPr>
          <p:nvPr>
            <p:ph type="title" hasCustomPrompt="1"/>
          </p:nvPr>
        </p:nvSpPr>
        <p:spPr/>
        <p:txBody>
          <a:bodyPr>
            <a:normAutofit/>
          </a:bodyPr>
          <a:lstStyle>
            <a:lvl1pPr>
              <a:defRPr sz="2400" b="1" i="0" baseline="0">
                <a:solidFill>
                  <a:schemeClr val="bg1"/>
                </a:solidFill>
              </a:defRPr>
            </a:lvl1pPr>
          </a:lstStyle>
          <a:p>
            <a:r>
              <a:rPr lang="en-US" dirty="0"/>
              <a:t>Stratford, Ontario, Canada</a:t>
            </a:r>
          </a:p>
        </p:txBody>
      </p:sp>
    </p:spTree>
    <p:extLst>
      <p:ext uri="{BB962C8B-B14F-4D97-AF65-F5344CB8AC3E}">
        <p14:creationId xmlns:p14="http://schemas.microsoft.com/office/powerpoint/2010/main" val="966935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atin typeface="Arial" charset="0"/>
              </a:defRPr>
            </a:lvl1pPr>
            <a:lvl2pPr>
              <a:defRPr baseline="0">
                <a:latin typeface="Arial" charset="0"/>
              </a:defRPr>
            </a:lvl2pPr>
            <a:lvl3pPr>
              <a:defRPr baseline="0">
                <a:latin typeface="Arial" charset="0"/>
              </a:defRPr>
            </a:lvl3pPr>
            <a:lvl4pPr>
              <a:defRPr baseline="0">
                <a:latin typeface="Arial" charset="0"/>
              </a:defRPr>
            </a:lvl4pPr>
            <a:lvl5pPr>
              <a:defRPr baseline="0">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A27AB17-BD48-364B-834C-F3A1368A5860}"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54E88-55DF-3F48-9F53-7682CD64A4B8}"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27AB17-BD48-364B-834C-F3A1368A5860}"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54E88-55DF-3F48-9F53-7682CD64A4B8}"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27AB17-BD48-364B-834C-F3A1368A5860}"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54E88-55DF-3F48-9F53-7682CD64A4B8}"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27AB17-BD48-364B-834C-F3A1368A5860}" type="datetimeFigureOut">
              <a:rPr lang="en-US" smtClean="0"/>
              <a:t>5/31/2018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B54E88-55DF-3F48-9F53-7682CD64A4B8}" type="slidenum">
              <a:rPr lang="en-US" smtClean="0"/>
              <a:t>‹#›</a:t>
            </a:fld>
            <a:endParaRPr lang="en-US"/>
          </a:p>
        </p:txBody>
      </p:sp>
    </p:spTree>
    <p:extLst>
      <p:ext uri="{BB962C8B-B14F-4D97-AF65-F5344CB8AC3E}">
        <p14:creationId xmlns:p14="http://schemas.microsoft.com/office/powerpoint/2010/main" val="76914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27AB17-BD48-364B-834C-F3A1368A5860}" type="datetimeFigureOut">
              <a:rPr lang="en-US" smtClean="0"/>
              <a:t>5/31/2018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54E88-55DF-3F48-9F53-7682CD64A4B8}"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5" r:id="rId3"/>
    <p:sldLayoutId id="2147483661" r:id="rId4"/>
    <p:sldLayoutId id="2147483662" r:id="rId5"/>
    <p:sldLayoutId id="2147483650" r:id="rId6"/>
    <p:sldLayoutId id="2147483651" r:id="rId7"/>
    <p:sldLayoutId id="2147483652" r:id="rId8"/>
    <p:sldLayoutId id="2147483653"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12"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image" Target="../media/image21.jpg"/><Relationship Id="rId5" Type="http://schemas.openxmlformats.org/officeDocument/2006/relationships/image" Target="../media/image15.pn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 y="-24401"/>
            <a:ext cx="12201487" cy="688240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876" y="807184"/>
            <a:ext cx="6414248" cy="142208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349" y="6070462"/>
            <a:ext cx="5889811" cy="385896"/>
          </a:xfrm>
          <a:prstGeom prst="rect">
            <a:avLst/>
          </a:prstGeom>
        </p:spPr>
      </p:pic>
      <p:sp>
        <p:nvSpPr>
          <p:cNvPr id="8" name="TextBox 7"/>
          <p:cNvSpPr txBox="1"/>
          <p:nvPr/>
        </p:nvSpPr>
        <p:spPr>
          <a:xfrm>
            <a:off x="1633555" y="4854388"/>
            <a:ext cx="8915400" cy="1200329"/>
          </a:xfrm>
          <a:prstGeom prst="rect">
            <a:avLst/>
          </a:prstGeom>
          <a:noFill/>
        </p:spPr>
        <p:txBody>
          <a:bodyPr wrap="square" rtlCol="0">
            <a:spAutoFit/>
          </a:bodyPr>
          <a:lstStyle/>
          <a:p>
            <a:pPr algn="ctr"/>
            <a:r>
              <a:rPr lang="en-US" dirty="0">
                <a:solidFill>
                  <a:schemeClr val="bg1"/>
                </a:solidFill>
                <a:latin typeface="arial" charset="0"/>
              </a:rPr>
              <a:t>Stratford’s unique municipal-wide broadband network, </a:t>
            </a:r>
            <a:br>
              <a:rPr lang="en-US" dirty="0">
                <a:solidFill>
                  <a:schemeClr val="bg1"/>
                </a:solidFill>
                <a:latin typeface="arial" charset="0"/>
              </a:rPr>
            </a:br>
            <a:r>
              <a:rPr lang="en-US" dirty="0">
                <a:solidFill>
                  <a:schemeClr val="bg1"/>
                </a:solidFill>
                <a:latin typeface="arial" charset="0"/>
              </a:rPr>
              <a:t>reputation for innovation and strengths in IT and automotive make it the ideal real-life location to demonstrate new </a:t>
            </a:r>
            <a:r>
              <a:rPr lang="en-US" dirty="0" err="1">
                <a:solidFill>
                  <a:schemeClr val="bg1"/>
                </a:solidFill>
                <a:latin typeface="arial" charset="0"/>
              </a:rPr>
              <a:t>autotech</a:t>
            </a:r>
            <a:r>
              <a:rPr lang="en-US" dirty="0">
                <a:solidFill>
                  <a:schemeClr val="bg1"/>
                </a:solidFill>
                <a:latin typeface="arial" charset="0"/>
              </a:rPr>
              <a:t> in a living lab environment.</a:t>
            </a:r>
          </a:p>
          <a:p>
            <a:pPr algn="ctr"/>
            <a:endParaRPr lang="en-US" dirty="0">
              <a:solidFill>
                <a:schemeClr val="bg1"/>
              </a:solidFill>
              <a:latin typeface="arial" charset="0"/>
            </a:endParaRPr>
          </a:p>
        </p:txBody>
      </p:sp>
    </p:spTree>
    <p:extLst>
      <p:ext uri="{BB962C8B-B14F-4D97-AF65-F5344CB8AC3E}">
        <p14:creationId xmlns:p14="http://schemas.microsoft.com/office/powerpoint/2010/main" val="1182934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NECTED VEHICLES 2017 video investStratford.mp4">
            <a:hlinkClick r:id="" action="ppaction://media"/>
            <a:extLst>
              <a:ext uri="{FF2B5EF4-FFF2-40B4-BE49-F238E27FC236}">
                <a16:creationId xmlns:a16="http://schemas.microsoft.com/office/drawing/2014/main" id="{0DC95005-8119-7D40-A6D2-8032877289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2413" y="273017"/>
            <a:ext cx="11134788" cy="6263176"/>
          </a:xfrm>
        </p:spPr>
      </p:pic>
    </p:spTree>
    <p:extLst>
      <p:ext uri="{BB962C8B-B14F-4D97-AF65-F5344CB8AC3E}">
        <p14:creationId xmlns:p14="http://schemas.microsoft.com/office/powerpoint/2010/main" val="17792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4864"/>
            <a:ext cx="12192000" cy="265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995" y="4196990"/>
            <a:ext cx="4485600" cy="25120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99" y="4196991"/>
            <a:ext cx="4485600" cy="25120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995" y="1263114"/>
            <a:ext cx="4487042" cy="2656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99" y="1247494"/>
            <a:ext cx="4487042" cy="2656800"/>
          </a:xfrm>
          <a:prstGeom prst="rect">
            <a:avLst/>
          </a:prstGeom>
        </p:spPr>
      </p:pic>
      <p:sp>
        <p:nvSpPr>
          <p:cNvPr id="7" name="TextBox 6"/>
          <p:cNvSpPr txBox="1"/>
          <p:nvPr/>
        </p:nvSpPr>
        <p:spPr>
          <a:xfrm>
            <a:off x="1400116" y="2430443"/>
            <a:ext cx="3818965" cy="1384995"/>
          </a:xfrm>
          <a:prstGeom prst="rect">
            <a:avLst/>
          </a:prstGeom>
          <a:noFill/>
        </p:spPr>
        <p:txBody>
          <a:bodyPr wrap="square" rtlCol="0">
            <a:spAutoFit/>
          </a:bodyPr>
          <a:lstStyle/>
          <a:p>
            <a:r>
              <a:rPr lang="en-US" sz="1400" dirty="0">
                <a:solidFill>
                  <a:schemeClr val="tx1">
                    <a:lumMod val="90000"/>
                    <a:lumOff val="10000"/>
                  </a:schemeClr>
                </a:solidFill>
                <a:latin typeface="arial" charset="0"/>
              </a:rPr>
              <a:t>One of the only communities in North America to feature 30-square </a:t>
            </a:r>
            <a:r>
              <a:rPr lang="en-US" sz="1400" dirty="0" err="1">
                <a:solidFill>
                  <a:schemeClr val="tx1">
                    <a:lumMod val="90000"/>
                    <a:lumOff val="10000"/>
                  </a:schemeClr>
                </a:solidFill>
                <a:latin typeface="arial" charset="0"/>
              </a:rPr>
              <a:t>kilometre</a:t>
            </a:r>
            <a:r>
              <a:rPr lang="en-US" sz="1400" dirty="0">
                <a:solidFill>
                  <a:schemeClr val="tx1">
                    <a:lumMod val="90000"/>
                    <a:lumOff val="10000"/>
                  </a:schemeClr>
                </a:solidFill>
                <a:latin typeface="arial" charset="0"/>
              </a:rPr>
              <a:t> Wi-Fi connectivity along with upgraded security and data collection able to handle a range of connected vehicles.</a:t>
            </a:r>
          </a:p>
          <a:p>
            <a:endParaRPr lang="en-US" sz="1400" dirty="0">
              <a:solidFill>
                <a:schemeClr val="tx1">
                  <a:lumMod val="90000"/>
                  <a:lumOff val="10000"/>
                </a:schemeClr>
              </a:solidFill>
              <a:latin typeface="arial" charset="0"/>
            </a:endParaRPr>
          </a:p>
        </p:txBody>
      </p:sp>
      <p:sp>
        <p:nvSpPr>
          <p:cNvPr id="8" name="TextBox 7"/>
          <p:cNvSpPr txBox="1"/>
          <p:nvPr/>
        </p:nvSpPr>
        <p:spPr>
          <a:xfrm>
            <a:off x="7026630" y="2370884"/>
            <a:ext cx="3818965" cy="1384995"/>
          </a:xfrm>
          <a:prstGeom prst="rect">
            <a:avLst/>
          </a:prstGeom>
          <a:noFill/>
        </p:spPr>
        <p:txBody>
          <a:bodyPr wrap="square" rtlCol="0">
            <a:spAutoFit/>
          </a:bodyPr>
          <a:lstStyle/>
          <a:p>
            <a:r>
              <a:rPr lang="en-US" sz="1400" dirty="0">
                <a:solidFill>
                  <a:schemeClr val="tx1">
                    <a:lumMod val="90000"/>
                    <a:lumOff val="10000"/>
                  </a:schemeClr>
                </a:solidFill>
                <a:latin typeface="arial" charset="0"/>
              </a:rPr>
              <a:t>Located in the 2nd largest IT cluster in North America, Ontario’s largest IT cluster and North America’s largest automotive cluster. Stratford’s business ecosystem includes leading advanced manufacturing, automotive and aerospace companies. </a:t>
            </a:r>
          </a:p>
        </p:txBody>
      </p:sp>
      <p:sp>
        <p:nvSpPr>
          <p:cNvPr id="9" name="TextBox 8"/>
          <p:cNvSpPr txBox="1"/>
          <p:nvPr/>
        </p:nvSpPr>
        <p:spPr>
          <a:xfrm>
            <a:off x="1400116" y="5186037"/>
            <a:ext cx="3818965" cy="1384995"/>
          </a:xfrm>
          <a:prstGeom prst="rect">
            <a:avLst/>
          </a:prstGeom>
          <a:noFill/>
        </p:spPr>
        <p:txBody>
          <a:bodyPr wrap="square" rtlCol="0">
            <a:spAutoFit/>
          </a:bodyPr>
          <a:lstStyle/>
          <a:p>
            <a:r>
              <a:rPr lang="en-US" sz="1400" dirty="0">
                <a:solidFill>
                  <a:schemeClr val="tx1">
                    <a:lumMod val="90000"/>
                    <a:lumOff val="10000"/>
                  </a:schemeClr>
                </a:solidFill>
                <a:latin typeface="arial" charset="0"/>
              </a:rPr>
              <a:t>The University of Waterloo Stratford Campus offers unparalleled digital media and business programs that advance UX, research and commercialization. The Stratford Accelerator Centre launches tech entrepreneurs and digital media companies.</a:t>
            </a:r>
          </a:p>
        </p:txBody>
      </p:sp>
      <p:sp>
        <p:nvSpPr>
          <p:cNvPr id="10" name="TextBox 9"/>
          <p:cNvSpPr txBox="1"/>
          <p:nvPr/>
        </p:nvSpPr>
        <p:spPr>
          <a:xfrm>
            <a:off x="7013312" y="5293758"/>
            <a:ext cx="3818965" cy="1169551"/>
          </a:xfrm>
          <a:prstGeom prst="rect">
            <a:avLst/>
          </a:prstGeom>
          <a:noFill/>
        </p:spPr>
        <p:txBody>
          <a:bodyPr wrap="square" rtlCol="0">
            <a:spAutoFit/>
          </a:bodyPr>
          <a:lstStyle/>
          <a:p>
            <a:r>
              <a:rPr lang="en-US" sz="1400" dirty="0">
                <a:solidFill>
                  <a:schemeClr val="tx1">
                    <a:lumMod val="90000"/>
                    <a:lumOff val="10000"/>
                  </a:schemeClr>
                </a:solidFill>
                <a:latin typeface="arial" charset="0"/>
              </a:rPr>
              <a:t>Centrally located within major Canada-US trade corridors and directly connected to the Toronto-Waterloo Technology Corridor which has 15,000 tech companies, 200,000 tech workers and 5,200 tech start-ups.</a:t>
            </a:r>
          </a:p>
        </p:txBody>
      </p:sp>
      <p:sp>
        <p:nvSpPr>
          <p:cNvPr id="11" name="TextBox 10"/>
          <p:cNvSpPr txBox="1"/>
          <p:nvPr/>
        </p:nvSpPr>
        <p:spPr>
          <a:xfrm>
            <a:off x="1400115" y="1441282"/>
            <a:ext cx="3818965" cy="553999"/>
          </a:xfrm>
          <a:prstGeom prst="rect">
            <a:avLst/>
          </a:prstGeom>
          <a:noFill/>
        </p:spPr>
        <p:txBody>
          <a:bodyPr wrap="square" rtlCol="0">
            <a:spAutoFit/>
          </a:bodyPr>
          <a:lstStyle/>
          <a:p>
            <a:r>
              <a:rPr lang="en-US" sz="1500" b="1" dirty="0">
                <a:solidFill>
                  <a:schemeClr val="bg1"/>
                </a:solidFill>
                <a:latin typeface="arial" charset="0"/>
              </a:rPr>
              <a:t>Connected Capital </a:t>
            </a:r>
            <a:br>
              <a:rPr lang="en-US" sz="1500" b="1" dirty="0">
                <a:solidFill>
                  <a:schemeClr val="bg1"/>
                </a:solidFill>
                <a:latin typeface="arial" charset="0"/>
              </a:rPr>
            </a:br>
            <a:r>
              <a:rPr lang="en-US" sz="1500" b="1" dirty="0">
                <a:solidFill>
                  <a:schemeClr val="bg1"/>
                </a:solidFill>
                <a:latin typeface="arial" charset="0"/>
              </a:rPr>
              <a:t>of Canada</a:t>
            </a:r>
          </a:p>
        </p:txBody>
      </p:sp>
      <p:sp>
        <p:nvSpPr>
          <p:cNvPr id="12" name="TextBox 11"/>
          <p:cNvSpPr txBox="1"/>
          <p:nvPr/>
        </p:nvSpPr>
        <p:spPr>
          <a:xfrm>
            <a:off x="7026630" y="1457525"/>
            <a:ext cx="3818965" cy="553999"/>
          </a:xfrm>
          <a:prstGeom prst="rect">
            <a:avLst/>
          </a:prstGeom>
          <a:noFill/>
        </p:spPr>
        <p:txBody>
          <a:bodyPr wrap="square" rtlCol="0">
            <a:spAutoFit/>
          </a:bodyPr>
          <a:lstStyle/>
          <a:p>
            <a:r>
              <a:rPr lang="en-US" sz="1500" b="1" dirty="0">
                <a:solidFill>
                  <a:schemeClr val="bg1"/>
                </a:solidFill>
                <a:latin typeface="arial" charset="0"/>
              </a:rPr>
              <a:t>IT and </a:t>
            </a:r>
            <a:r>
              <a:rPr lang="en-US" sz="1500" b="1" dirty="0" err="1">
                <a:solidFill>
                  <a:schemeClr val="bg1"/>
                </a:solidFill>
                <a:latin typeface="arial" charset="0"/>
              </a:rPr>
              <a:t>Autotech</a:t>
            </a:r>
            <a:endParaRPr lang="en-US" sz="1500" b="1" dirty="0">
              <a:solidFill>
                <a:schemeClr val="bg1"/>
              </a:solidFill>
              <a:latin typeface="arial" charset="0"/>
            </a:endParaRPr>
          </a:p>
          <a:p>
            <a:r>
              <a:rPr lang="en-US" sz="1500" b="1" dirty="0">
                <a:solidFill>
                  <a:schemeClr val="bg1"/>
                </a:solidFill>
                <a:latin typeface="arial" charset="0"/>
              </a:rPr>
              <a:t>Cluster</a:t>
            </a:r>
          </a:p>
        </p:txBody>
      </p:sp>
      <p:sp>
        <p:nvSpPr>
          <p:cNvPr id="13" name="TextBox 12"/>
          <p:cNvSpPr txBox="1"/>
          <p:nvPr/>
        </p:nvSpPr>
        <p:spPr>
          <a:xfrm>
            <a:off x="1400114" y="4476448"/>
            <a:ext cx="3818965" cy="430133"/>
          </a:xfrm>
          <a:prstGeom prst="rect">
            <a:avLst/>
          </a:prstGeom>
          <a:noFill/>
        </p:spPr>
        <p:txBody>
          <a:bodyPr wrap="square" rtlCol="0">
            <a:spAutoFit/>
          </a:bodyPr>
          <a:lstStyle/>
          <a:p>
            <a:r>
              <a:rPr lang="en-US" sz="1500" b="1" dirty="0">
                <a:solidFill>
                  <a:schemeClr val="bg1"/>
                </a:solidFill>
                <a:latin typeface="arial" charset="0"/>
              </a:rPr>
              <a:t>Digital Media Hub</a:t>
            </a:r>
          </a:p>
        </p:txBody>
      </p:sp>
      <p:sp>
        <p:nvSpPr>
          <p:cNvPr id="14" name="TextBox 13"/>
          <p:cNvSpPr txBox="1"/>
          <p:nvPr/>
        </p:nvSpPr>
        <p:spPr>
          <a:xfrm>
            <a:off x="7010118" y="4332106"/>
            <a:ext cx="1912676" cy="737372"/>
          </a:xfrm>
          <a:prstGeom prst="rect">
            <a:avLst/>
          </a:prstGeom>
          <a:noFill/>
        </p:spPr>
        <p:txBody>
          <a:bodyPr wrap="square" rtlCol="0">
            <a:spAutoFit/>
          </a:bodyPr>
          <a:lstStyle/>
          <a:p>
            <a:r>
              <a:rPr lang="en-US" sz="1500" b="1" dirty="0">
                <a:solidFill>
                  <a:schemeClr val="bg1"/>
                </a:solidFill>
                <a:latin typeface="arial" charset="0"/>
              </a:rPr>
              <a:t>Connected Corridors</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533" y="380323"/>
            <a:ext cx="10058400" cy="391715"/>
          </a:xfrm>
          <a:prstGeom prst="rect">
            <a:avLst/>
          </a:prstGeom>
        </p:spPr>
      </p:pic>
    </p:spTree>
    <p:extLst>
      <p:ext uri="{BB962C8B-B14F-4D97-AF65-F5344CB8AC3E}">
        <p14:creationId xmlns:p14="http://schemas.microsoft.com/office/powerpoint/2010/main" val="1473639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64" y="459904"/>
            <a:ext cx="10058400" cy="391715"/>
          </a:xfrm>
          <a:prstGeom prst="rect">
            <a:avLst/>
          </a:prstGeom>
        </p:spPr>
      </p:pic>
      <p:sp>
        <p:nvSpPr>
          <p:cNvPr id="4" name="Content Placeholder 10"/>
          <p:cNvSpPr txBox="1">
            <a:spLocks/>
          </p:cNvSpPr>
          <p:nvPr/>
        </p:nvSpPr>
        <p:spPr>
          <a:xfrm>
            <a:off x="651164" y="1524433"/>
            <a:ext cx="10515600" cy="4733864"/>
          </a:xfrm>
          <a:prstGeom prst="rect">
            <a:avLst/>
          </a:prstGeom>
        </p:spPr>
        <p:txBody>
          <a:bodyPr lIns="90000" rIns="90000">
            <a:noAutofit/>
          </a:bodyPr>
          <a:lstStyle>
            <a:lvl1pPr marL="228600" indent="-228600" algn="l" defTabSz="914400" rtl="0" eaLnBrk="1" latinLnBrk="0" hangingPunct="1">
              <a:lnSpc>
                <a:spcPct val="90000"/>
              </a:lnSpc>
              <a:spcBef>
                <a:spcPts val="1000"/>
              </a:spcBef>
              <a:buClr>
                <a:schemeClr val="accent1"/>
              </a:buClr>
              <a:buFont typeface="Arial" charset="0"/>
              <a:buChar char="•"/>
              <a:defRPr lang="en-US" sz="1500" b="0" i="0" u="none" strike="noStrike" kern="1200" baseline="300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charset="0"/>
              <a:buNone/>
            </a:pPr>
            <a:r>
              <a:rPr lang="en-US" sz="2800" b="1" baseline="0" dirty="0">
                <a:solidFill>
                  <a:schemeClr val="accent5">
                    <a:lumMod val="50000"/>
                  </a:schemeClr>
                </a:solidFill>
                <a:latin typeface="arial" charset="0"/>
              </a:rPr>
              <a:t>Autonomous Vehicle Innovation Network</a:t>
            </a:r>
            <a:endParaRPr lang="en-US" sz="2800" b="1" baseline="0" dirty="0">
              <a:solidFill>
                <a:schemeClr val="tx1">
                  <a:lumMod val="75000"/>
                  <a:lumOff val="25000"/>
                </a:schemeClr>
              </a:solidFill>
              <a:latin typeface="arial" charset="0"/>
            </a:endParaRPr>
          </a:p>
          <a:p>
            <a:r>
              <a:rPr lang="en-US" sz="2000" b="1" baseline="0" dirty="0">
                <a:solidFill>
                  <a:schemeClr val="tx1">
                    <a:lumMod val="75000"/>
                    <a:lumOff val="25000"/>
                  </a:schemeClr>
                </a:solidFill>
                <a:latin typeface="arial" charset="0"/>
              </a:rPr>
              <a:t>$80 million for investments in Connected &amp; Autonomous Vehicle technology.</a:t>
            </a:r>
          </a:p>
          <a:p>
            <a:r>
              <a:rPr lang="en-US" sz="2000" b="1" baseline="0" dirty="0">
                <a:solidFill>
                  <a:schemeClr val="tx1">
                    <a:lumMod val="75000"/>
                    <a:lumOff val="25000"/>
                  </a:schemeClr>
                </a:solidFill>
                <a:latin typeface="arial" charset="0"/>
              </a:rPr>
              <a:t>Stratford is the Provincially recognized Demonstration Zone for all technology developed in Ontario. </a:t>
            </a:r>
          </a:p>
          <a:p>
            <a:r>
              <a:rPr lang="en-US" sz="2000" b="1" baseline="0" dirty="0">
                <a:solidFill>
                  <a:schemeClr val="tx1">
                    <a:lumMod val="75000"/>
                    <a:lumOff val="25000"/>
                  </a:schemeClr>
                </a:solidFill>
                <a:latin typeface="arial" charset="0"/>
              </a:rPr>
              <a:t>Stratford is making Vehicle-to-Infrastructure (V2I) investments in DSCR; LTE; 5G</a:t>
            </a:r>
          </a:p>
          <a:p>
            <a:pPr>
              <a:lnSpc>
                <a:spcPct val="120000"/>
              </a:lnSpc>
            </a:pPr>
            <a:r>
              <a:rPr lang="en-US" sz="2000" b="1" baseline="0" dirty="0">
                <a:solidFill>
                  <a:schemeClr val="tx1">
                    <a:lumMod val="75000"/>
                    <a:lumOff val="25000"/>
                  </a:schemeClr>
                </a:solidFill>
                <a:latin typeface="arial" charset="0"/>
              </a:rPr>
              <a:t>Project Partners will include Automotive Supplier to Original Equipment Manufacturer (OEM) customers, software and hardware firms in IT and Advanced Electronics suppliers with commercial offerings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64" y="5180771"/>
            <a:ext cx="4204948" cy="756891"/>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9384" y="5462135"/>
            <a:ext cx="1963481" cy="416152"/>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6946" y="5036089"/>
            <a:ext cx="1435688" cy="1046253"/>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3706" y="5180771"/>
            <a:ext cx="1646376" cy="873318"/>
          </a:xfrm>
          <a:prstGeom prst="rect">
            <a:avLst/>
          </a:prstGeom>
        </p:spPr>
      </p:pic>
    </p:spTree>
    <p:extLst>
      <p:ext uri="{BB962C8B-B14F-4D97-AF65-F5344CB8AC3E}">
        <p14:creationId xmlns:p14="http://schemas.microsoft.com/office/powerpoint/2010/main" val="523352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64" y="459904"/>
            <a:ext cx="10058400" cy="391715"/>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7719" y="3026722"/>
            <a:ext cx="1963481" cy="416152"/>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5616" y="1527027"/>
            <a:ext cx="1435688" cy="1046253"/>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4928" y="4019385"/>
            <a:ext cx="1646376" cy="873318"/>
          </a:xfrm>
          <a:prstGeom prst="rect">
            <a:avLst/>
          </a:prstGeom>
        </p:spPr>
      </p:pic>
      <p:grpSp>
        <p:nvGrpSpPr>
          <p:cNvPr id="10" name="Group 9"/>
          <p:cNvGrpSpPr/>
          <p:nvPr/>
        </p:nvGrpSpPr>
        <p:grpSpPr>
          <a:xfrm>
            <a:off x="368135" y="4709198"/>
            <a:ext cx="8544935" cy="1248941"/>
            <a:chOff x="492863" y="1384304"/>
            <a:chExt cx="11070487" cy="1358895"/>
          </a:xfrm>
        </p:grpSpPr>
        <p:grpSp>
          <p:nvGrpSpPr>
            <p:cNvPr id="13" name="Group 12"/>
            <p:cNvGrpSpPr/>
            <p:nvPr/>
          </p:nvGrpSpPr>
          <p:grpSpPr>
            <a:xfrm>
              <a:off x="492863" y="1384304"/>
              <a:ext cx="2757806" cy="1358895"/>
              <a:chOff x="492863" y="1384305"/>
              <a:chExt cx="2419023" cy="1085178"/>
            </a:xfrm>
          </p:grpSpPr>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863" y="1384305"/>
                <a:ext cx="534466" cy="536038"/>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931" y="1933445"/>
                <a:ext cx="534466" cy="536038"/>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954" y="1933445"/>
                <a:ext cx="534466" cy="536038"/>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6760" y="1927675"/>
                <a:ext cx="534466" cy="536038"/>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7384" y="1931883"/>
                <a:ext cx="534466" cy="536038"/>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7420" y="1931883"/>
                <a:ext cx="534466" cy="536038"/>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8715" y="1384305"/>
                <a:ext cx="534466" cy="536038"/>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090" y="1390075"/>
                <a:ext cx="534466" cy="536038"/>
              </a:xfrm>
              <a:prstGeom prst="rect">
                <a:avLst/>
              </a:prstGeom>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6760" y="1390075"/>
                <a:ext cx="534466" cy="536038"/>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81" y="1384305"/>
                <a:ext cx="534466" cy="536038"/>
              </a:xfrm>
              <a:prstGeom prst="rect">
                <a:avLst/>
              </a:prstGeom>
            </p:spPr>
          </p:pic>
        </p:grpSp>
        <p:grpSp>
          <p:nvGrpSpPr>
            <p:cNvPr id="14" name="Group 13"/>
            <p:cNvGrpSpPr/>
            <p:nvPr/>
          </p:nvGrpSpPr>
          <p:grpSpPr>
            <a:xfrm>
              <a:off x="3250670" y="1384305"/>
              <a:ext cx="6102880" cy="1030102"/>
              <a:chOff x="996480" y="4009068"/>
              <a:chExt cx="10807487" cy="1666875"/>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2292" y="4224019"/>
                <a:ext cx="1716018" cy="1241513"/>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6175" y="4332150"/>
                <a:ext cx="1252525" cy="1025252"/>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8129" y="4219480"/>
                <a:ext cx="2645838" cy="124605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6713" y="4452774"/>
                <a:ext cx="2035579" cy="779464"/>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6480" y="4009068"/>
                <a:ext cx="2590799" cy="1666875"/>
              </a:xfrm>
              <a:prstGeom prst="rect">
                <a:avLst/>
              </a:prstGeom>
            </p:spPr>
          </p:pic>
        </p:gr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6487" y="1521831"/>
              <a:ext cx="2116863" cy="756426"/>
            </a:xfrm>
            <a:prstGeom prst="rect">
              <a:avLst/>
            </a:prstGeom>
          </p:spPr>
        </p:pic>
      </p:grpSp>
      <p:sp>
        <p:nvSpPr>
          <p:cNvPr id="42" name="Content Placeholder 10"/>
          <p:cNvSpPr txBox="1">
            <a:spLocks/>
          </p:cNvSpPr>
          <p:nvPr/>
        </p:nvSpPr>
        <p:spPr>
          <a:xfrm>
            <a:off x="651164" y="1524434"/>
            <a:ext cx="10515600" cy="2167726"/>
          </a:xfrm>
          <a:prstGeom prst="rect">
            <a:avLst/>
          </a:prstGeom>
        </p:spPr>
        <p:txBody>
          <a:bodyPr lIns="90000" rIns="90000">
            <a:noAutofit/>
          </a:bodyPr>
          <a:lstStyle>
            <a:lvl1pPr marL="228600" indent="-228600" algn="l" defTabSz="914400" rtl="0" eaLnBrk="1" latinLnBrk="0" hangingPunct="1">
              <a:lnSpc>
                <a:spcPct val="90000"/>
              </a:lnSpc>
              <a:spcBef>
                <a:spcPts val="1000"/>
              </a:spcBef>
              <a:buClr>
                <a:schemeClr val="accent1"/>
              </a:buClr>
              <a:buFont typeface="Arial" charset="0"/>
              <a:buChar char="•"/>
              <a:defRPr lang="en-US" sz="1500" b="0" i="0" u="none" strike="noStrike" kern="1200" baseline="300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charset="0"/>
              <a:buNone/>
            </a:pPr>
            <a:r>
              <a:rPr lang="en-US" sz="2800" b="1" baseline="0" dirty="0">
                <a:solidFill>
                  <a:schemeClr val="accent5">
                    <a:lumMod val="50000"/>
                  </a:schemeClr>
                </a:solidFill>
                <a:latin typeface="arial" charset="0"/>
              </a:rPr>
              <a:t>The Future</a:t>
            </a:r>
            <a:endParaRPr lang="en-US" sz="2800" b="1" baseline="0" dirty="0">
              <a:solidFill>
                <a:schemeClr val="tx1">
                  <a:lumMod val="75000"/>
                  <a:lumOff val="25000"/>
                </a:schemeClr>
              </a:solidFill>
              <a:latin typeface="arial" charset="0"/>
            </a:endParaRPr>
          </a:p>
          <a:p>
            <a:r>
              <a:rPr lang="en-US" sz="2000" b="1" baseline="0" dirty="0">
                <a:solidFill>
                  <a:schemeClr val="tx1">
                    <a:lumMod val="75000"/>
                    <a:lumOff val="25000"/>
                  </a:schemeClr>
                </a:solidFill>
                <a:latin typeface="arial" charset="0"/>
              </a:rPr>
              <a:t>Industry Attraction &amp; Partnerships</a:t>
            </a:r>
          </a:p>
          <a:p>
            <a:pPr lvl="1"/>
            <a:r>
              <a:rPr lang="en-US" sz="1600" b="1" dirty="0">
                <a:solidFill>
                  <a:schemeClr val="tx1">
                    <a:lumMod val="75000"/>
                    <a:lumOff val="25000"/>
                  </a:schemeClr>
                </a:solidFill>
                <a:latin typeface="arial" charset="0"/>
              </a:rPr>
              <a:t>Rolling fleet of 10 Ontario OEM-Sourced Vehicles on City of Stratford streets</a:t>
            </a:r>
            <a:endParaRPr lang="en-US" sz="1600" b="1" baseline="0" dirty="0">
              <a:solidFill>
                <a:schemeClr val="tx1">
                  <a:lumMod val="75000"/>
                  <a:lumOff val="25000"/>
                </a:schemeClr>
              </a:solidFill>
              <a:latin typeface="arial" charset="0"/>
            </a:endParaRPr>
          </a:p>
          <a:p>
            <a:r>
              <a:rPr lang="en-US" sz="2000" b="1" baseline="0" dirty="0">
                <a:solidFill>
                  <a:schemeClr val="tx1">
                    <a:lumMod val="75000"/>
                    <a:lumOff val="25000"/>
                  </a:schemeClr>
                </a:solidFill>
                <a:latin typeface="arial" charset="0"/>
              </a:rPr>
              <a:t>Academic Achievements &amp; Talent Development</a:t>
            </a:r>
          </a:p>
          <a:p>
            <a:pPr lvl="1"/>
            <a:r>
              <a:rPr lang="en-US" sz="1600" b="1" baseline="0" dirty="0">
                <a:solidFill>
                  <a:schemeClr val="tx1">
                    <a:lumMod val="75000"/>
                    <a:lumOff val="25000"/>
                  </a:schemeClr>
                </a:solidFill>
                <a:latin typeface="arial" charset="0"/>
              </a:rPr>
              <a:t>Waterloo Centre for Automotive Research</a:t>
            </a:r>
            <a:r>
              <a:rPr lang="en-US" sz="1600" b="1" dirty="0">
                <a:solidFill>
                  <a:schemeClr val="tx1">
                    <a:lumMod val="75000"/>
                    <a:lumOff val="25000"/>
                  </a:schemeClr>
                </a:solidFill>
                <a:latin typeface="arial" charset="0"/>
              </a:rPr>
              <a:t> – Engineering/Computer Science/AI </a:t>
            </a:r>
            <a:endParaRPr lang="en-US" sz="1600" b="1" baseline="0" dirty="0">
              <a:solidFill>
                <a:schemeClr val="tx1">
                  <a:lumMod val="75000"/>
                  <a:lumOff val="25000"/>
                </a:schemeClr>
              </a:solidFill>
              <a:latin typeface="arial" charset="0"/>
            </a:endParaRPr>
          </a:p>
          <a:p>
            <a:r>
              <a:rPr lang="en-US" sz="2000" b="1" baseline="0" dirty="0">
                <a:solidFill>
                  <a:schemeClr val="tx1">
                    <a:lumMod val="75000"/>
                    <a:lumOff val="25000"/>
                  </a:schemeClr>
                </a:solidFill>
                <a:latin typeface="arial" charset="0"/>
              </a:rPr>
              <a:t>Autonomous City-Owned Assets – buses, utility vehicles </a:t>
            </a:r>
          </a:p>
        </p:txBody>
      </p:sp>
    </p:spTree>
    <p:extLst>
      <p:ext uri="{BB962C8B-B14F-4D97-AF65-F5344CB8AC3E}">
        <p14:creationId xmlns:p14="http://schemas.microsoft.com/office/powerpoint/2010/main" val="1496932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63850" y="4988859"/>
            <a:ext cx="7518399" cy="12640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89827" y="5205370"/>
            <a:ext cx="2649072" cy="830997"/>
          </a:xfrm>
          <a:prstGeom prst="rect">
            <a:avLst/>
          </a:prstGeom>
          <a:noFill/>
        </p:spPr>
        <p:txBody>
          <a:bodyPr wrap="square" rtlCol="0">
            <a:spAutoFit/>
          </a:bodyPr>
          <a:lstStyle/>
          <a:p>
            <a:r>
              <a:rPr lang="en-US" sz="1200" b="1" dirty="0">
                <a:solidFill>
                  <a:schemeClr val="bg1"/>
                </a:solidFill>
                <a:latin typeface="arial" charset="0"/>
              </a:rPr>
              <a:t>Mayor Dan Mathieson</a:t>
            </a:r>
          </a:p>
          <a:p>
            <a:r>
              <a:rPr lang="en-US" sz="1200" b="1" dirty="0">
                <a:solidFill>
                  <a:schemeClr val="bg1"/>
                </a:solidFill>
                <a:latin typeface="arial" charset="0"/>
              </a:rPr>
              <a:t>City of Stratford</a:t>
            </a:r>
          </a:p>
          <a:p>
            <a:r>
              <a:rPr lang="is-IS" sz="1200" b="1" dirty="0">
                <a:solidFill>
                  <a:schemeClr val="bg1"/>
                </a:solidFill>
                <a:latin typeface="arial" charset="0"/>
              </a:rPr>
              <a:t>519-271-0250 x236</a:t>
            </a:r>
          </a:p>
          <a:p>
            <a:r>
              <a:rPr lang="en-US" sz="1200" b="1" dirty="0" err="1">
                <a:solidFill>
                  <a:schemeClr val="bg1"/>
                </a:solidFill>
                <a:latin typeface="arial" charset="0"/>
              </a:rPr>
              <a:t>dmathieson@stratford.ca</a:t>
            </a:r>
            <a:endParaRPr lang="en-US" sz="1200" b="1" dirty="0">
              <a:solidFill>
                <a:schemeClr val="bg1"/>
              </a:solidFill>
              <a:latin typeface="arial" charset="0"/>
            </a:endParaRPr>
          </a:p>
        </p:txBody>
      </p:sp>
      <p:sp>
        <p:nvSpPr>
          <p:cNvPr id="8" name="TextBox 7"/>
          <p:cNvSpPr txBox="1"/>
          <p:nvPr/>
        </p:nvSpPr>
        <p:spPr>
          <a:xfrm>
            <a:off x="7398560" y="5205369"/>
            <a:ext cx="2649072" cy="830997"/>
          </a:xfrm>
          <a:prstGeom prst="rect">
            <a:avLst/>
          </a:prstGeom>
          <a:noFill/>
        </p:spPr>
        <p:txBody>
          <a:bodyPr wrap="square" rtlCol="0">
            <a:spAutoFit/>
          </a:bodyPr>
          <a:lstStyle/>
          <a:p>
            <a:r>
              <a:rPr lang="en-US" sz="1200" b="1" dirty="0">
                <a:solidFill>
                  <a:schemeClr val="bg1"/>
                </a:solidFill>
                <a:latin typeface="arial" charset="0"/>
              </a:rPr>
              <a:t>Joani Gerber</a:t>
            </a:r>
          </a:p>
          <a:p>
            <a:r>
              <a:rPr lang="en-US" sz="1200" b="1" dirty="0">
                <a:solidFill>
                  <a:schemeClr val="bg1"/>
                </a:solidFill>
                <a:latin typeface="arial" charset="0"/>
              </a:rPr>
              <a:t>Chief Executive Officer</a:t>
            </a:r>
          </a:p>
          <a:p>
            <a:r>
              <a:rPr lang="en-US" sz="1200" b="1" dirty="0">
                <a:solidFill>
                  <a:schemeClr val="bg1"/>
                </a:solidFill>
                <a:latin typeface="arial" charset="0"/>
              </a:rPr>
              <a:t>519-305-3055 x1011</a:t>
            </a:r>
          </a:p>
          <a:p>
            <a:r>
              <a:rPr lang="en-US" sz="1200" b="1" dirty="0" err="1">
                <a:solidFill>
                  <a:schemeClr val="bg1"/>
                </a:solidFill>
                <a:latin typeface="arial" charset="0"/>
              </a:rPr>
              <a:t>jgerber@investstratford.com</a:t>
            </a:r>
            <a:endParaRPr lang="en-US" sz="1200" b="1" dirty="0">
              <a:solidFill>
                <a:schemeClr val="bg1"/>
              </a:solidFill>
              <a:latin typeface="arial" charset="0"/>
            </a:endParaRPr>
          </a:p>
        </p:txBody>
      </p:sp>
      <p:sp>
        <p:nvSpPr>
          <p:cNvPr id="9" name="TextBox 8"/>
          <p:cNvSpPr txBox="1"/>
          <p:nvPr/>
        </p:nvSpPr>
        <p:spPr>
          <a:xfrm>
            <a:off x="821561" y="649342"/>
            <a:ext cx="9202776" cy="492443"/>
          </a:xfrm>
          <a:prstGeom prst="rect">
            <a:avLst/>
          </a:prstGeom>
          <a:noFill/>
        </p:spPr>
        <p:txBody>
          <a:bodyPr wrap="square" rtlCol="0">
            <a:spAutoFit/>
          </a:bodyPr>
          <a:lstStyle/>
          <a:p>
            <a:r>
              <a:rPr lang="en-US" sz="1300" i="1" dirty="0">
                <a:solidFill>
                  <a:srgbClr val="002060"/>
                </a:solidFill>
                <a:latin typeface="arial" charset="0"/>
              </a:rPr>
              <a:t> “‘Why Stratford?’ The key answer is leadership — you have a mayor and municipal council who decided years ago they were going to invest in city-wide Wi-Fi.”</a:t>
            </a:r>
          </a:p>
        </p:txBody>
      </p:sp>
      <p:sp>
        <p:nvSpPr>
          <p:cNvPr id="10" name="TextBox 9"/>
          <p:cNvSpPr txBox="1"/>
          <p:nvPr/>
        </p:nvSpPr>
        <p:spPr>
          <a:xfrm>
            <a:off x="821561" y="1634758"/>
            <a:ext cx="9260945" cy="292388"/>
          </a:xfrm>
          <a:prstGeom prst="rect">
            <a:avLst/>
          </a:prstGeom>
          <a:noFill/>
        </p:spPr>
        <p:txBody>
          <a:bodyPr wrap="square" rtlCol="0">
            <a:spAutoFit/>
          </a:bodyPr>
          <a:lstStyle/>
          <a:p>
            <a:r>
              <a:rPr lang="en-US" sz="1300" i="1" dirty="0">
                <a:solidFill>
                  <a:srgbClr val="002060"/>
                </a:solidFill>
                <a:latin typeface="arial" charset="0"/>
              </a:rPr>
              <a:t>“Stratford is the connected capital of Canada... it’s a smaller city that has truly invested in a connected infrastructure.” </a:t>
            </a:r>
          </a:p>
        </p:txBody>
      </p:sp>
      <p:sp>
        <p:nvSpPr>
          <p:cNvPr id="11" name="TextBox 10"/>
          <p:cNvSpPr txBox="1"/>
          <p:nvPr/>
        </p:nvSpPr>
        <p:spPr>
          <a:xfrm>
            <a:off x="821561" y="3236258"/>
            <a:ext cx="9202776" cy="492443"/>
          </a:xfrm>
          <a:prstGeom prst="rect">
            <a:avLst/>
          </a:prstGeom>
          <a:noFill/>
        </p:spPr>
        <p:txBody>
          <a:bodyPr wrap="square" rtlCol="0">
            <a:spAutoFit/>
          </a:bodyPr>
          <a:lstStyle/>
          <a:p>
            <a:r>
              <a:rPr lang="en-US" sz="1300" i="1" dirty="0">
                <a:solidFill>
                  <a:srgbClr val="002060"/>
                </a:solidFill>
                <a:latin typeface="arial" charset="0"/>
              </a:rPr>
              <a:t>“It gets exciting because you are bringing together businesses and industries that did not coexist before. Stratford can be one or all of those things, depending on the partners they can develop.”</a:t>
            </a:r>
          </a:p>
        </p:txBody>
      </p:sp>
      <p:sp>
        <p:nvSpPr>
          <p:cNvPr id="12" name="TextBox 11"/>
          <p:cNvSpPr txBox="1"/>
          <p:nvPr/>
        </p:nvSpPr>
        <p:spPr>
          <a:xfrm>
            <a:off x="378759" y="3870979"/>
            <a:ext cx="9720281" cy="276999"/>
          </a:xfrm>
          <a:prstGeom prst="rect">
            <a:avLst/>
          </a:prstGeom>
          <a:noFill/>
        </p:spPr>
        <p:txBody>
          <a:bodyPr wrap="square" rtlCol="0">
            <a:spAutoFit/>
          </a:bodyPr>
          <a:lstStyle/>
          <a:p>
            <a:pPr algn="r"/>
            <a:r>
              <a:rPr lang="en-US" sz="1200" b="1" dirty="0">
                <a:solidFill>
                  <a:schemeClr val="tx1">
                    <a:lumMod val="75000"/>
                    <a:lumOff val="25000"/>
                  </a:schemeClr>
                </a:solidFill>
                <a:latin typeface="arial" charset="0"/>
              </a:rPr>
              <a:t>David Paterson, Senior Vice President for Corporate and Environmental Affairs, </a:t>
            </a:r>
            <a:r>
              <a:rPr lang="en-US" sz="1200" b="1">
                <a:solidFill>
                  <a:schemeClr val="tx1">
                    <a:lumMod val="75000"/>
                    <a:lumOff val="25000"/>
                  </a:schemeClr>
                </a:solidFill>
                <a:latin typeface="arial" charset="0"/>
              </a:rPr>
              <a:t>GM Canada, </a:t>
            </a:r>
            <a:r>
              <a:rPr lang="en-US" sz="1200" b="1" dirty="0">
                <a:solidFill>
                  <a:schemeClr val="tx1">
                    <a:lumMod val="75000"/>
                    <a:lumOff val="25000"/>
                  </a:schemeClr>
                </a:solidFill>
                <a:latin typeface="arial" charset="0"/>
              </a:rPr>
              <a:t>Toronto Star, 2016</a:t>
            </a:r>
          </a:p>
        </p:txBody>
      </p:sp>
      <p:sp>
        <p:nvSpPr>
          <p:cNvPr id="13" name="TextBox 12"/>
          <p:cNvSpPr txBox="1"/>
          <p:nvPr/>
        </p:nvSpPr>
        <p:spPr>
          <a:xfrm>
            <a:off x="378759" y="1940073"/>
            <a:ext cx="9720281" cy="276999"/>
          </a:xfrm>
          <a:prstGeom prst="rect">
            <a:avLst/>
          </a:prstGeom>
          <a:noFill/>
        </p:spPr>
        <p:txBody>
          <a:bodyPr wrap="square" rtlCol="0">
            <a:spAutoFit/>
          </a:bodyPr>
          <a:lstStyle/>
          <a:p>
            <a:pPr algn="r"/>
            <a:r>
              <a:rPr lang="en-US" sz="1200" b="1" dirty="0">
                <a:solidFill>
                  <a:schemeClr val="tx1">
                    <a:lumMod val="75000"/>
                    <a:lumOff val="25000"/>
                  </a:schemeClr>
                </a:solidFill>
                <a:latin typeface="arial" charset="0"/>
              </a:rPr>
              <a:t>Grant </a:t>
            </a:r>
            <a:r>
              <a:rPr lang="en-US" sz="1200" b="1" dirty="0" err="1">
                <a:solidFill>
                  <a:schemeClr val="tx1">
                    <a:lumMod val="75000"/>
                    <a:lumOff val="25000"/>
                  </a:schemeClr>
                </a:solidFill>
                <a:latin typeface="arial" charset="0"/>
              </a:rPr>
              <a:t>Courville</a:t>
            </a:r>
            <a:r>
              <a:rPr lang="en-US" sz="1200" b="1" dirty="0">
                <a:solidFill>
                  <a:schemeClr val="tx1">
                    <a:lumMod val="75000"/>
                    <a:lumOff val="25000"/>
                  </a:schemeClr>
                </a:solidFill>
                <a:latin typeface="arial" charset="0"/>
              </a:rPr>
              <a:t>, Director of Product Management, QNX Software Systems, Ottawa, Toronto Star, 2016</a:t>
            </a:r>
          </a:p>
        </p:txBody>
      </p:sp>
      <p:sp>
        <p:nvSpPr>
          <p:cNvPr id="14" name="TextBox 13"/>
          <p:cNvSpPr txBox="1"/>
          <p:nvPr/>
        </p:nvSpPr>
        <p:spPr>
          <a:xfrm>
            <a:off x="378760" y="1141785"/>
            <a:ext cx="9720281" cy="276999"/>
          </a:xfrm>
          <a:prstGeom prst="rect">
            <a:avLst/>
          </a:prstGeom>
          <a:noFill/>
        </p:spPr>
        <p:txBody>
          <a:bodyPr wrap="square" rtlCol="0">
            <a:spAutoFit/>
          </a:bodyPr>
          <a:lstStyle/>
          <a:p>
            <a:pPr algn="r"/>
            <a:r>
              <a:rPr lang="en-US" sz="1200" b="1" dirty="0">
                <a:solidFill>
                  <a:schemeClr val="tx1">
                    <a:lumMod val="75000"/>
                    <a:lumOff val="25000"/>
                  </a:schemeClr>
                </a:solidFill>
                <a:latin typeface="arial" charset="0"/>
              </a:rPr>
              <a:t>Flavio Volpe, President, Automotive Parts Manufacturing Association, Toronto Star, 2016</a:t>
            </a:r>
          </a:p>
        </p:txBody>
      </p:sp>
      <p:cxnSp>
        <p:nvCxnSpPr>
          <p:cNvPr id="16" name="Straight Connector 15"/>
          <p:cNvCxnSpPr/>
          <p:nvPr/>
        </p:nvCxnSpPr>
        <p:spPr>
          <a:xfrm flipH="1">
            <a:off x="891987" y="4598894"/>
            <a:ext cx="10282519"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21561" y="2435508"/>
            <a:ext cx="9202777" cy="292388"/>
          </a:xfrm>
          <a:prstGeom prst="rect">
            <a:avLst/>
          </a:prstGeom>
        </p:spPr>
        <p:txBody>
          <a:bodyPr wrap="square">
            <a:spAutoFit/>
          </a:bodyPr>
          <a:lstStyle/>
          <a:p>
            <a:r>
              <a:rPr lang="en-US" sz="1300" i="1" dirty="0">
                <a:solidFill>
                  <a:srgbClr val="002060"/>
                </a:solidFill>
                <a:latin typeface="arial" charset="0"/>
              </a:rPr>
              <a:t>“ The City of Stratford was essential to the success of our autonomous driving project at </a:t>
            </a:r>
            <a:r>
              <a:rPr lang="en-US" sz="1300" i="1" dirty="0" err="1">
                <a:solidFill>
                  <a:srgbClr val="002060"/>
                </a:solidFill>
                <a:latin typeface="arial" charset="0"/>
              </a:rPr>
              <a:t>Renesas</a:t>
            </a:r>
            <a:r>
              <a:rPr lang="en-US" sz="1300" i="1" dirty="0">
                <a:solidFill>
                  <a:srgbClr val="002060"/>
                </a:solidFill>
                <a:latin typeface="arial" charset="0"/>
              </a:rPr>
              <a:t>.”</a:t>
            </a:r>
          </a:p>
        </p:txBody>
      </p:sp>
      <p:sp>
        <p:nvSpPr>
          <p:cNvPr id="18" name="Rectangle 17"/>
          <p:cNvSpPr/>
          <p:nvPr/>
        </p:nvSpPr>
        <p:spPr>
          <a:xfrm>
            <a:off x="891986" y="2724356"/>
            <a:ext cx="9202777" cy="276999"/>
          </a:xfrm>
          <a:prstGeom prst="rect">
            <a:avLst/>
          </a:prstGeom>
        </p:spPr>
        <p:txBody>
          <a:bodyPr wrap="square">
            <a:spAutoFit/>
          </a:bodyPr>
          <a:lstStyle/>
          <a:p>
            <a:pPr algn="r"/>
            <a:r>
              <a:rPr lang="en-US" sz="1200" b="1" dirty="0">
                <a:solidFill>
                  <a:schemeClr val="tx1">
                    <a:lumMod val="75000"/>
                    <a:lumOff val="25000"/>
                  </a:schemeClr>
                </a:solidFill>
                <a:latin typeface="arial" charset="0"/>
              </a:rPr>
              <a:t>John </a:t>
            </a:r>
            <a:r>
              <a:rPr lang="en-US" sz="1200" b="1" dirty="0" err="1">
                <a:solidFill>
                  <a:schemeClr val="tx1">
                    <a:lumMod val="75000"/>
                    <a:lumOff val="25000"/>
                  </a:schemeClr>
                </a:solidFill>
                <a:latin typeface="arial" charset="0"/>
              </a:rPr>
              <a:t>Buszek</a:t>
            </a:r>
            <a:r>
              <a:rPr lang="en-US" sz="1200" b="1" dirty="0">
                <a:solidFill>
                  <a:schemeClr val="tx1">
                    <a:lumMod val="75000"/>
                    <a:lumOff val="25000"/>
                  </a:schemeClr>
                </a:solidFill>
                <a:latin typeface="arial" charset="0"/>
              </a:rPr>
              <a:t>, Segment Marketing Manager, RENESAS, ADAS Solutions, Automotive Unit, September, 2017</a:t>
            </a: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705" y="1103837"/>
            <a:ext cx="1283742" cy="272084"/>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9426" y="3630274"/>
            <a:ext cx="690158" cy="460105"/>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6481" y="1639502"/>
            <a:ext cx="1144885" cy="728563"/>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3048" y="2678323"/>
            <a:ext cx="1162915" cy="32303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5726" y="5209024"/>
            <a:ext cx="1468112" cy="778758"/>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369" y="5036899"/>
            <a:ext cx="1435688" cy="1046253"/>
          </a:xfrm>
          <a:prstGeom prst="rect">
            <a:avLst/>
          </a:prstGeom>
        </p:spPr>
      </p:pic>
    </p:spTree>
    <p:extLst>
      <p:ext uri="{BB962C8B-B14F-4D97-AF65-F5344CB8AC3E}">
        <p14:creationId xmlns:p14="http://schemas.microsoft.com/office/powerpoint/2010/main" val="722630105"/>
      </p:ext>
    </p:extLst>
  </p:cSld>
  <p:clrMapOvr>
    <a:masterClrMapping/>
  </p:clrMapOvr>
</p:sld>
</file>

<file path=ppt/theme/theme1.xml><?xml version="1.0" encoding="utf-8"?>
<a:theme xmlns:a="http://schemas.openxmlformats.org/drawingml/2006/main" name="Office Theme">
  <a:themeElements>
    <a:clrScheme name="Custom 5">
      <a:dk1>
        <a:srgbClr val="2C2C2D"/>
      </a:dk1>
      <a:lt1>
        <a:srgbClr val="FFFFFF"/>
      </a:lt1>
      <a:dk2>
        <a:srgbClr val="44546A"/>
      </a:dk2>
      <a:lt2>
        <a:srgbClr val="E7E6E6"/>
      </a:lt2>
      <a:accent1>
        <a:srgbClr val="00A3DA"/>
      </a:accent1>
      <a:accent2>
        <a:srgbClr val="AEBD37"/>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9702</TotalTime>
  <Words>460</Words>
  <Application>Microsoft Office PowerPoint</Application>
  <PresentationFormat>Widescreen</PresentationFormat>
  <Paragraphs>37</Paragraphs>
  <Slides>6</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AkzidenzGroteskBE-Bold</vt:lpstr>
      <vt:lpstr>arial</vt:lpstr>
      <vt:lpstr>arial</vt:lpstr>
      <vt:lpstr>Arial Bold</vt:lpstr>
      <vt:lpstr>Helvetica</vt:lpstr>
      <vt:lpstr>Times New Roman</vt:lpstr>
      <vt:lpstr>Trade Gothic</vt:lpstr>
      <vt:lpstr>TradeGothicNextLTPro-Rg</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David Brousseau</cp:lastModifiedBy>
  <cp:revision>115</cp:revision>
  <cp:lastPrinted>2018-01-15T02:22:48Z</cp:lastPrinted>
  <dcterms:created xsi:type="dcterms:W3CDTF">2017-10-16T22:21:12Z</dcterms:created>
  <dcterms:modified xsi:type="dcterms:W3CDTF">2018-05-31T19:00:50Z</dcterms:modified>
</cp:coreProperties>
</file>