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5" r:id="rId3"/>
    <p:sldId id="259" r:id="rId4"/>
    <p:sldId id="280" r:id="rId5"/>
    <p:sldId id="281" r:id="rId6"/>
    <p:sldId id="283" r:id="rId7"/>
    <p:sldId id="284" r:id="rId8"/>
    <p:sldId id="28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112" d="100"/>
          <a:sy n="112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tein" userId="6d4edf1efb126268" providerId="LiveId" clId="{757FFB41-5E92-B24D-B83B-E47AF4BCE88E}"/>
    <pc:docChg chg="modSld">
      <pc:chgData name="Ryan Stein" userId="6d4edf1efb126268" providerId="LiveId" clId="{757FFB41-5E92-B24D-B83B-E47AF4BCE88E}" dt="2018-04-01T19:04:29.633" v="60" actId="20577"/>
      <pc:docMkLst>
        <pc:docMk/>
      </pc:docMkLst>
      <pc:sldChg chg="modNotesTx">
        <pc:chgData name="Ryan Stein" userId="6d4edf1efb126268" providerId="LiveId" clId="{757FFB41-5E92-B24D-B83B-E47AF4BCE88E}" dt="2018-04-01T19:04:29.633" v="60" actId="20577"/>
        <pc:sldMkLst>
          <pc:docMk/>
          <pc:sldMk cId="1551376749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+mj-lt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Automated Vehicles as a Percentage of Total Vehicle Sales</c:v>
                </c:pt>
              </c:strCache>
            </c:strRef>
          </c:tx>
          <c:spPr>
            <a:solidFill>
              <a:srgbClr val="882345"/>
            </a:solidFill>
            <a:ln cap="rnd">
              <a:solidFill>
                <a:schemeClr val="bg1">
                  <a:lumMod val="65000"/>
                  <a:alpha val="80000"/>
                </a:scheme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2.5000000000000001E-2</c:v>
                </c:pt>
                <c:pt idx="1">
                  <c:v>0.3</c:v>
                </c:pt>
                <c:pt idx="2">
                  <c:v>0.5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0-9D4D-A9F8-FBA1BBD8F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59200"/>
        <c:axId val="105788480"/>
      </c:barChart>
      <c:catAx>
        <c:axId val="12145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prstDash val="dash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5788480"/>
        <c:crosses val="autoZero"/>
        <c:auto val="1"/>
        <c:lblAlgn val="ctr"/>
        <c:lblOffset val="100"/>
        <c:noMultiLvlLbl val="0"/>
      </c:catAx>
      <c:valAx>
        <c:axId val="1057884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21459200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+mj-lt"/>
              </a:rPr>
              <a:t>Current Primary Cause of Motor Vehicle Collisions (Estimate)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10754876479177E-2"/>
          <c:y val="0.14343127484585988"/>
          <c:w val="0.92653564559365065"/>
          <c:h val="0.731394872581122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Causes of Vehicle Collision Claims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bg1">
                  <a:lumMod val="65000"/>
                  <a:alpha val="80000"/>
                </a:schemeClr>
              </a:solidFill>
            </c:spPr>
          </c:dPt>
          <c:dPt>
            <c:idx val="1"/>
            <c:bubble3D val="0"/>
            <c:spPr>
              <a:solidFill>
                <a:srgbClr val="882345">
                  <a:alpha val="80000"/>
                </a:srgbClr>
              </a:solidFill>
            </c:spPr>
          </c:dPt>
          <c:cat>
            <c:strRef>
              <c:f>Sheet1!$A$2:$A$3</c:f>
              <c:strCache>
                <c:ptCount val="2"/>
                <c:pt idx="0">
                  <c:v>Human Error</c:v>
                </c:pt>
                <c:pt idx="1">
                  <c:v>Other Cause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54-0A42-B0F1-D5F44C253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3717653926096544"/>
          <c:y val="0.78226379794200185"/>
          <c:w val="0.59911101294828961"/>
          <c:h val="7.6720461392279199E-2"/>
        </c:manualLayout>
      </c:layout>
      <c:overlay val="0"/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8C66B7-7B98-4682-8F8D-41DF0E05CD7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EF4E3D-44EC-4A0F-B7E3-E9080C643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6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E3D-44EC-4A0F-B7E3-E9080C643D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4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35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262A7-1E35-4B5C-BD88-A093073319A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2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5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C-Regular-PPT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16538" y="2928133"/>
            <a:ext cx="3929062" cy="9532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9A2848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6538" y="3250374"/>
            <a:ext cx="392906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buNone/>
              <a:defRPr>
                <a:solidFill>
                  <a:srgbClr val="8F8C8D"/>
                </a:solidFill>
              </a:defRPr>
            </a:lvl2pPr>
            <a:lvl3pPr>
              <a:buNone/>
              <a:defRPr>
                <a:solidFill>
                  <a:srgbClr val="8F8C8D"/>
                </a:solidFill>
              </a:defRPr>
            </a:lvl3pPr>
            <a:lvl4pPr>
              <a:buNone/>
              <a:defRPr>
                <a:solidFill>
                  <a:srgbClr val="8F8C8D"/>
                </a:solidFill>
              </a:defRPr>
            </a:lvl4pPr>
            <a:lvl5pPr>
              <a:buNone/>
              <a:defRPr>
                <a:solidFill>
                  <a:srgbClr val="8F8C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0326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C-Regular-PPT-pag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2813" y="6572250"/>
            <a:ext cx="230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4E43881A-D322-4FF5-A533-27DAFE10523A}" type="slidenum">
              <a:rPr lang="en-US" altLang="en-US" sz="1200" smtClean="0">
                <a:solidFill>
                  <a:srgbClr val="8F8C8D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srgbClr val="8F8C8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282" y="408376"/>
            <a:ext cx="8497856" cy="49244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3600" b="0" baseline="0">
                <a:solidFill>
                  <a:srgbClr val="961432"/>
                </a:solidFill>
                <a:latin typeface="Arial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2919" y="1330325"/>
            <a:ext cx="7989731" cy="4565650"/>
          </a:xfrm>
          <a:prstGeom prst="rect">
            <a:avLst/>
          </a:prstGeom>
        </p:spPr>
        <p:txBody>
          <a:bodyPr lIns="0" tIns="0" b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 marL="463550" indent="-23336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cs typeface="Tahoma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cs typeface="Tahoma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cs typeface="Tahoma" pitchFamily="34" charset="0"/>
              </a:defRPr>
            </a:lvl4pPr>
            <a:lvl5pPr marL="1139825" indent="-225425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2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9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6BEE-318F-4B50-B1BA-E599D164311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CF13-578E-4CAD-8A0E-014F0A0C2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-n4qSnJLZAhXkz4MKHYC4DYYQjRwIBw&amp;url=https://phys.org/news/2017-12-autonomous-vehicles-uncertain-effects.html&amp;psig=AOvVaw3KTCPj_G-sBTu1GJ-z_Y8K&amp;ust=15180384519073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stein@ib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0338" y="2781299"/>
            <a:ext cx="8057512" cy="1080993"/>
          </a:xfrm>
        </p:spPr>
        <p:txBody>
          <a:bodyPr/>
          <a:lstStyle/>
          <a:p>
            <a:r>
              <a:rPr lang="en-CA" sz="2400" dirty="0"/>
              <a:t>Creating Policies for a New AV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900" y="3249613"/>
            <a:ext cx="5984178" cy="1752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The 3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rd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 Annual Ottawa AV Summit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155137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The future of motor vehicles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50008"/>
              </p:ext>
            </p:extLst>
          </p:nvPr>
        </p:nvGraphicFramePr>
        <p:xfrm>
          <a:off x="476250" y="3048001"/>
          <a:ext cx="4079024" cy="291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9073" y="5965900"/>
            <a:ext cx="3750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+mj-lt"/>
              </a:rPr>
              <a:t>Source: IBC graph with data from Victoria Transportation Policy Institute.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124200"/>
            <a:ext cx="40386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rm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Vehicle manufacturers expect to have automated vehicles available for purchase in the early 2020s</a:t>
            </a:r>
            <a:r>
              <a:rPr lang="en-US" sz="1700" dirty="0"/>
              <a:t>.</a:t>
            </a:r>
          </a:p>
          <a:p>
            <a:r>
              <a:rPr lang="en-US" sz="1700" dirty="0"/>
              <a:t>Automated vehicle testing is already happening on Ontario’s roads.</a:t>
            </a:r>
          </a:p>
          <a:p>
            <a:r>
              <a:rPr lang="en-US" sz="1700" dirty="0"/>
              <a:t>By the 2050s, automated vehicles will comprise more than 80% of new vehicle sales.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91440" bIns="0" rtlCol="0">
            <a:norm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In the coming years, vehicles with fully automated capabilities will be on Canada’s roads.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7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76250" y="407988"/>
            <a:ext cx="849788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baseline="0">
                <a:solidFill>
                  <a:srgbClr val="961432"/>
                </a:solidFill>
                <a:latin typeface="Arial"/>
                <a:ea typeface="MS PGothic" pitchFamily="34" charset="-128"/>
                <a:cs typeface="Tahom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6143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latin typeface="Arial" charset="0"/>
              </a:rPr>
              <a:t>How this will affect auto insurance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Automated vehicles will change underwriting, pricing, sales, distribution and claims management.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utomated vehicl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124200"/>
            <a:ext cx="4029075" cy="27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3124200"/>
            <a:ext cx="4038600" cy="27417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700" dirty="0"/>
              <a:t>There will be fewer but more expensive collisions.</a:t>
            </a:r>
          </a:p>
          <a:p>
            <a:pPr lvl="0"/>
            <a:r>
              <a:rPr lang="en-US" sz="1700" dirty="0"/>
              <a:t>There will be fewer people owning vehicles and more people using vehicle- or ride-sharing services.</a:t>
            </a:r>
          </a:p>
          <a:p>
            <a:r>
              <a:rPr lang="en-US" sz="1700" b="1" dirty="0"/>
              <a:t>There will be a shift in the party responsible for collisions from the human driver to the automated technology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80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Change in party responsible for a collision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124200"/>
            <a:ext cx="40386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Human error is the primary cause of more than 90% of collisions. </a:t>
            </a:r>
          </a:p>
          <a:p>
            <a:r>
              <a:rPr lang="en-US" sz="1700" dirty="0"/>
              <a:t>Automated vehicles will shift this distribution to the vehicle’s manufacturer and/or the technology provider.</a:t>
            </a:r>
          </a:p>
          <a:p>
            <a:r>
              <a:rPr lang="en-US" sz="1700" b="1" dirty="0"/>
              <a:t>There will likely be more product liability claims</a:t>
            </a:r>
            <a:r>
              <a:rPr lang="en-US" sz="1700" dirty="0"/>
              <a:t>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90150"/>
              </p:ext>
            </p:extLst>
          </p:nvPr>
        </p:nvGraphicFramePr>
        <p:xfrm>
          <a:off x="381000" y="2895600"/>
          <a:ext cx="3879405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With automated vehicles coming to Canada’s roads, are the provincial auto insurance laws adequate?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0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CA" altLang="en-US" dirty="0">
                <a:latin typeface="Arial" charset="0"/>
              </a:rPr>
              <a:t>A need for a new auto insurance product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24200"/>
            <a:ext cx="81534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Currently, vehicle liability coverage is based on human error, not product malfunction. </a:t>
            </a:r>
          </a:p>
          <a:p>
            <a:r>
              <a:rPr lang="en-US" sz="2000" dirty="0"/>
              <a:t>Reforms to the insurance laws are needed to ensure that people injured in collisions caused by automated vehicles receive timely compensation.</a:t>
            </a:r>
          </a:p>
          <a:p>
            <a:r>
              <a:rPr lang="en-US" sz="2000" b="1" dirty="0"/>
              <a:t>The U.K. government is trying to solve this problem by making auto insurance compensate people injured if the automated technology caused the collision</a:t>
            </a:r>
            <a:r>
              <a:rPr lang="en-US" sz="2000" dirty="0"/>
              <a:t>.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Product liability claims are more complex and take longer to settle than vehicle collision liability claims.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A Canadian auto insurance solution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124200"/>
            <a:ext cx="40386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/>
              <a:t>Data-Sharing Arrangement </a:t>
            </a:r>
          </a:p>
          <a:p>
            <a:r>
              <a:rPr lang="en-CA" sz="1700" dirty="0"/>
              <a:t>Between insurers and manufacturers.</a:t>
            </a:r>
          </a:p>
          <a:p>
            <a:r>
              <a:rPr lang="en-CA" sz="1700" dirty="0"/>
              <a:t>The data sharing would help determine </a:t>
            </a:r>
            <a:r>
              <a:rPr lang="en-CA" sz="1700" dirty="0" smtClean="0"/>
              <a:t>a collision’s </a:t>
            </a:r>
            <a:r>
              <a:rPr lang="en-CA" sz="1700" dirty="0"/>
              <a:t>cause and facilitate the liability claim and any recovery proceedings.</a:t>
            </a:r>
            <a:endParaRPr lang="en-US" sz="1700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Establish a single insurance policy and a data-sharing arrangement.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124200"/>
            <a:ext cx="3971925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/>
              <a:t>Single Policy </a:t>
            </a:r>
          </a:p>
          <a:p>
            <a:r>
              <a:rPr lang="en-CA" sz="1700" dirty="0"/>
              <a:t>The automated</a:t>
            </a:r>
            <a:r>
              <a:rPr lang="en-US" sz="1700" dirty="0"/>
              <a:t> vehicle</a:t>
            </a:r>
            <a:r>
              <a:rPr lang="en-CA" sz="1700" dirty="0"/>
              <a:t>’</a:t>
            </a:r>
            <a:r>
              <a:rPr lang="en-US" sz="1700" dirty="0"/>
              <a:t>s insurer would compensate injured people if the human operator or automated technology caused the collision.</a:t>
            </a:r>
          </a:p>
          <a:p>
            <a:r>
              <a:rPr lang="en-US" sz="1700" dirty="0"/>
              <a:t>Subject to a deductible, the insurer could recover from the manufacturer any liability payments associated with the automated technology.</a:t>
            </a:r>
          </a:p>
        </p:txBody>
      </p:sp>
    </p:spTree>
    <p:extLst>
      <p:ext uri="{BB962C8B-B14F-4D97-AF65-F5344CB8AC3E}">
        <p14:creationId xmlns:p14="http://schemas.microsoft.com/office/powerpoint/2010/main" val="63425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A need for new vehicle safety standards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124200"/>
            <a:ext cx="40386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U.S. government released new voluntary guidance for automated vehicles’ development and deployment. </a:t>
            </a:r>
          </a:p>
          <a:p>
            <a:r>
              <a:rPr lang="en-US" sz="1700" b="1" dirty="0"/>
              <a:t>The guidance covers 12 priority safety design elements, such as cyber security, human-machine interface and collision data recording</a:t>
            </a:r>
            <a:r>
              <a:rPr lang="en-US" sz="1700" dirty="0"/>
              <a:t>.</a:t>
            </a:r>
          </a:p>
          <a:p>
            <a:r>
              <a:rPr lang="en-US" sz="1700" dirty="0"/>
              <a:t>Voluntary guidance is appropriate given the need to encourage innovation.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47800"/>
            <a:ext cx="749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Develop federal vehicle safety standards for automated vehicles.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124200"/>
            <a:ext cx="397192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76250" y="407988"/>
            <a:ext cx="8497888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Thank you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 bwMode="auto">
          <a:xfrm>
            <a:off x="476250" y="1257300"/>
            <a:ext cx="8248650" cy="1701800"/>
          </a:xfrm>
          <a:prstGeom prst="roundRect">
            <a:avLst>
              <a:gd name="adj" fmla="val 6961"/>
            </a:avLst>
          </a:prstGeom>
          <a:solidFill>
            <a:srgbClr val="8C0B42"/>
          </a:solidFill>
          <a:ln w="6350" cap="flat" cmpd="sng" algn="ctr">
            <a:solidFill>
              <a:srgbClr val="8C0B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47800"/>
            <a:ext cx="74993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bg1"/>
                </a:solidFill>
              </a:rPr>
              <a:t>IBC Contact Information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124200"/>
            <a:ext cx="81534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9144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63550" indent="-23336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2pPr>
            <a:lvl3pPr marL="688975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3pPr>
            <a:lvl4pPr marL="914400" indent="-230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4pPr>
            <a:lvl5pPr marL="1139825" indent="-225425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spcAft>
                <a:spcPts val="0"/>
              </a:spcAft>
              <a:buNone/>
            </a:pPr>
            <a:r>
              <a:rPr lang="en-US" sz="1600" b="1" dirty="0"/>
              <a:t>Ryan Stein</a:t>
            </a:r>
          </a:p>
          <a:p>
            <a:pPr marL="233362" lvl="1" indent="0">
              <a:spcAft>
                <a:spcPts val="0"/>
              </a:spcAft>
              <a:buNone/>
            </a:pPr>
            <a:r>
              <a:rPr lang="en-US" sz="1600" dirty="0"/>
              <a:t>Director of Policy</a:t>
            </a:r>
          </a:p>
          <a:p>
            <a:pPr marL="233362" lvl="1" indent="0">
              <a:spcAft>
                <a:spcPts val="0"/>
              </a:spcAft>
              <a:buNone/>
            </a:pPr>
            <a:r>
              <a:rPr lang="en-US" sz="1600" dirty="0"/>
              <a:t>Strategic Initiatives</a:t>
            </a:r>
          </a:p>
          <a:p>
            <a:pPr marL="233362" lvl="1" indent="0">
              <a:spcAft>
                <a:spcPts val="0"/>
              </a:spcAft>
              <a:buNone/>
            </a:pPr>
            <a:r>
              <a:rPr lang="en-US" sz="1600" dirty="0">
                <a:hlinkClick r:id="rId3"/>
              </a:rPr>
              <a:t>rstein@ibc.ca</a:t>
            </a:r>
            <a:endParaRPr lang="en-US" sz="1600" dirty="0"/>
          </a:p>
          <a:p>
            <a:pPr marL="233362" lvl="1" indent="0">
              <a:spcAft>
                <a:spcPts val="0"/>
              </a:spcAft>
              <a:buNone/>
            </a:pPr>
            <a:r>
              <a:rPr lang="en-US" sz="1600" dirty="0"/>
              <a:t>416-362-2031 ext. 4373</a:t>
            </a:r>
          </a:p>
        </p:txBody>
      </p:sp>
    </p:spTree>
    <p:extLst>
      <p:ext uri="{BB962C8B-B14F-4D97-AF65-F5344CB8AC3E}">
        <p14:creationId xmlns:p14="http://schemas.microsoft.com/office/powerpoint/2010/main" val="21231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503</Words>
  <Application>Microsoft Office PowerPoint</Application>
  <PresentationFormat>On-screen Show (4:3)</PresentationFormat>
  <Paragraphs>61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future of motor vehicles</vt:lpstr>
      <vt:lpstr>PowerPoint Presentation</vt:lpstr>
      <vt:lpstr>Change in party responsible for a collision</vt:lpstr>
      <vt:lpstr>A need for a new auto insurance product</vt:lpstr>
      <vt:lpstr>A Canadian auto insurance solution</vt:lpstr>
      <vt:lpstr>A need for new vehicle safety standards</vt:lpstr>
      <vt:lpstr>Thank you</vt:lpstr>
    </vt:vector>
  </TitlesOfParts>
  <Company>IBC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Rebello, Leonard</dc:creator>
  <cp:lastModifiedBy>Stein, Ryan</cp:lastModifiedBy>
  <cp:revision>49</cp:revision>
  <cp:lastPrinted>2018-02-13T17:41:36Z</cp:lastPrinted>
  <dcterms:created xsi:type="dcterms:W3CDTF">2018-02-06T21:13:03Z</dcterms:created>
  <dcterms:modified xsi:type="dcterms:W3CDTF">2018-04-02T21:06:05Z</dcterms:modified>
</cp:coreProperties>
</file>